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386" r:id="rId3"/>
    <p:sldId id="387" r:id="rId4"/>
    <p:sldId id="396" r:id="rId5"/>
    <p:sldId id="398" r:id="rId6"/>
    <p:sldId id="397" r:id="rId7"/>
    <p:sldId id="385" r:id="rId8"/>
    <p:sldId id="392" r:id="rId9"/>
    <p:sldId id="399" r:id="rId10"/>
    <p:sldId id="393" r:id="rId11"/>
    <p:sldId id="394" r:id="rId12"/>
    <p:sldId id="407" r:id="rId13"/>
    <p:sldId id="403" r:id="rId14"/>
    <p:sldId id="391" r:id="rId15"/>
    <p:sldId id="400" r:id="rId16"/>
    <p:sldId id="414" r:id="rId17"/>
    <p:sldId id="363" r:id="rId18"/>
    <p:sldId id="409" r:id="rId19"/>
    <p:sldId id="368" r:id="rId20"/>
    <p:sldId id="402" r:id="rId21"/>
    <p:sldId id="401" r:id="rId22"/>
    <p:sldId id="410" r:id="rId23"/>
    <p:sldId id="412" r:id="rId24"/>
    <p:sldId id="408" r:id="rId25"/>
    <p:sldId id="413"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99548" autoAdjust="0"/>
  </p:normalViewPr>
  <p:slideViewPr>
    <p:cSldViewPr>
      <p:cViewPr varScale="1">
        <p:scale>
          <a:sx n="70" d="100"/>
          <a:sy n="70" d="100"/>
        </p:scale>
        <p:origin x="131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85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smtClean="0"/>
              <a:t>May 2020</a:t>
            </a:r>
            <a:endParaRPr lang="en-US" dirty="0"/>
          </a:p>
        </p:txBody>
      </p:sp>
      <p:sp>
        <p:nvSpPr>
          <p:cNvPr id="1029" name="Rectangle 5"/>
          <p:cNvSpPr>
            <a:spLocks noGrp="1" noChangeArrowheads="1"/>
          </p:cNvSpPr>
          <p:nvPr>
            <p:ph type="ftr" sz="quarter" idx="3"/>
          </p:nvPr>
        </p:nvSpPr>
        <p:spPr bwMode="auto">
          <a:xfrm>
            <a:off x="6913671" y="6475413"/>
            <a:ext cx="16302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802.11-20/0829r0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altLang="ko-KR" smtClean="0"/>
              <a:t>May 2020</a:t>
            </a:r>
            <a:endParaRPr lang="en-US" dirty="0"/>
          </a:p>
        </p:txBody>
      </p:sp>
      <p:sp>
        <p:nvSpPr>
          <p:cNvPr id="1028" name="Footer Placeholder 4"/>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3200" dirty="0" smtClean="0"/>
              <a:t>EHT SIG Structure for Multi-user Support</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2020-05-29</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994979041"/>
              </p:ext>
            </p:extLst>
          </p:nvPr>
        </p:nvGraphicFramePr>
        <p:xfrm>
          <a:off x="520700" y="2752725"/>
          <a:ext cx="7905750" cy="3711575"/>
        </p:xfrm>
        <a:graphic>
          <a:graphicData uri="http://schemas.openxmlformats.org/presentationml/2006/ole">
            <mc:AlternateContent xmlns:mc="http://schemas.openxmlformats.org/markup-compatibility/2006">
              <mc:Choice xmlns:v="urn:schemas-microsoft-com:vml" Requires="v">
                <p:oleObj spid="_x0000_s24657" name="Document" r:id="rId4" imgW="9397832" imgH="4450567" progId="Word.Document.8">
                  <p:embed/>
                </p:oleObj>
              </mc:Choice>
              <mc:Fallback>
                <p:oleObj name="Document" r:id="rId4" imgW="9397832" imgH="4450567" progId="Word.Document.8">
                  <p:embed/>
                  <p:pic>
                    <p:nvPicPr>
                      <p:cNvPr id="0" name=""/>
                      <p:cNvPicPr>
                        <a:picLocks noChangeAspect="1" noChangeArrowheads="1"/>
                      </p:cNvPicPr>
                      <p:nvPr/>
                    </p:nvPicPr>
                    <p:blipFill>
                      <a:blip r:embed="rId5"/>
                      <a:srcRect/>
                      <a:stretch>
                        <a:fillRect/>
                      </a:stretch>
                    </p:blipFill>
                    <p:spPr bwMode="auto">
                      <a:xfrm>
                        <a:off x="520700" y="2752725"/>
                        <a:ext cx="7905750" cy="3711575"/>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RU Allocation Subfield Design </a:t>
            </a:r>
            <a:r>
              <a:rPr lang="en-US" altLang="ko-KR" dirty="0" smtClean="0"/>
              <a:t/>
            </a:r>
            <a:br>
              <a:rPr lang="en-US" altLang="ko-KR" dirty="0" smtClean="0"/>
            </a:br>
            <a:r>
              <a:rPr lang="en-US" altLang="ko-KR" dirty="0" smtClean="0"/>
              <a:t>for </a:t>
            </a:r>
            <a:r>
              <a:rPr lang="en-US" altLang="ko-KR" dirty="0" smtClean="0"/>
              <a:t>OFDMA Mode in EHT </a:t>
            </a:r>
            <a:endParaRPr lang="ko-KR" altLang="en-US" dirty="0"/>
          </a:p>
        </p:txBody>
      </p:sp>
      <p:sp>
        <p:nvSpPr>
          <p:cNvPr id="3" name="내용 개체 틀 2"/>
          <p:cNvSpPr>
            <a:spLocks noGrp="1"/>
          </p:cNvSpPr>
          <p:nvPr>
            <p:ph idx="1"/>
          </p:nvPr>
        </p:nvSpPr>
        <p:spPr/>
        <p:txBody>
          <a:bodyPr/>
          <a:lstStyle/>
          <a:p>
            <a:r>
              <a:rPr lang="en-US" altLang="ko-KR" dirty="0"/>
              <a:t>We </a:t>
            </a:r>
            <a:r>
              <a:rPr lang="en-US" altLang="ko-KR" dirty="0" smtClean="0"/>
              <a:t>introduce two options </a:t>
            </a:r>
            <a:r>
              <a:rPr lang="en-US" altLang="ko-KR" dirty="0"/>
              <a:t>for signaling of RU </a:t>
            </a:r>
            <a:r>
              <a:rPr lang="en-US" altLang="ko-KR" dirty="0" smtClean="0"/>
              <a:t>assignment information for OFDMA mode.</a:t>
            </a:r>
          </a:p>
          <a:p>
            <a:pPr lvl="1"/>
            <a:r>
              <a:rPr lang="en-US" altLang="ko-KR" dirty="0" smtClean="0"/>
              <a:t>Option 1</a:t>
            </a:r>
            <a:r>
              <a:rPr lang="en-US" altLang="ko-KR" dirty="0"/>
              <a:t>: </a:t>
            </a:r>
            <a:r>
              <a:rPr lang="en-US" altLang="ko-KR" dirty="0" smtClean="0"/>
              <a:t>Leverage </a:t>
            </a:r>
            <a:r>
              <a:rPr lang="en-US" altLang="ko-KR" dirty="0"/>
              <a:t>the reserved </a:t>
            </a:r>
            <a:r>
              <a:rPr lang="en-US" altLang="ko-KR" dirty="0" smtClean="0"/>
              <a:t>values of </a:t>
            </a:r>
            <a:r>
              <a:rPr lang="en-US" altLang="ko-KR" dirty="0"/>
              <a:t>RU </a:t>
            </a:r>
            <a:r>
              <a:rPr lang="en-US" altLang="ko-KR" dirty="0" smtClean="0"/>
              <a:t>Allocation subfield in 11ax </a:t>
            </a:r>
            <a:r>
              <a:rPr lang="en-US" altLang="ko-KR" dirty="0"/>
              <a:t>to </a:t>
            </a:r>
            <a:r>
              <a:rPr lang="en-US" altLang="ko-KR" dirty="0" smtClean="0"/>
              <a:t>indicate the small-size multi-RU assignments</a:t>
            </a:r>
          </a:p>
          <a:p>
            <a:pPr lvl="2"/>
            <a:r>
              <a:rPr lang="en-US" altLang="ko-KR" dirty="0"/>
              <a:t>E.g., </a:t>
            </a:r>
            <a:r>
              <a:rPr lang="en-US" altLang="ko-KR" dirty="0" smtClean="0"/>
              <a:t>8-bit </a:t>
            </a:r>
            <a:r>
              <a:rPr lang="en-US" altLang="ko-KR" dirty="0"/>
              <a:t>RU Allocation subfield in </a:t>
            </a:r>
            <a:r>
              <a:rPr lang="en-US" altLang="ko-KR" dirty="0" smtClean="0"/>
              <a:t>appendix</a:t>
            </a:r>
          </a:p>
          <a:p>
            <a:pPr lvl="2"/>
            <a:endParaRPr lang="en-US" altLang="ko-KR" dirty="0"/>
          </a:p>
          <a:p>
            <a:pPr lvl="1"/>
            <a:r>
              <a:rPr lang="en-US" altLang="ko-KR" dirty="0" smtClean="0"/>
              <a:t>Option 2: Redesign the RU </a:t>
            </a:r>
            <a:r>
              <a:rPr lang="en-US" altLang="ko-KR" dirty="0"/>
              <a:t>Allocation </a:t>
            </a:r>
            <a:r>
              <a:rPr lang="en-US" altLang="ko-KR" dirty="0" smtClean="0"/>
              <a:t>subfield only </a:t>
            </a:r>
            <a:r>
              <a:rPr lang="en-US" altLang="ko-KR" dirty="0"/>
              <a:t>for </a:t>
            </a:r>
            <a:r>
              <a:rPr lang="en-US" altLang="ko-KR" dirty="0" smtClean="0"/>
              <a:t>OFDMA </a:t>
            </a:r>
            <a:r>
              <a:rPr lang="en-US" altLang="ko-KR" dirty="0"/>
              <a:t>mode to reduce the bit-width of RU Allocation subfield </a:t>
            </a:r>
            <a:endParaRPr lang="en-US" altLang="ko-KR" dirty="0" smtClean="0"/>
          </a:p>
          <a:p>
            <a:pPr lvl="2"/>
            <a:r>
              <a:rPr lang="en-US" altLang="ko-KR" dirty="0"/>
              <a:t>E.g., 6</a:t>
            </a:r>
            <a:r>
              <a:rPr lang="en-US" altLang="ko-KR" dirty="0" smtClean="0"/>
              <a:t>-bit RU </a:t>
            </a:r>
            <a:r>
              <a:rPr lang="en-US" altLang="ko-KR" dirty="0"/>
              <a:t>Allocation subfield </a:t>
            </a:r>
            <a:r>
              <a:rPr lang="en-US" altLang="ko-KR" dirty="0" smtClean="0"/>
              <a:t>in appendix</a:t>
            </a:r>
          </a:p>
          <a:p>
            <a:pPr lvl="2"/>
            <a:endParaRPr lang="en-US" altLang="ko-KR" dirty="0" smtClean="0"/>
          </a:p>
          <a:p>
            <a:r>
              <a:rPr lang="en-US" altLang="ko-KR" dirty="0" smtClean="0"/>
              <a:t>For each option, the details of example of RU Allocation subfield table is included </a:t>
            </a:r>
            <a:r>
              <a:rPr lang="en-US" altLang="ko-KR" dirty="0"/>
              <a:t>in </a:t>
            </a:r>
            <a:r>
              <a:rPr lang="en-US" altLang="ko-KR" dirty="0" smtClean="0"/>
              <a:t>Appendix.</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998193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500" dirty="0"/>
              <a:t>RU Allocation Subfield Design </a:t>
            </a:r>
            <a:r>
              <a:rPr lang="en-US" altLang="ko-KR" sz="2500" dirty="0" smtClean="0"/>
              <a:t/>
            </a:r>
            <a:br>
              <a:rPr lang="en-US" altLang="ko-KR" sz="2500" dirty="0" smtClean="0"/>
            </a:br>
            <a:r>
              <a:rPr lang="en-US" altLang="ko-KR" sz="2500" dirty="0" smtClean="0"/>
              <a:t>for Large-size </a:t>
            </a:r>
            <a:r>
              <a:rPr lang="en-US" altLang="ko-KR" sz="2500" dirty="0"/>
              <a:t>RU OFDMA M</a:t>
            </a:r>
            <a:r>
              <a:rPr lang="en-US" altLang="ko-KR" sz="2500" dirty="0" smtClean="0"/>
              <a:t>ode in </a:t>
            </a:r>
            <a:r>
              <a:rPr lang="en-US" altLang="ko-KR" sz="2500" dirty="0"/>
              <a:t>EHT </a:t>
            </a:r>
            <a:endParaRPr lang="ko-KR" altLang="en-US" sz="2500" dirty="0"/>
          </a:p>
        </p:txBody>
      </p:sp>
      <p:sp>
        <p:nvSpPr>
          <p:cNvPr id="3" name="내용 개체 틀 2"/>
          <p:cNvSpPr>
            <a:spLocks noGrp="1"/>
          </p:cNvSpPr>
          <p:nvPr>
            <p:ph idx="1"/>
          </p:nvPr>
        </p:nvSpPr>
        <p:spPr/>
        <p:txBody>
          <a:bodyPr/>
          <a:lstStyle/>
          <a:p>
            <a:r>
              <a:rPr lang="en-US" altLang="ko-KR" dirty="0"/>
              <a:t>T</a:t>
            </a:r>
            <a:r>
              <a:rPr lang="en-US" altLang="ko-KR" dirty="0" smtClean="0"/>
              <a:t>o support large-size </a:t>
            </a:r>
            <a:r>
              <a:rPr lang="en-US" altLang="ko-KR" dirty="0"/>
              <a:t>RU OFDMA </a:t>
            </a:r>
            <a:r>
              <a:rPr lang="en-US" altLang="ko-KR" dirty="0" smtClean="0"/>
              <a:t>mode used </a:t>
            </a:r>
            <a:r>
              <a:rPr lang="en-US" altLang="ko-KR" dirty="0"/>
              <a:t>for OFDMA with </a:t>
            </a:r>
            <a:r>
              <a:rPr lang="en-US" altLang="ko-KR" dirty="0" smtClean="0"/>
              <a:t>MU-MIMO, we can define another new RU </a:t>
            </a:r>
            <a:r>
              <a:rPr lang="en-US" altLang="ko-KR" dirty="0"/>
              <a:t>Allocation subfield </a:t>
            </a:r>
            <a:r>
              <a:rPr lang="en-US" altLang="ko-KR" dirty="0" smtClean="0"/>
              <a:t>to </a:t>
            </a:r>
            <a:r>
              <a:rPr lang="en-US" altLang="ko-KR" dirty="0"/>
              <a:t>indicate the RU assignment information </a:t>
            </a:r>
            <a:r>
              <a:rPr lang="en-US" altLang="ko-KR" dirty="0" smtClean="0"/>
              <a:t>only for </a:t>
            </a:r>
            <a:r>
              <a:rPr lang="en-US" altLang="ko-KR" dirty="0"/>
              <a:t>large-size RU </a:t>
            </a:r>
            <a:r>
              <a:rPr lang="en-US" altLang="ko-KR" dirty="0" smtClean="0"/>
              <a:t>OFDMA. </a:t>
            </a:r>
          </a:p>
          <a:p>
            <a:endParaRPr lang="en-US" altLang="ko-KR" dirty="0" smtClean="0"/>
          </a:p>
          <a:p>
            <a:r>
              <a:rPr lang="en-US" altLang="ko-KR" dirty="0" smtClean="0"/>
              <a:t>It is preferred to define </a:t>
            </a:r>
            <a:r>
              <a:rPr lang="en-US" altLang="ko-KR" dirty="0"/>
              <a:t>RU Allocation subfield based on min RU size where RU242 for 80/160MHz and RU484 for </a:t>
            </a:r>
            <a:r>
              <a:rPr lang="en-US" altLang="ko-KR" dirty="0" smtClean="0"/>
              <a:t>240/320MHz. </a:t>
            </a:r>
          </a:p>
          <a:p>
            <a:endParaRPr lang="en-US" altLang="ko-KR" dirty="0"/>
          </a:p>
          <a:p>
            <a:r>
              <a:rPr lang="en-US" altLang="ko-KR" dirty="0" smtClean="0"/>
              <a:t>Then, </a:t>
            </a:r>
            <a:r>
              <a:rPr lang="en-US" altLang="ko-KR" dirty="0"/>
              <a:t>we can share RU Allocation subfield</a:t>
            </a:r>
            <a:r>
              <a:rPr lang="en-US" altLang="ko-KR" dirty="0" smtClean="0"/>
              <a:t>.</a:t>
            </a:r>
            <a:endParaRPr lang="en-US" altLang="ko-KR" dirty="0"/>
          </a:p>
          <a:p>
            <a:pPr marL="0" indent="0">
              <a:buNone/>
            </a:pPr>
            <a:endParaRPr lang="en-US" altLang="ko-KR" sz="1800" dirty="0" smtClean="0"/>
          </a:p>
          <a:p>
            <a:endParaRPr lang="en-US" altLang="ko-KR" sz="18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65068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a:t>
            </a:r>
            <a:br>
              <a:rPr lang="en-US" altLang="ko-KR" sz="2400" dirty="0"/>
            </a:br>
            <a:r>
              <a:rPr lang="en-US" altLang="ko-KR" sz="2400" dirty="0"/>
              <a:t>for Large-size RU OFDMA Mode in EHT </a:t>
            </a:r>
            <a:r>
              <a:rPr lang="en-US" altLang="ko-KR" sz="2400" dirty="0" smtClean="0"/>
              <a:t>(Cont’d)</a:t>
            </a:r>
            <a:endParaRPr lang="ko-KR" altLang="en-US" sz="2400" dirty="0"/>
          </a:p>
        </p:txBody>
      </p:sp>
      <p:sp>
        <p:nvSpPr>
          <p:cNvPr id="3" name="내용 개체 틀 2"/>
          <p:cNvSpPr>
            <a:spLocks noGrp="1"/>
          </p:cNvSpPr>
          <p:nvPr>
            <p:ph idx="1"/>
          </p:nvPr>
        </p:nvSpPr>
        <p:spPr/>
        <p:txBody>
          <a:bodyPr/>
          <a:lstStyle/>
          <a:p>
            <a:r>
              <a:rPr lang="en-US" altLang="ko-KR" sz="1600" dirty="0"/>
              <a:t>The following table shows </a:t>
            </a:r>
            <a:r>
              <a:rPr lang="en-US" altLang="ko-KR" sz="1600" dirty="0" smtClean="0"/>
              <a:t>an example of RU </a:t>
            </a:r>
            <a:r>
              <a:rPr lang="en-US" altLang="ko-KR" sz="1600" dirty="0"/>
              <a:t>Allocation subfield table for large-size RU OFDMA in </a:t>
            </a:r>
            <a:r>
              <a:rPr lang="en-US" altLang="ko-KR" sz="1600" dirty="0" smtClean="0"/>
              <a:t>80/160MHz </a:t>
            </a:r>
            <a:r>
              <a:rPr lang="en-US" altLang="ko-KR" sz="1600" dirty="0"/>
              <a:t>PPDU</a:t>
            </a:r>
            <a:r>
              <a:rPr lang="en-US" altLang="ko-KR" sz="1600" dirty="0" smtClean="0"/>
              <a:t>.</a:t>
            </a:r>
          </a:p>
          <a:p>
            <a:endParaRPr lang="en-US" altLang="ko-KR" sz="1800" dirty="0" smtClean="0"/>
          </a:p>
          <a:p>
            <a:endParaRPr lang="en-US" altLang="ko-KR" sz="1800" dirty="0"/>
          </a:p>
          <a:p>
            <a:endParaRPr lang="en-US" altLang="ko-KR" sz="1800" dirty="0"/>
          </a:p>
          <a:p>
            <a:endParaRPr lang="en-US" altLang="ko-KR" sz="1800" dirty="0"/>
          </a:p>
          <a:p>
            <a:endParaRPr lang="en-US" altLang="ko-KR" sz="2400" dirty="0"/>
          </a:p>
          <a:p>
            <a:endParaRPr lang="en-US" altLang="ko-KR" sz="2800" dirty="0" smtClean="0"/>
          </a:p>
          <a:p>
            <a:pPr lvl="1"/>
            <a:r>
              <a:rPr lang="en-US" altLang="ko-KR" sz="1400" dirty="0" smtClean="0"/>
              <a:t>Minimum </a:t>
            </a:r>
            <a:r>
              <a:rPr lang="en-US" altLang="ko-KR" sz="1400" dirty="0"/>
              <a:t>RU size of 242, granularity of 40MHz </a:t>
            </a:r>
          </a:p>
          <a:p>
            <a:pPr lvl="1"/>
            <a:r>
              <a:rPr lang="en-US" altLang="ko-KR" sz="1400" dirty="0"/>
              <a:t>The structure of [1 2 1 2] for content channels is considered as in 11ax.</a:t>
            </a:r>
          </a:p>
          <a:p>
            <a:pPr lvl="1"/>
            <a:r>
              <a:rPr lang="en-US" altLang="ko-KR" sz="1400" dirty="0"/>
              <a:t>Then, there can be only one RU Allocation subfield in the common field for 80MHz segment. </a:t>
            </a:r>
          </a:p>
          <a:p>
            <a:pPr lvl="1"/>
            <a:r>
              <a:rPr lang="en-US" altLang="ko-KR" sz="1400" dirty="0"/>
              <a:t>The details of example of 8-bit RU Allocation subfield table for this is included in Appendix.</a:t>
            </a:r>
          </a:p>
          <a:p>
            <a:r>
              <a:rPr lang="en-US" altLang="ko-KR" sz="1600" dirty="0" smtClean="0"/>
              <a:t>RUs </a:t>
            </a:r>
            <a:r>
              <a:rPr lang="en-US" altLang="ko-KR" sz="1600" dirty="0"/>
              <a:t>associated with RU Allocation subfield for content channel</a:t>
            </a:r>
            <a:endParaRPr lang="en-US" altLang="ko-KR" sz="1600" dirty="0"/>
          </a:p>
          <a:p>
            <a:endParaRPr lang="en-US" altLang="ko-KR" sz="1400" dirty="0" smtClean="0"/>
          </a:p>
          <a:p>
            <a:endParaRPr lang="en-US" altLang="ko-KR" sz="1600" dirty="0"/>
          </a:p>
          <a:p>
            <a:endParaRPr lang="en-US" altLang="ko-KR" sz="1050" dirty="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3230454791"/>
              </p:ext>
            </p:extLst>
          </p:nvPr>
        </p:nvGraphicFramePr>
        <p:xfrm>
          <a:off x="1524000" y="2057401"/>
          <a:ext cx="6324600" cy="2207093"/>
        </p:xfrm>
        <a:graphic>
          <a:graphicData uri="http://schemas.openxmlformats.org/drawingml/2006/table">
            <a:tbl>
              <a:tblPr/>
              <a:tblGrid>
                <a:gridCol w="1669694"/>
                <a:gridCol w="1821485"/>
                <a:gridCol w="1631747"/>
                <a:gridCol w="1201674"/>
              </a:tblGrid>
              <a:tr h="202207">
                <a:tc>
                  <a:txBody>
                    <a:bodyPr/>
                    <a:lstStyle/>
                    <a:p>
                      <a:pPr algn="ctr" rtl="0" fontAlgn="ctr"/>
                      <a:r>
                        <a:rPr lang="en-US" sz="800" b="1" i="0" u="none" strike="noStrike" dirty="0">
                          <a:solidFill>
                            <a:srgbClr val="000000"/>
                          </a:solidFill>
                          <a:effectLst/>
                          <a:latin typeface="맑은 고딕"/>
                        </a:rPr>
                        <a:t>RU Allocation subfield </a:t>
                      </a:r>
                      <a:br>
                        <a:rPr lang="en-US" sz="800" b="1" i="0" u="none" strike="noStrike" dirty="0">
                          <a:solidFill>
                            <a:srgbClr val="000000"/>
                          </a:solidFill>
                          <a:effectLst/>
                          <a:latin typeface="맑은 고딕"/>
                        </a:rPr>
                      </a:br>
                      <a:r>
                        <a:rPr lang="en-US" sz="800" b="1" i="0" u="none" strike="noStrike" dirty="0">
                          <a:solidFill>
                            <a:srgbClr val="000000"/>
                          </a:solidFill>
                          <a:effectLst/>
                          <a:latin typeface="맑은 고딕"/>
                        </a:rPr>
                        <a:t>(B8 B7 B6 B5 B4 B3 B2 B1 B0)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dirty="0">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000" b="1" i="0" u="none" strike="noStrike">
                          <a:solidFill>
                            <a:srgbClr val="000000"/>
                          </a:solidFill>
                          <a:effectLst/>
                          <a:latin typeface="맑은 고딕"/>
                        </a:rPr>
                        <a:t>Number of entries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6832">
                <a:tc>
                  <a:txBody>
                    <a:bodyPr/>
                    <a:lstStyle/>
                    <a:p>
                      <a:pPr algn="ctr" rtl="0" fontAlgn="ctr"/>
                      <a:r>
                        <a:rPr lang="en-US" sz="1000" b="0" i="0" u="none" strike="noStrike">
                          <a:solidFill>
                            <a:srgbClr val="000000"/>
                          </a:solidFill>
                          <a:effectLst/>
                          <a:latin typeface="맑은 고딕"/>
                        </a:rPr>
                        <a:t>0-63 (00y2y1y0z2z1z0)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64-127 (01y2y1y0z2z1z0)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128-191 (10y2y1y0z2z1z0)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맑은 고딕"/>
                        </a:rPr>
                        <a:t>MRU of 484+996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192-199 (11000y2y1y0)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 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200-207 (11001y2y1y0)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239">
                <a:tc>
                  <a:txBody>
                    <a:bodyPr/>
                    <a:lstStyle/>
                    <a:p>
                      <a:pPr algn="ctr" rtl="0" fontAlgn="ctr"/>
                      <a:r>
                        <a:rPr lang="en-US" sz="1000" b="0" i="0" u="none" strike="noStrike">
                          <a:solidFill>
                            <a:srgbClr val="000000"/>
                          </a:solidFill>
                          <a:effectLst/>
                          <a:latin typeface="맑은 고딕"/>
                        </a:rPr>
                        <a:t>208-215 (11010y2y1y0)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216-223 (11011y2y1y0)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242+484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224-231(11100y2y1y0)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484+242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sz="1000" b="0" i="0" u="none" strike="noStrike">
                          <a:solidFill>
                            <a:srgbClr val="000000"/>
                          </a:solidFill>
                          <a:effectLst/>
                          <a:latin typeface="맑은 고딕"/>
                        </a:rPr>
                        <a:t>232-239 (11101y2y1y0)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7239">
                <a:tc>
                  <a:txBody>
                    <a:bodyPr/>
                    <a:lstStyle/>
                    <a:p>
                      <a:pPr algn="ctr" rtl="0" fontAlgn="ctr"/>
                      <a:r>
                        <a:rPr lang="en-US" sz="1000" b="0" i="0" u="none" strike="noStrike">
                          <a:solidFill>
                            <a:srgbClr val="000000"/>
                          </a:solidFill>
                          <a:effectLst/>
                          <a:latin typeface="맑은 고딕"/>
                        </a:rPr>
                        <a:t>240-247 (11110y2y1y0)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MRU of 484+996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rtl="0" fontAlgn="ctr"/>
                      <a:r>
                        <a:rPr lang="en-US" altLang="ko-KR" sz="1000" b="0" i="0" u="none" strike="noStrike">
                          <a:solidFill>
                            <a:srgbClr val="000000"/>
                          </a:solidFill>
                          <a:effectLst/>
                          <a:latin typeface="맑은 고딕"/>
                        </a:rPr>
                        <a:t>248 (11111000)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dirty="0">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832">
                <a:tc>
                  <a:txBody>
                    <a:bodyPr/>
                    <a:lstStyle/>
                    <a:p>
                      <a:pPr algn="ctr" fontAlgn="b"/>
                      <a:r>
                        <a:rPr lang="en-US" altLang="ko-KR" sz="1000" b="0" i="0" u="none" strike="noStrike">
                          <a:solidFill>
                            <a:srgbClr val="000000"/>
                          </a:solidFill>
                          <a:effectLst/>
                          <a:latin typeface="맑은 고딕"/>
                        </a:rPr>
                        <a:t>249-255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000" b="0" i="0" u="none" strike="noStrike" dirty="0">
                          <a:solidFill>
                            <a:srgbClr val="000000"/>
                          </a:solidFill>
                          <a:effectLst/>
                          <a:latin typeface="맑은 고딕"/>
                        </a:rPr>
                        <a:t>Reserved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dirty="0">
                          <a:solidFill>
                            <a:srgbClr val="000000"/>
                          </a:solidFill>
                          <a:effectLst/>
                          <a:latin typeface="맑은 고딕"/>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1" name="표 10"/>
          <p:cNvGraphicFramePr>
            <a:graphicFrameLocks noGrp="1"/>
          </p:cNvGraphicFramePr>
          <p:nvPr>
            <p:extLst>
              <p:ext uri="{D42A27DB-BD31-4B8C-83A1-F6EECF244321}">
                <p14:modId xmlns:p14="http://schemas.microsoft.com/office/powerpoint/2010/main" val="2124885014"/>
              </p:ext>
            </p:extLst>
          </p:nvPr>
        </p:nvGraphicFramePr>
        <p:xfrm>
          <a:off x="3200400" y="5709285"/>
          <a:ext cx="2286000" cy="691515"/>
        </p:xfrm>
        <a:graphic>
          <a:graphicData uri="http://schemas.openxmlformats.org/drawingml/2006/table">
            <a:tbl>
              <a:tblPr/>
              <a:tblGrid>
                <a:gridCol w="762000"/>
                <a:gridCol w="762000"/>
                <a:gridCol w="762000"/>
              </a:tblGrid>
              <a:tr h="171450">
                <a:tc>
                  <a:txBody>
                    <a:bodyPr/>
                    <a:lstStyle/>
                    <a:p>
                      <a:pPr algn="l" fontAlgn="b"/>
                      <a:endParaRPr lang="ko-KR" altLang="en-US" sz="1100" b="0" i="0" u="none" strike="noStrike">
                        <a:solidFill>
                          <a:srgbClr val="000000"/>
                        </a:solidFill>
                        <a:effectLst/>
                        <a:latin typeface="맑은 고딕"/>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en-US" sz="1100" b="0" i="0" u="none" strike="noStrike">
                          <a:solidFill>
                            <a:srgbClr val="000000"/>
                          </a:solidFill>
                          <a:effectLst/>
                          <a:latin typeface="맑은 고딕"/>
                        </a:rPr>
                        <a:t>80MHz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r>
              <a:tr h="171450">
                <a:tc>
                  <a:txBody>
                    <a:bodyPr/>
                    <a:lstStyle/>
                    <a:p>
                      <a:pPr algn="ctr" fontAlgn="b"/>
                      <a:endParaRPr lang="ko-KR" altLang="en-US" sz="1000" b="0" i="0" u="none" strike="noStrike">
                        <a:solidFill>
                          <a:srgbClr val="000000"/>
                        </a:solidFill>
                        <a:effectLst/>
                        <a:latin typeface="맑은 고딕"/>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맑은 고딕"/>
                        </a:rPr>
                        <a:t>CC1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맑은 고딕"/>
                        </a:rPr>
                        <a:t>CC2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ctr" fontAlgn="b"/>
                      <a:r>
                        <a:rPr lang="en-US" altLang="ko-KR" sz="1000" b="0" i="0" u="none" strike="noStrike">
                          <a:solidFill>
                            <a:srgbClr val="000000"/>
                          </a:solidFill>
                          <a:effectLst/>
                          <a:latin typeface="맑은 고딕"/>
                        </a:rPr>
                        <a:t>242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solidFill>
                            <a:srgbClr val="000000"/>
                          </a:solidFill>
                          <a:effectLst/>
                          <a:latin typeface="맑은 고딕"/>
                        </a:rPr>
                        <a:t>1, 3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solidFill>
                            <a:srgbClr val="000000"/>
                          </a:solidFill>
                          <a:effectLst/>
                          <a:latin typeface="맑은 고딕"/>
                        </a:rPr>
                        <a:t>2, 4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ctr" fontAlgn="b"/>
                      <a:r>
                        <a:rPr lang="en-US" altLang="ko-KR" sz="1000" b="0" i="0" u="none" strike="noStrike">
                          <a:solidFill>
                            <a:srgbClr val="000000"/>
                          </a:solidFill>
                          <a:effectLst/>
                          <a:latin typeface="맑은 고딕"/>
                        </a:rPr>
                        <a:t>484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맑은 고딕"/>
                        </a:rPr>
                        <a:t>1, 242RU3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맑은 고딕"/>
                        </a:rPr>
                        <a:t>2, 242RU2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02208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Examples of Proposed RU </a:t>
            </a:r>
            <a:r>
              <a:rPr lang="en-US" altLang="ko-KR" sz="2400" dirty="0"/>
              <a:t>Allocation </a:t>
            </a:r>
            <a:r>
              <a:rPr lang="en-US" altLang="ko-KR" sz="2400" dirty="0" smtClean="0"/>
              <a:t>Subfield</a:t>
            </a:r>
            <a:r>
              <a:rPr lang="en-US" altLang="ko-KR" sz="2400" dirty="0"/>
              <a:t/>
            </a:r>
            <a:br>
              <a:rPr lang="en-US" altLang="ko-KR" sz="2400" dirty="0"/>
            </a:br>
            <a:r>
              <a:rPr lang="en-US" altLang="ko-KR" sz="2400" dirty="0"/>
              <a:t>for Large-size RU OFDMA Mode </a:t>
            </a:r>
            <a:endParaRPr lang="ko-KR" altLang="en-US" sz="2400" dirty="0"/>
          </a:p>
        </p:txBody>
      </p:sp>
      <p:sp>
        <p:nvSpPr>
          <p:cNvPr id="3" name="내용 개체 틀 2"/>
          <p:cNvSpPr>
            <a:spLocks noGrp="1"/>
          </p:cNvSpPr>
          <p:nvPr>
            <p:ph idx="1"/>
          </p:nvPr>
        </p:nvSpPr>
        <p:spPr/>
        <p:txBody>
          <a:bodyPr/>
          <a:lstStyle/>
          <a:p>
            <a:r>
              <a:rPr lang="en-US" altLang="ko-KR" sz="1800" dirty="0"/>
              <a:t>Examples</a:t>
            </a:r>
          </a:p>
          <a:p>
            <a:pPr lvl="1"/>
            <a:r>
              <a:rPr lang="en-US" altLang="ko-KR" sz="1600" dirty="0" smtClean="0"/>
              <a:t>BW 80 MHz OFDMA</a:t>
            </a:r>
          </a:p>
          <a:p>
            <a:pPr lvl="1"/>
            <a:r>
              <a:rPr lang="en-US" altLang="ko-KR" sz="1600" dirty="0" smtClean="0"/>
              <a:t>For simplicity, </a:t>
            </a:r>
            <a:r>
              <a:rPr lang="en-US" altLang="ko-KR" sz="1600" dirty="0"/>
              <a:t>o</a:t>
            </a:r>
            <a:r>
              <a:rPr lang="en-US" altLang="ko-KR" sz="1600" dirty="0" smtClean="0"/>
              <a:t>nly one STA is assigned to each RU or multi-RU.</a:t>
            </a:r>
          </a:p>
          <a:p>
            <a:pPr lvl="1"/>
            <a:r>
              <a:rPr lang="en-US" altLang="ko-KR" sz="1600" dirty="0" smtClean="0"/>
              <a:t>The structure of [1 2 1 2] for content channels is considered as in 11ax.</a:t>
            </a:r>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smtClean="0"/>
          </a:p>
          <a:p>
            <a:r>
              <a:rPr lang="en-US" altLang="ko-KR" sz="1800" dirty="0" smtClean="0"/>
              <a:t>Please see Appendix </a:t>
            </a:r>
            <a:r>
              <a:rPr lang="en-US" altLang="ko-KR" sz="1800" dirty="0"/>
              <a:t>for more </a:t>
            </a:r>
            <a:r>
              <a:rPr lang="en-US" altLang="ko-KR" sz="1800" dirty="0" smtClean="0"/>
              <a:t>examples.</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1572049596"/>
              </p:ext>
            </p:extLst>
          </p:nvPr>
        </p:nvGraphicFramePr>
        <p:xfrm>
          <a:off x="1524000" y="3028562"/>
          <a:ext cx="6324600" cy="1924438"/>
        </p:xfrm>
        <a:graphic>
          <a:graphicData uri="http://schemas.openxmlformats.org/drawingml/2006/table">
            <a:tbl>
              <a:tblPr/>
              <a:tblGrid>
                <a:gridCol w="818844"/>
                <a:gridCol w="818844"/>
                <a:gridCol w="853938"/>
                <a:gridCol w="853938"/>
                <a:gridCol w="265150"/>
                <a:gridCol w="1356943"/>
                <a:gridCol w="1356943"/>
              </a:tblGrid>
              <a:tr h="231700">
                <a:tc gridSpan="4">
                  <a:txBody>
                    <a:bodyPr/>
                    <a:lstStyle/>
                    <a:p>
                      <a:pPr algn="ctr" fontAlgn="ctr"/>
                      <a:r>
                        <a:rPr lang="en-US" sz="1000" b="1" i="0" u="none" strike="noStrike" dirty="0">
                          <a:solidFill>
                            <a:srgbClr val="000000"/>
                          </a:solidFill>
                          <a:effectLst/>
                          <a:latin typeface="맑은 고딕"/>
                        </a:rPr>
                        <a:t>80MHz PPDU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1000" b="0" i="0" u="none" strike="noStrike" dirty="0">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000" b="1" i="0" u="none" strike="noStrike" dirty="0">
                          <a:solidFill>
                            <a:srgbClr val="000000"/>
                          </a:solidFill>
                          <a:effectLst/>
                          <a:latin typeface="맑은 고딕"/>
                        </a:rPr>
                        <a:t>Values of RU Allocation subfields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r>
              <a:tr h="188082">
                <a:tc>
                  <a:txBody>
                    <a:bodyPr/>
                    <a:lstStyle/>
                    <a:p>
                      <a:pPr algn="ctr" fontAlgn="ctr"/>
                      <a:r>
                        <a:rPr lang="en-US" altLang="ko-KR" sz="1000" b="1"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dirty="0">
                          <a:solidFill>
                            <a:srgbClr val="000000"/>
                          </a:solidFill>
                          <a:effectLst/>
                          <a:latin typeface="맑은 고딕"/>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dirty="0">
                          <a:solidFill>
                            <a:srgbClr val="000000"/>
                          </a:solidFill>
                          <a:effectLst/>
                          <a:latin typeface="맑은 고딕"/>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1" i="0" u="none" strike="noStrike">
                          <a:solidFill>
                            <a:srgbClr val="000000"/>
                          </a:solidFill>
                          <a:effectLst/>
                          <a:latin typeface="맑은 고딕"/>
                        </a:rPr>
                        <a:t>CC1,RAU1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맑은 고딕"/>
                        </a:rPr>
                        <a:t>CC2,RAU1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8082">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dirty="0">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gridSpan="2">
                  <a:txBody>
                    <a:bodyPr/>
                    <a:lstStyle/>
                    <a:p>
                      <a:pPr algn="ctr"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a:txBody>
                    <a:bodyPr/>
                    <a:lstStyle/>
                    <a:p>
                      <a:pPr algn="ctr" fontAlgn="ctr"/>
                      <a:r>
                        <a:rPr lang="en-US" altLang="ko-KR" sz="1000" b="0" i="0" u="none" strike="noStrike" dirty="0">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gridSpan="2">
                  <a:txBody>
                    <a:bodyPr/>
                    <a:lstStyle/>
                    <a:p>
                      <a:pPr algn="ctr"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8082">
                <a:tc gridSpan="2">
                  <a:txBody>
                    <a:bodyPr/>
                    <a:lstStyle/>
                    <a:p>
                      <a:pPr algn="ctr" fontAlgn="ctr"/>
                      <a:r>
                        <a:rPr lang="en-US" altLang="ko-KR" sz="1000" b="0" i="0" u="none" strike="noStrike" dirty="0">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61363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dirty="0"/>
          </a:p>
        </p:txBody>
      </p:sp>
      <p:sp>
        <p:nvSpPr>
          <p:cNvPr id="3" name="내용 개체 틀 2"/>
          <p:cNvSpPr>
            <a:spLocks noGrp="1"/>
          </p:cNvSpPr>
          <p:nvPr>
            <p:ph idx="1"/>
          </p:nvPr>
        </p:nvSpPr>
        <p:spPr/>
        <p:txBody>
          <a:bodyPr/>
          <a:lstStyle/>
          <a:p>
            <a:r>
              <a:rPr lang="en-US" altLang="ko-KR" dirty="0"/>
              <a:t>In this contribution, we </a:t>
            </a:r>
            <a:r>
              <a:rPr lang="en-US" altLang="ko-KR" dirty="0" smtClean="0"/>
              <a:t>proposed multiple modes </a:t>
            </a:r>
            <a:r>
              <a:rPr lang="en-US" altLang="ko-KR" dirty="0"/>
              <a:t>according to the supported features </a:t>
            </a:r>
            <a:r>
              <a:rPr lang="en-US" altLang="ko-KR" dirty="0" smtClean="0"/>
              <a:t>as follows.</a:t>
            </a:r>
          </a:p>
          <a:p>
            <a:endParaRPr lang="en-US" altLang="ko-KR" dirty="0" smtClean="0"/>
          </a:p>
          <a:p>
            <a:endParaRPr lang="en-US" altLang="ko-KR" dirty="0"/>
          </a:p>
          <a:p>
            <a:endParaRPr lang="en-US" altLang="ko-KR" dirty="0"/>
          </a:p>
          <a:p>
            <a:endParaRPr lang="en-US" altLang="ko-KR" dirty="0" smtClean="0"/>
          </a:p>
          <a:p>
            <a:endParaRPr lang="en-US" altLang="ko-KR" dirty="0"/>
          </a:p>
          <a:p>
            <a:r>
              <a:rPr lang="en-US" altLang="ko-KR" dirty="0" smtClean="0"/>
              <a:t>Also, we discussed </a:t>
            </a:r>
            <a:r>
              <a:rPr lang="en-US" altLang="ko-KR" dirty="0"/>
              <a:t>RU Allocation </a:t>
            </a:r>
            <a:r>
              <a:rPr lang="en-US" altLang="ko-KR" dirty="0" smtClean="0"/>
              <a:t>subfield </a:t>
            </a:r>
            <a:r>
              <a:rPr lang="en-US" altLang="ko-KR" dirty="0"/>
              <a:t>d</a:t>
            </a:r>
            <a:r>
              <a:rPr lang="en-US" altLang="ko-KR" dirty="0" smtClean="0"/>
              <a:t>esign to </a:t>
            </a:r>
            <a:r>
              <a:rPr lang="en-US" altLang="ko-KR" dirty="0"/>
              <a:t>support both of </a:t>
            </a:r>
            <a:r>
              <a:rPr lang="en-US" altLang="ko-KR" dirty="0" smtClean="0"/>
              <a:t>them.</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1" name="표 10"/>
          <p:cNvGraphicFramePr>
            <a:graphicFrameLocks noGrp="1"/>
          </p:cNvGraphicFramePr>
          <p:nvPr>
            <p:extLst>
              <p:ext uri="{D42A27DB-BD31-4B8C-83A1-F6EECF244321}">
                <p14:modId xmlns:p14="http://schemas.microsoft.com/office/powerpoint/2010/main" val="537185537"/>
              </p:ext>
            </p:extLst>
          </p:nvPr>
        </p:nvGraphicFramePr>
        <p:xfrm>
          <a:off x="914400" y="2266035"/>
          <a:ext cx="7467600" cy="1391565"/>
        </p:xfrm>
        <a:graphic>
          <a:graphicData uri="http://schemas.openxmlformats.org/drawingml/2006/table">
            <a:tbl>
              <a:tblPr firstRow="1" bandRow="1">
                <a:tableStyleId>{5C22544A-7EE6-4342-B048-85BDC9FD1C3A}</a:tableStyleId>
              </a:tblPr>
              <a:tblGrid>
                <a:gridCol w="2133600"/>
                <a:gridCol w="2514600"/>
                <a:gridCol w="2819400"/>
              </a:tblGrid>
              <a:tr h="320395">
                <a:tc rowSpan="2">
                  <a:txBody>
                    <a:bodyPr/>
                    <a:lstStyle/>
                    <a:p>
                      <a:pPr algn="ctr" latinLnBrk="1"/>
                      <a:r>
                        <a:rPr lang="en-US" altLang="ko-KR" sz="1400" b="1" dirty="0" smtClean="0"/>
                        <a:t>Non-OFDMA</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latinLnBrk="1"/>
                      <a:r>
                        <a:rPr lang="en-US" altLang="ko-KR" sz="1400" dirty="0" smtClean="0"/>
                        <a:t>OFDMA</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0395">
                <a:tc vMerge="1">
                  <a:txBody>
                    <a:bodyPr/>
                    <a:lstStyle/>
                    <a:p>
                      <a:pPr latinLnBrk="1"/>
                      <a:endParaRPr lang="ko-KR"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u="none" dirty="0" smtClean="0">
                          <a:solidFill>
                            <a:schemeClr val="tx1"/>
                          </a:solidFill>
                        </a:rPr>
                        <a:t>RUs</a:t>
                      </a:r>
                      <a:r>
                        <a:rPr lang="en-US" altLang="ko-KR" sz="1400" b="1" u="none" baseline="0" dirty="0" smtClean="0">
                          <a:solidFill>
                            <a:schemeClr val="tx1"/>
                          </a:solidFill>
                        </a:rPr>
                        <a:t> with size of &lt; 242 tones</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baseline="0" dirty="0" smtClean="0"/>
                        <a:t>(n</a:t>
                      </a:r>
                      <a:r>
                        <a:rPr lang="en-US" altLang="ko-KR" sz="1400" b="1" dirty="0" smtClean="0"/>
                        <a:t>on MU-MIMO)</a:t>
                      </a:r>
                      <a:endParaRPr lang="ko-KR" altLang="en-US"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RUs</a:t>
                      </a:r>
                      <a:r>
                        <a:rPr lang="en-US" altLang="ko-KR" sz="1400" b="1" baseline="0" dirty="0" smtClean="0"/>
                        <a:t> with size of &gt;= 242 tones</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dirty="0" smtClean="0"/>
                        <a:t>(MU-MIMO and non MU-MIMO)</a:t>
                      </a:r>
                      <a:endParaRPr lang="en-US" altLang="ko-KR" sz="1400" b="1" baseline="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3010">
                <a:tc>
                  <a:txBody>
                    <a:bodyPr/>
                    <a:lstStyle/>
                    <a:p>
                      <a:pPr algn="ctr" latinLnBrk="1"/>
                      <a:r>
                        <a:rPr lang="en-US" altLang="ko-KR" sz="1400" b="1" dirty="0" smtClean="0"/>
                        <a:t>Non-OFDMA mode</a:t>
                      </a:r>
                    </a:p>
                    <a:p>
                      <a:pPr algn="ctr" latinLnBrk="1"/>
                      <a:r>
                        <a:rPr lang="en-US" altLang="ko-KR" sz="1400" b="1" dirty="0" smtClean="0"/>
                        <a:t>(compressed mode)</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OFDMA</a:t>
                      </a:r>
                      <a:r>
                        <a:rPr lang="en-US" altLang="ko-KR" sz="1400" b="1" baseline="0" dirty="0" smtClean="0"/>
                        <a:t> mode</a:t>
                      </a:r>
                    </a:p>
                    <a:p>
                      <a:pPr algn="ctr" latinLnBrk="1"/>
                      <a:r>
                        <a:rPr lang="en-US" altLang="ko-KR" sz="1400" b="1" baseline="0" dirty="0" smtClean="0"/>
                        <a:t>(non-compressed mode 1)</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Large</a:t>
                      </a:r>
                      <a:r>
                        <a:rPr lang="en-US" altLang="ko-KR" sz="1400" b="1" baseline="0" dirty="0" smtClean="0"/>
                        <a:t>-size RU OFDMA mode</a:t>
                      </a:r>
                    </a:p>
                    <a:p>
                      <a:pPr algn="ctr" latinLnBrk="1"/>
                      <a:r>
                        <a:rPr lang="en-US" altLang="ko-KR" sz="1400" b="1" dirty="0" smtClean="0"/>
                        <a:t>(</a:t>
                      </a:r>
                      <a:r>
                        <a:rPr lang="en-US" altLang="ko-KR" sz="1400" b="1" baseline="0" dirty="0" smtClean="0"/>
                        <a:t>non-compressed mode 2</a:t>
                      </a:r>
                      <a:r>
                        <a:rPr lang="en-US" altLang="ko-KR" sz="1400" b="1" dirty="0" smtClean="0"/>
                        <a:t>)</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65386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#1</a:t>
            </a:r>
            <a:endParaRPr lang="ko-KR" altLang="en-US" dirty="0"/>
          </a:p>
        </p:txBody>
      </p:sp>
      <p:sp>
        <p:nvSpPr>
          <p:cNvPr id="3" name="내용 개체 틀 2"/>
          <p:cNvSpPr>
            <a:spLocks noGrp="1"/>
          </p:cNvSpPr>
          <p:nvPr>
            <p:ph idx="1"/>
          </p:nvPr>
        </p:nvSpPr>
        <p:spPr>
          <a:ln>
            <a:noFill/>
          </a:ln>
        </p:spPr>
        <p:txBody>
          <a:bodyPr>
            <a:normAutofit/>
          </a:bodyPr>
          <a:lstStyle/>
          <a:p>
            <a:r>
              <a:rPr lang="en-US" altLang="ko-KR" dirty="0" smtClean="0"/>
              <a:t>Do you support to define the following non-compressed and compressed modes in EHT?</a:t>
            </a:r>
          </a:p>
          <a:p>
            <a:endParaRPr lang="en-US" altLang="ko-KR" dirty="0"/>
          </a:p>
          <a:p>
            <a:endParaRPr lang="en-US" altLang="ko-KR" dirty="0" smtClean="0"/>
          </a:p>
          <a:p>
            <a:endParaRPr lang="en-US" altLang="ko-KR" dirty="0"/>
          </a:p>
          <a:p>
            <a:endParaRPr lang="en-US" altLang="ko-KR" dirty="0" smtClean="0"/>
          </a:p>
          <a:p>
            <a:endParaRPr lang="en-US" altLang="ko-KR" dirty="0"/>
          </a:p>
          <a:p>
            <a:pPr lvl="1"/>
            <a:r>
              <a:rPr lang="en-US" altLang="ko-KR" dirty="0" smtClean="0"/>
              <a:t>In OFDMA mode, whether RUs larger </a:t>
            </a:r>
            <a:r>
              <a:rPr lang="en-US" altLang="ko-KR" dirty="0"/>
              <a:t>than </a:t>
            </a:r>
            <a:r>
              <a:rPr lang="en-US" altLang="ko-KR" dirty="0" smtClean="0"/>
              <a:t>or equal to 242 tones </a:t>
            </a:r>
            <a:r>
              <a:rPr lang="en-US" altLang="ko-KR" dirty="0" smtClean="0"/>
              <a:t>(</a:t>
            </a:r>
            <a:r>
              <a:rPr lang="en-US" altLang="ko-KR" dirty="0" smtClean="0"/>
              <a:t>only for </a:t>
            </a:r>
            <a:r>
              <a:rPr lang="en-US" altLang="ko-KR" dirty="0" smtClean="0"/>
              <a:t>SU-MIMO</a:t>
            </a:r>
            <a:r>
              <a:rPr lang="en-US" altLang="ko-KR" dirty="0"/>
              <a:t>) in OFDMA mode is </a:t>
            </a:r>
            <a:r>
              <a:rPr lang="en-US" altLang="ko-KR" dirty="0" smtClean="0"/>
              <a:t>TBD</a:t>
            </a:r>
            <a:r>
              <a:rPr lang="en-US" altLang="ko-KR" dirty="0" smtClean="0"/>
              <a:t>.</a:t>
            </a:r>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2" name="표 11"/>
          <p:cNvGraphicFramePr>
            <a:graphicFrameLocks noGrp="1"/>
          </p:cNvGraphicFramePr>
          <p:nvPr>
            <p:extLst>
              <p:ext uri="{D42A27DB-BD31-4B8C-83A1-F6EECF244321}">
                <p14:modId xmlns:p14="http://schemas.microsoft.com/office/powerpoint/2010/main" val="3116991602"/>
              </p:ext>
            </p:extLst>
          </p:nvPr>
        </p:nvGraphicFramePr>
        <p:xfrm>
          <a:off x="914400" y="2342235"/>
          <a:ext cx="7467600" cy="1391565"/>
        </p:xfrm>
        <a:graphic>
          <a:graphicData uri="http://schemas.openxmlformats.org/drawingml/2006/table">
            <a:tbl>
              <a:tblPr firstRow="1" bandRow="1">
                <a:tableStyleId>{5C22544A-7EE6-4342-B048-85BDC9FD1C3A}</a:tableStyleId>
              </a:tblPr>
              <a:tblGrid>
                <a:gridCol w="2133600"/>
                <a:gridCol w="2514600"/>
                <a:gridCol w="2819400"/>
              </a:tblGrid>
              <a:tr h="320395">
                <a:tc rowSpan="2">
                  <a:txBody>
                    <a:bodyPr/>
                    <a:lstStyle/>
                    <a:p>
                      <a:pPr algn="ctr" latinLnBrk="1"/>
                      <a:r>
                        <a:rPr lang="en-US" altLang="ko-KR" sz="1400" b="1" dirty="0" smtClean="0"/>
                        <a:t>Non-OFDMA</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latinLnBrk="1"/>
                      <a:r>
                        <a:rPr lang="en-US" altLang="ko-KR" sz="1400" dirty="0" smtClean="0"/>
                        <a:t>OFDMA</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0395">
                <a:tc vMerge="1">
                  <a:txBody>
                    <a:bodyPr/>
                    <a:lstStyle/>
                    <a:p>
                      <a:pPr latinLnBrk="1"/>
                      <a:endParaRPr lang="ko-KR"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u="none" dirty="0" smtClean="0">
                          <a:solidFill>
                            <a:schemeClr val="tx1"/>
                          </a:solidFill>
                        </a:rPr>
                        <a:t>RUs</a:t>
                      </a:r>
                      <a:r>
                        <a:rPr lang="en-US" altLang="ko-KR" sz="1400" b="1" u="none" baseline="0" dirty="0" smtClean="0">
                          <a:solidFill>
                            <a:schemeClr val="tx1"/>
                          </a:solidFill>
                        </a:rPr>
                        <a:t> with size of &lt; 242 tones</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baseline="0" dirty="0" smtClean="0"/>
                        <a:t>(n</a:t>
                      </a:r>
                      <a:r>
                        <a:rPr lang="en-US" altLang="ko-KR" sz="1400" b="1" dirty="0" smtClean="0"/>
                        <a:t>on MU-MIMO)</a:t>
                      </a:r>
                      <a:endParaRPr lang="ko-KR" altLang="en-US"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RUs</a:t>
                      </a:r>
                      <a:r>
                        <a:rPr lang="en-US" altLang="ko-KR" sz="1400" b="1" baseline="0" dirty="0" smtClean="0"/>
                        <a:t> with size of &gt;= 242 tones</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dirty="0" smtClean="0"/>
                        <a:t>(MU-MIMO and non MU-MIMO)</a:t>
                      </a:r>
                      <a:endParaRPr lang="en-US" altLang="ko-KR" sz="1400" b="1" baseline="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3010">
                <a:tc>
                  <a:txBody>
                    <a:bodyPr/>
                    <a:lstStyle/>
                    <a:p>
                      <a:pPr algn="ctr" latinLnBrk="1"/>
                      <a:r>
                        <a:rPr lang="en-US" altLang="ko-KR" sz="1400" b="1" dirty="0" smtClean="0"/>
                        <a:t>Non-OFDMA mode</a:t>
                      </a:r>
                    </a:p>
                    <a:p>
                      <a:pPr algn="ctr" latinLnBrk="1"/>
                      <a:r>
                        <a:rPr lang="en-US" altLang="ko-KR" sz="1400" b="1" dirty="0" smtClean="0"/>
                        <a:t>(compressed mode)</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OFDMA</a:t>
                      </a:r>
                      <a:r>
                        <a:rPr lang="en-US" altLang="ko-KR" sz="1400" b="1" baseline="0" dirty="0" smtClean="0"/>
                        <a:t> mode</a:t>
                      </a:r>
                    </a:p>
                    <a:p>
                      <a:pPr algn="ctr" latinLnBrk="1"/>
                      <a:r>
                        <a:rPr lang="en-US" altLang="ko-KR" sz="1400" b="1" baseline="0" dirty="0" smtClean="0"/>
                        <a:t>(non-compressed mode 1)</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Large</a:t>
                      </a:r>
                      <a:r>
                        <a:rPr lang="en-US" altLang="ko-KR" sz="1400" b="1" baseline="0" dirty="0" smtClean="0"/>
                        <a:t>-size RU OFDMA mode</a:t>
                      </a:r>
                    </a:p>
                    <a:p>
                      <a:pPr algn="ctr" latinLnBrk="1"/>
                      <a:r>
                        <a:rPr lang="en-US" altLang="ko-KR" sz="1400" b="1" dirty="0" smtClean="0"/>
                        <a:t>(</a:t>
                      </a:r>
                      <a:r>
                        <a:rPr lang="en-US" altLang="ko-KR" sz="1400" b="1" baseline="0" dirty="0" smtClean="0"/>
                        <a:t>non-compressed mode 2</a:t>
                      </a:r>
                      <a:r>
                        <a:rPr lang="en-US" altLang="ko-KR" sz="1400" b="1" dirty="0" smtClean="0"/>
                        <a:t>)</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87683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a:ln>
            <a:noFill/>
          </a:ln>
        </p:spPr>
        <p:txBody>
          <a:bodyPr>
            <a:normAutofit/>
          </a:bodyPr>
          <a:lstStyle/>
          <a:p>
            <a:r>
              <a:rPr lang="en-US" altLang="ko-KR" dirty="0" smtClean="0"/>
              <a:t>Do you support to </a:t>
            </a:r>
            <a:r>
              <a:rPr lang="en-US" altLang="ko-KR" dirty="0" smtClean="0"/>
              <a:t>following details of EHT-SIG mode?</a:t>
            </a:r>
            <a:endParaRPr lang="en-US" altLang="ko-KR" dirty="0" smtClean="0"/>
          </a:p>
          <a:p>
            <a:pPr lvl="1"/>
            <a:r>
              <a:rPr lang="en-US" altLang="ko-KR" dirty="0" smtClean="0"/>
              <a:t>In non-OFDMA mode, RU Allocation subfield is omitted, whether puncturing information is in common field of EHT-SIG or not is TBD.</a:t>
            </a:r>
          </a:p>
          <a:p>
            <a:pPr lvl="1"/>
            <a:r>
              <a:rPr lang="en-US" altLang="ko-KR" dirty="0"/>
              <a:t>In OFDMA mode, each </a:t>
            </a:r>
            <a:r>
              <a:rPr lang="en-US" altLang="ko-KR" dirty="0" smtClean="0"/>
              <a:t>RU Allocation subfield </a:t>
            </a:r>
            <a:r>
              <a:rPr lang="en-US" dirty="0" smtClean="0"/>
              <a:t>in </a:t>
            </a:r>
            <a:r>
              <a:rPr lang="en-US" dirty="0"/>
              <a:t>an </a:t>
            </a:r>
            <a:r>
              <a:rPr lang="en-US" dirty="0" smtClean="0"/>
              <a:t>EHT-SIG </a:t>
            </a:r>
            <a:r>
              <a:rPr lang="en-US" dirty="0"/>
              <a:t>content channel corresponding to a 20 MHz frequency </a:t>
            </a:r>
            <a:r>
              <a:rPr lang="en-US" dirty="0" smtClean="0"/>
              <a:t>segment (same as 11ax). </a:t>
            </a:r>
            <a:endParaRPr lang="ko-KR" altLang="en-US"/>
          </a:p>
          <a:p>
            <a:pPr lvl="1"/>
            <a:r>
              <a:rPr lang="en-US" altLang="ko-KR" dirty="0" smtClean="0"/>
              <a:t>In large-size RU OFDMA mode, the number of RU Allocation subfield in an EHT-SIG contents channel is one for 80MHz and two for 160MHz and 320MHz.</a:t>
            </a:r>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557490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p:txBody>
          <a:bodyPr/>
          <a:lstStyle/>
          <a:p>
            <a:pPr marL="457200" indent="-457200">
              <a:buFont typeface="+mj-lt"/>
              <a:buAutoNum type="arabicPeriod"/>
            </a:pPr>
            <a:r>
              <a:rPr lang="en-US" altLang="ko-KR" b="0" dirty="0" smtClean="0"/>
              <a:t>802.11-20/0566r21, </a:t>
            </a:r>
            <a:r>
              <a:rPr lang="en-US" altLang="ko-KR" b="0" dirty="0"/>
              <a:t>Specification Framework for TGbe</a:t>
            </a:r>
            <a:r>
              <a:rPr lang="en-US" altLang="ko-KR" b="0" dirty="0" smtClean="0"/>
              <a:t>.</a:t>
            </a:r>
          </a:p>
          <a:p>
            <a:pPr marL="457200" indent="-457200">
              <a:buFont typeface="+mj-lt"/>
              <a:buAutoNum type="arabicPeriod"/>
            </a:pPr>
            <a:r>
              <a:rPr lang="en-US" altLang="ko-KR" b="0" dirty="0" smtClean="0"/>
              <a:t>802.11-20/0373r3, </a:t>
            </a:r>
            <a:r>
              <a:rPr lang="en-US" altLang="ko-KR" b="0" dirty="0"/>
              <a:t>RU Allocation Subfield Design for Multi-RU Support.</a:t>
            </a:r>
          </a:p>
          <a:p>
            <a:pPr marL="0" indent="0">
              <a:buNone/>
            </a:pPr>
            <a:endParaRPr lang="en-US" altLang="ko-KR" b="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699734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r"/>
            <a:r>
              <a:rPr lang="en-US" altLang="ko-KR" dirty="0" smtClean="0"/>
              <a:t>APPENDIX</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F652A146-6F07-41EF-8958-F5CF356A0B78}" type="slidenum">
              <a:rPr lang="en-US" smtClean="0"/>
              <a:pPr>
                <a:defRPr/>
              </a:pPr>
              <a:t>18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243513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Appendix - Example of 8-bit RU Allocation </a:t>
            </a:r>
            <a:r>
              <a:rPr lang="en-US" altLang="ko-KR" sz="2400" dirty="0"/>
              <a:t>S</a:t>
            </a:r>
            <a:r>
              <a:rPr lang="en-US" altLang="ko-KR" sz="2400" dirty="0" smtClean="0"/>
              <a:t>ubfield Table </a:t>
            </a:r>
            <a:r>
              <a:rPr lang="en-US" altLang="zh-CN" sz="2400" dirty="0" smtClean="0">
                <a:solidFill>
                  <a:schemeClr val="tx1"/>
                </a:solidFill>
              </a:rPr>
              <a:t>for Option 1 of OFDMA Mode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3" name="표 2"/>
          <p:cNvGraphicFramePr>
            <a:graphicFrameLocks noGrp="1"/>
          </p:cNvGraphicFramePr>
          <p:nvPr>
            <p:extLst>
              <p:ext uri="{D42A27DB-BD31-4B8C-83A1-F6EECF244321}">
                <p14:modId xmlns:p14="http://schemas.microsoft.com/office/powerpoint/2010/main" val="3960330699"/>
              </p:ext>
            </p:extLst>
          </p:nvPr>
        </p:nvGraphicFramePr>
        <p:xfrm>
          <a:off x="990600" y="1524000"/>
          <a:ext cx="7543800" cy="4857156"/>
        </p:xfrm>
        <a:graphic>
          <a:graphicData uri="http://schemas.openxmlformats.org/drawingml/2006/table">
            <a:tbl>
              <a:tblPr/>
              <a:tblGrid>
                <a:gridCol w="1195968"/>
                <a:gridCol w="596962"/>
                <a:gridCol w="596962"/>
                <a:gridCol w="596962"/>
                <a:gridCol w="596962"/>
                <a:gridCol w="596962"/>
                <a:gridCol w="596962"/>
                <a:gridCol w="596962"/>
                <a:gridCol w="596962"/>
                <a:gridCol w="596962"/>
                <a:gridCol w="975174"/>
              </a:tblGrid>
              <a:tr h="132157">
                <a:tc>
                  <a:txBody>
                    <a:bodyPr/>
                    <a:lstStyle/>
                    <a:p>
                      <a:pPr algn="ctr" fontAlgn="ctr"/>
                      <a:r>
                        <a:rPr lang="en-US" sz="500" b="1" i="0" u="none" strike="noStrike" dirty="0">
                          <a:solidFill>
                            <a:srgbClr val="000000"/>
                          </a:solidFill>
                          <a:effectLst/>
                          <a:latin typeface="맑은 고딕"/>
                        </a:rPr>
                        <a:t>RU Allocation subfield </a:t>
                      </a:r>
                      <a:br>
                        <a:rPr lang="en-US" sz="500" b="1" i="0" u="none" strike="noStrike" dirty="0">
                          <a:solidFill>
                            <a:srgbClr val="000000"/>
                          </a:solidFill>
                          <a:effectLst/>
                          <a:latin typeface="맑은 고딕"/>
                        </a:rPr>
                      </a:br>
                      <a:r>
                        <a:rPr lang="en-US" sz="500" b="1" i="0" u="none" strike="noStrike" dirty="0">
                          <a:solidFill>
                            <a:srgbClr val="000000"/>
                          </a:solidFill>
                          <a:effectLst/>
                          <a:latin typeface="맑은 고딕"/>
                        </a:rPr>
                        <a:t>( B7 B6 B5 B4 B3 B2 B1 B0)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#3</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#7</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#8</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#9</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500" b="1" i="0" u="none" strike="noStrike" dirty="0">
                          <a:solidFill>
                            <a:srgbClr val="000000"/>
                          </a:solidFill>
                          <a:effectLst/>
                          <a:latin typeface="맑은 고딕"/>
                        </a:rPr>
                        <a:t>Number of entries</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48933">
                <a:tc>
                  <a:txBody>
                    <a:bodyPr/>
                    <a:lstStyle/>
                    <a:p>
                      <a:pPr algn="ctr" fontAlgn="ctr"/>
                      <a:r>
                        <a:rPr lang="en-US" altLang="ko-KR" sz="500" b="1" i="0" u="none" strike="noStrike">
                          <a:solidFill>
                            <a:srgbClr val="000000"/>
                          </a:solidFill>
                          <a:effectLst/>
                          <a:latin typeface="맑은 고딕"/>
                        </a:rPr>
                        <a:t>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3</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7</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8</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9</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dirty="0">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13</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16-23 (00010y2y1y0)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24-31 (00011y2y1y0)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dirty="0">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32-39(00100y2y1y0)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40-47 (00101y2y1y0)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48-55 (00110y2y1y0)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56-63 (00111y2y1y0)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64-71 (01000y2y1y0)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72-79 (01001y2y1y0)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dirty="0">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80-87 (01010y2y1y0)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88-95 (01011y2y1y0)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96-111 (0110y1y0z1z0)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16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112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000000"/>
                          </a:solidFill>
                          <a:effectLst/>
                          <a:latin typeface="맑은 고딕"/>
                        </a:rPr>
                        <a:t>113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sz="500" b="1" i="0" u="none" strike="noStrike" dirty="0">
                          <a:solidFill>
                            <a:srgbClr val="000000"/>
                          </a:solidFill>
                          <a:effectLst/>
                          <a:latin typeface="맑은 고딕"/>
                        </a:rPr>
                        <a:t>242-tone RU empty (with zero users)</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284">
                <a:tc>
                  <a:txBody>
                    <a:bodyPr/>
                    <a:lstStyle/>
                    <a:p>
                      <a:pPr algn="ctr" fontAlgn="ctr"/>
                      <a:r>
                        <a:rPr lang="en-US" altLang="ko-KR" sz="500" b="1" i="0" u="none" strike="noStrike">
                          <a:solidFill>
                            <a:srgbClr val="000000"/>
                          </a:solidFill>
                          <a:effectLst/>
                          <a:latin typeface="맑은 고딕"/>
                        </a:rPr>
                        <a:t>114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sz="500" b="1" i="0" u="none" strike="noStrike" dirty="0">
                          <a:solidFill>
                            <a:srgbClr val="000000"/>
                          </a:solidFill>
                          <a:effectLst/>
                          <a:latin typeface="맑은 고딕"/>
                        </a:rPr>
                        <a:t>484-tone RU; contributes zero User fields to the User Specific field in </a:t>
                      </a:r>
                      <a:r>
                        <a:rPr lang="en-US" sz="500" b="1" i="0" u="none" strike="noStrike" dirty="0" smtClean="0">
                          <a:solidFill>
                            <a:srgbClr val="000000"/>
                          </a:solidFill>
                          <a:effectLst/>
                          <a:latin typeface="맑은 고딕"/>
                        </a:rPr>
                        <a:t>the</a:t>
                      </a:r>
                      <a:r>
                        <a:rPr lang="en-US" sz="500" b="1" i="0" u="none" strike="noStrike" baseline="0" dirty="0" smtClean="0">
                          <a:solidFill>
                            <a:srgbClr val="000000"/>
                          </a:solidFill>
                          <a:effectLst/>
                          <a:latin typeface="맑은 고딕"/>
                        </a:rPr>
                        <a:t> </a:t>
                      </a:r>
                      <a:r>
                        <a:rPr lang="en-US" sz="500" b="1" i="0" u="none" strike="noStrike" dirty="0" smtClean="0">
                          <a:solidFill>
                            <a:srgbClr val="000000"/>
                          </a:solidFill>
                          <a:effectLst/>
                          <a:latin typeface="맑은 고딕"/>
                        </a:rPr>
                        <a:t>same </a:t>
                      </a:r>
                      <a:r>
                        <a:rPr lang="en-US" sz="500" b="1" i="0" u="none" strike="noStrike" dirty="0">
                          <a:solidFill>
                            <a:srgbClr val="000000"/>
                          </a:solidFill>
                          <a:effectLst/>
                          <a:latin typeface="맑은 고딕"/>
                        </a:rPr>
                        <a:t>HE-SIG-B content channel as this RU Allocation subfield</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dirty="0">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284">
                <a:tc>
                  <a:txBody>
                    <a:bodyPr/>
                    <a:lstStyle/>
                    <a:p>
                      <a:pPr algn="ctr" fontAlgn="ctr"/>
                      <a:r>
                        <a:rPr lang="en-US" altLang="ko-KR" sz="500" b="1" i="0" u="none" strike="noStrike">
                          <a:solidFill>
                            <a:srgbClr val="000000"/>
                          </a:solidFill>
                          <a:effectLst/>
                          <a:latin typeface="맑은 고딕"/>
                        </a:rPr>
                        <a:t>115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sz="500" b="1" i="0" u="none" strike="noStrike" dirty="0">
                          <a:solidFill>
                            <a:srgbClr val="000000"/>
                          </a:solidFill>
                          <a:effectLst/>
                          <a:latin typeface="맑은 고딕"/>
                        </a:rPr>
                        <a:t>996-tone RU; contributes zero User fields to the User Specific field in </a:t>
                      </a:r>
                      <a:r>
                        <a:rPr lang="en-US" sz="500" b="1" i="0" u="none" strike="noStrike" dirty="0" smtClean="0">
                          <a:solidFill>
                            <a:srgbClr val="000000"/>
                          </a:solidFill>
                          <a:effectLst/>
                          <a:latin typeface="맑은 고딕"/>
                        </a:rPr>
                        <a:t>the</a:t>
                      </a:r>
                      <a:r>
                        <a:rPr lang="en-US" sz="500" b="1" i="0" u="none" strike="noStrike" baseline="0" dirty="0" smtClean="0">
                          <a:solidFill>
                            <a:srgbClr val="000000"/>
                          </a:solidFill>
                          <a:effectLst/>
                          <a:latin typeface="맑은 고딕"/>
                        </a:rPr>
                        <a:t> </a:t>
                      </a:r>
                      <a:r>
                        <a:rPr lang="en-US" sz="500" b="1" i="0" u="none" strike="noStrike" dirty="0" smtClean="0">
                          <a:solidFill>
                            <a:srgbClr val="000000"/>
                          </a:solidFill>
                          <a:effectLst/>
                          <a:latin typeface="맑은 고딕"/>
                        </a:rPr>
                        <a:t>same </a:t>
                      </a:r>
                      <a:r>
                        <a:rPr lang="en-US" sz="500" b="1" i="0" u="none" strike="noStrike" dirty="0">
                          <a:solidFill>
                            <a:srgbClr val="000000"/>
                          </a:solidFill>
                          <a:effectLst/>
                          <a:latin typeface="맑은 고딕"/>
                        </a:rPr>
                        <a:t>HE-SIG-B content channel as this RU Allocation subfield</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FF0000"/>
                          </a:solidFill>
                          <a:effectLst/>
                          <a:latin typeface="맑은 고딕"/>
                        </a:rPr>
                        <a:t>116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117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118</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119</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120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121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123</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124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125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127</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75202">
                <a:tc>
                  <a:txBody>
                    <a:bodyPr/>
                    <a:lstStyle/>
                    <a:p>
                      <a:pPr algn="ctr" fontAlgn="ctr"/>
                      <a:r>
                        <a:rPr lang="en-US" sz="500" b="1" i="0" u="none" strike="noStrike">
                          <a:solidFill>
                            <a:srgbClr val="000000"/>
                          </a:solidFill>
                          <a:effectLst/>
                          <a:latin typeface="맑은 고딕"/>
                        </a:rPr>
                        <a:t>128-191 (10y2y1y0z2z1z0)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64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192-199 (11000y2y1y0)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a:solidFill>
                            <a:srgbClr val="000000"/>
                          </a:solidFill>
                          <a:effectLst/>
                          <a:latin typeface="맑은 고딕"/>
                        </a:rPr>
                        <a:t>242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200-207 (11001y2y1y0)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a:solidFill>
                            <a:srgbClr val="000000"/>
                          </a:solidFill>
                          <a:effectLst/>
                          <a:latin typeface="맑은 고딕"/>
                        </a:rPr>
                        <a:t>484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dirty="0">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sz="500" b="1" i="0" u="none" strike="noStrike">
                          <a:solidFill>
                            <a:srgbClr val="000000"/>
                          </a:solidFill>
                          <a:effectLst/>
                          <a:latin typeface="맑은 고딕"/>
                        </a:rPr>
                        <a:t>208-215 (11010y2y1y0)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a:solidFill>
                            <a:srgbClr val="000000"/>
                          </a:solidFill>
                          <a:effectLst/>
                          <a:latin typeface="맑은 고딕"/>
                        </a:rPr>
                        <a:t>996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8 </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933">
                <a:tc>
                  <a:txBody>
                    <a:bodyPr/>
                    <a:lstStyle/>
                    <a:p>
                      <a:pPr algn="ctr" fontAlgn="ctr"/>
                      <a:r>
                        <a:rPr lang="en-US" altLang="ko-KR" sz="500" b="1" i="0" u="none" strike="noStrike">
                          <a:solidFill>
                            <a:srgbClr val="FF0000"/>
                          </a:solidFill>
                          <a:effectLst/>
                          <a:latin typeface="맑은 고딕"/>
                        </a:rPr>
                        <a:t>216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217</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218</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dirty="0">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219</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220</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222</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223</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224</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4">
                  <a:txBody>
                    <a:bodyPr/>
                    <a:lstStyle/>
                    <a:p>
                      <a:pPr algn="ctr" fontAlgn="ctr"/>
                      <a:r>
                        <a:rPr lang="en-US" altLang="ko-KR" sz="500" b="1" i="0" u="none" strike="noStrike">
                          <a:solidFill>
                            <a:srgbClr val="FF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dirty="0">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FF0000"/>
                          </a:solidFill>
                          <a:effectLst/>
                          <a:latin typeface="맑은 고딕"/>
                        </a:rPr>
                        <a:t>226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48933">
                <a:tc>
                  <a:txBody>
                    <a:bodyPr/>
                    <a:lstStyle/>
                    <a:p>
                      <a:pPr algn="ctr" fontAlgn="ctr"/>
                      <a:r>
                        <a:rPr lang="en-US" altLang="ko-KR" sz="500" b="1" i="0" u="none" strike="noStrike">
                          <a:solidFill>
                            <a:srgbClr val="9C0006"/>
                          </a:solidFill>
                          <a:effectLst/>
                          <a:latin typeface="맑은 고딕"/>
                        </a:rPr>
                        <a:t>227-255</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gridSpan="9">
                  <a:txBody>
                    <a:bodyPr/>
                    <a:lstStyle/>
                    <a:p>
                      <a:pPr algn="ctr" fontAlgn="ctr"/>
                      <a:r>
                        <a:rPr lang="en-US" sz="500" b="1" i="0" u="none" strike="noStrike">
                          <a:solidFill>
                            <a:srgbClr val="9C0006"/>
                          </a:solidFill>
                          <a:effectLst/>
                          <a:latin typeface="맑은 고딕"/>
                        </a:rPr>
                        <a:t>Reserved</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dirty="0">
                          <a:solidFill>
                            <a:srgbClr val="9C0006"/>
                          </a:solidFill>
                          <a:effectLst/>
                          <a:latin typeface="맑은 고딕"/>
                        </a:rPr>
                        <a:t>29</a:t>
                      </a:r>
                    </a:p>
                  </a:txBody>
                  <a:tcPr marL="3186" marR="3186" marT="31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bl>
          </a:graphicData>
        </a:graphic>
      </p:graphicFrame>
    </p:spTree>
    <p:extLst>
      <p:ext uri="{BB962C8B-B14F-4D97-AF65-F5344CB8AC3E}">
        <p14:creationId xmlns:p14="http://schemas.microsoft.com/office/powerpoint/2010/main" val="2739221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Multi-RU </a:t>
            </a:r>
            <a:r>
              <a:rPr lang="en-US" altLang="ko-KR" dirty="0"/>
              <a:t>and </a:t>
            </a:r>
            <a:r>
              <a:rPr lang="en-US" altLang="ko-KR" dirty="0" smtClean="0"/>
              <a:t>MU-MIMO in EHT</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a:t>Multi-RU </a:t>
            </a:r>
            <a:r>
              <a:rPr lang="en-US" altLang="ko-KR" dirty="0" smtClean="0"/>
              <a:t>[1]</a:t>
            </a:r>
          </a:p>
          <a:p>
            <a:pPr lvl="1"/>
            <a:r>
              <a:rPr lang="en-US" altLang="ko-KR" dirty="0"/>
              <a:t>11be task group has approved that 11be shall allow more than one RUs to be assigned to a single </a:t>
            </a:r>
            <a:r>
              <a:rPr lang="en-US" altLang="ko-KR" dirty="0" smtClean="0"/>
              <a:t>STA.</a:t>
            </a:r>
          </a:p>
          <a:p>
            <a:pPr lvl="1"/>
            <a:r>
              <a:rPr lang="en-US" altLang="ko-KR" dirty="0" smtClean="0"/>
              <a:t>Many </a:t>
            </a:r>
            <a:r>
              <a:rPr lang="en-US" altLang="ko-KR" dirty="0"/>
              <a:t>motions on multi-RU combination have been passed, including small RU combination and large RU </a:t>
            </a:r>
            <a:r>
              <a:rPr lang="en-US" altLang="ko-KR" dirty="0" smtClean="0"/>
              <a:t>combination. </a:t>
            </a:r>
          </a:p>
          <a:p>
            <a:pPr lvl="1"/>
            <a:endParaRPr lang="en-US" altLang="ko-KR" dirty="0"/>
          </a:p>
          <a:p>
            <a:r>
              <a:rPr lang="en-US" altLang="ko-KR" dirty="0" smtClean="0"/>
              <a:t>Furthermore, during </a:t>
            </a:r>
            <a:r>
              <a:rPr lang="en-US" altLang="ko-KR" dirty="0"/>
              <a:t>the </a:t>
            </a:r>
            <a:r>
              <a:rPr lang="en-US" altLang="ko-KR" dirty="0" smtClean="0"/>
              <a:t>TGbe PHY </a:t>
            </a:r>
            <a:r>
              <a:rPr lang="en-US" altLang="ko-KR" dirty="0"/>
              <a:t>conference </a:t>
            </a:r>
            <a:r>
              <a:rPr lang="en-US" altLang="ko-KR" dirty="0" smtClean="0"/>
              <a:t>calls, the following </a:t>
            </a:r>
            <a:r>
              <a:rPr lang="en-US" altLang="ko-KR" dirty="0"/>
              <a:t>SPs </a:t>
            </a:r>
            <a:r>
              <a:rPr lang="en-US" altLang="ko-KR" dirty="0" smtClean="0"/>
              <a:t>on MU-MIMO were passed.</a:t>
            </a:r>
            <a:endParaRPr lang="en-US" altLang="ko-KR" dirty="0"/>
          </a:p>
          <a:p>
            <a:pPr lvl="1"/>
            <a:r>
              <a:rPr lang="en-US" altLang="ko-KR" dirty="0" smtClean="0"/>
              <a:t>The </a:t>
            </a:r>
            <a:r>
              <a:rPr lang="en-US" altLang="ko-KR" dirty="0"/>
              <a:t>minimum RU size for EHT to support MU-MIMO shall be 242-tone </a:t>
            </a:r>
            <a:r>
              <a:rPr lang="en-US" altLang="ko-KR" dirty="0" smtClean="0"/>
              <a:t>RU</a:t>
            </a:r>
            <a:r>
              <a:rPr lang="en-US" altLang="ko-KR" dirty="0"/>
              <a:t>.</a:t>
            </a:r>
            <a:r>
              <a:rPr lang="en-US" altLang="ko-KR" dirty="0" smtClean="0"/>
              <a:t> </a:t>
            </a:r>
            <a:r>
              <a:rPr lang="en-US" altLang="ko-KR" dirty="0"/>
              <a:t>[</a:t>
            </a:r>
            <a:r>
              <a:rPr lang="en-US" altLang="ko-KR" dirty="0" smtClean="0"/>
              <a:t>20/0609r3, </a:t>
            </a:r>
            <a:r>
              <a:rPr lang="en-US" altLang="ko-KR" dirty="0"/>
              <a:t>Y/N/A: 31/6/13</a:t>
            </a:r>
            <a:r>
              <a:rPr lang="en-US" altLang="ko-KR" dirty="0" smtClean="0"/>
              <a:t>]</a:t>
            </a:r>
          </a:p>
          <a:p>
            <a:pPr lvl="1"/>
            <a:r>
              <a:rPr lang="en-US" altLang="ko-KR" dirty="0" smtClean="0"/>
              <a:t>The </a:t>
            </a:r>
            <a:r>
              <a:rPr lang="en-US" altLang="ko-KR" dirty="0"/>
              <a:t>max number of users that can be spatially multiplexed in EHT for DL transmissions is 8 per </a:t>
            </a:r>
            <a:r>
              <a:rPr lang="en-US" altLang="ko-KR" dirty="0" smtClean="0"/>
              <a:t>RU/MRU</a:t>
            </a:r>
            <a:r>
              <a:rPr lang="en-US" altLang="ko-KR" dirty="0"/>
              <a:t>.</a:t>
            </a:r>
            <a:r>
              <a:rPr lang="en-US" altLang="ko-KR" dirty="0" smtClean="0"/>
              <a:t> [20/0767r0, Y/N/A</a:t>
            </a:r>
            <a:r>
              <a:rPr lang="en-US" altLang="ko-KR" dirty="0"/>
              <a:t>: 45/1/6] </a:t>
            </a:r>
            <a:endParaRPr lang="en-US" altLang="ko-KR" dirty="0" smtClean="0"/>
          </a:p>
          <a:p>
            <a:pPr lvl="1"/>
            <a:endParaRPr lang="en-US" altLang="ko-KR" dirty="0" smtClean="0"/>
          </a:p>
          <a:p>
            <a:r>
              <a:rPr lang="en-US" altLang="ko-KR" dirty="0"/>
              <a:t>T</a:t>
            </a:r>
            <a:r>
              <a:rPr lang="en-US" altLang="ko-KR" dirty="0" smtClean="0"/>
              <a:t>here are concerns on overhead of RU Allocation </a:t>
            </a:r>
            <a:r>
              <a:rPr lang="en-US" altLang="ko-KR" dirty="0" smtClean="0"/>
              <a:t>subfield, especially for large bandwidth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157992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Appendix - Example of 6-bit RU Allocation </a:t>
            </a:r>
            <a:r>
              <a:rPr lang="en-US" altLang="ko-KR" sz="2400" dirty="0"/>
              <a:t>S</a:t>
            </a:r>
            <a:r>
              <a:rPr lang="en-US" altLang="ko-KR" sz="2400" dirty="0" smtClean="0"/>
              <a:t>ubfield Table </a:t>
            </a:r>
            <a:r>
              <a:rPr lang="en-US" altLang="zh-CN" sz="2400" dirty="0" smtClean="0">
                <a:solidFill>
                  <a:schemeClr val="tx1"/>
                </a:solidFill>
              </a:rPr>
              <a:t>for Option 2 of OFDMA Mode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661231825"/>
              </p:ext>
            </p:extLst>
          </p:nvPr>
        </p:nvGraphicFramePr>
        <p:xfrm>
          <a:off x="1219200" y="1600200"/>
          <a:ext cx="7086602" cy="4800594"/>
        </p:xfrm>
        <a:graphic>
          <a:graphicData uri="http://schemas.openxmlformats.org/drawingml/2006/table">
            <a:tbl>
              <a:tblPr/>
              <a:tblGrid>
                <a:gridCol w="1123484"/>
                <a:gridCol w="560783"/>
                <a:gridCol w="560783"/>
                <a:gridCol w="560783"/>
                <a:gridCol w="560783"/>
                <a:gridCol w="560783"/>
                <a:gridCol w="560783"/>
                <a:gridCol w="560783"/>
                <a:gridCol w="560783"/>
                <a:gridCol w="560783"/>
                <a:gridCol w="916071"/>
              </a:tblGrid>
              <a:tr h="162732">
                <a:tc>
                  <a:txBody>
                    <a:bodyPr/>
                    <a:lstStyle/>
                    <a:p>
                      <a:pPr algn="ctr" fontAlgn="ctr"/>
                      <a:r>
                        <a:rPr lang="en-US" sz="500" b="1" i="0" u="none" strike="noStrike" dirty="0">
                          <a:solidFill>
                            <a:srgbClr val="000000"/>
                          </a:solidFill>
                          <a:effectLst/>
                          <a:latin typeface="맑은 고딕"/>
                        </a:rPr>
                        <a:t>RU Allocation subfield </a:t>
                      </a:r>
                      <a:br>
                        <a:rPr lang="en-US" sz="500" b="1" i="0" u="none" strike="noStrike" dirty="0">
                          <a:solidFill>
                            <a:srgbClr val="000000"/>
                          </a:solidFill>
                          <a:effectLst/>
                          <a:latin typeface="맑은 고딕"/>
                        </a:rPr>
                      </a:br>
                      <a:r>
                        <a:rPr lang="en-US" sz="500" b="1" i="0" u="none" strike="noStrike" dirty="0">
                          <a:solidFill>
                            <a:srgbClr val="000000"/>
                          </a:solidFill>
                          <a:effectLst/>
                          <a:latin typeface="맑은 고딕"/>
                        </a:rPr>
                        <a:t>(B5 B4 B3 B2 B1 B0)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500" b="1" i="0" u="none" strike="noStrike">
                          <a:solidFill>
                            <a:srgbClr val="000000"/>
                          </a:solidFill>
                          <a:effectLst/>
                          <a:latin typeface="맑은 고딕"/>
                        </a:rPr>
                        <a:t>Number of entries</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81366">
                <a:tc>
                  <a:txBody>
                    <a:bodyPr/>
                    <a:lstStyle/>
                    <a:p>
                      <a:pPr algn="ctr" fontAlgn="ctr"/>
                      <a:r>
                        <a:rPr lang="en-US" altLang="ko-KR" sz="500" b="1" i="0" u="none" strike="noStrike">
                          <a:solidFill>
                            <a:srgbClr val="000000"/>
                          </a:solidFill>
                          <a:effectLst/>
                          <a:latin typeface="맑은 고딕"/>
                        </a:rPr>
                        <a:t>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dirty="0">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dirty="0">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dirty="0">
                          <a:solidFill>
                            <a:srgbClr val="000000"/>
                          </a:solidFill>
                          <a:effectLst/>
                          <a:latin typeface="맑은 고딕"/>
                        </a:rPr>
                        <a:t>_</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dirty="0">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19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dirty="0">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dirty="0">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_</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1" i="0" u="none" strike="noStrike">
                          <a:solidFill>
                            <a:srgbClr val="00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sz="500" b="1" i="0" u="none" strike="noStrike" dirty="0">
                          <a:solidFill>
                            <a:srgbClr val="000000"/>
                          </a:solidFill>
                          <a:effectLst/>
                          <a:latin typeface="맑은 고딕"/>
                        </a:rPr>
                        <a:t>242-tone RU empty (with zero users)</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29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500" b="1" i="0" u="none" strike="noStrike" dirty="0">
                          <a:solidFill>
                            <a:srgbClr val="00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30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a:solidFill>
                            <a:srgbClr val="000000"/>
                          </a:solidFill>
                          <a:effectLst/>
                          <a:latin typeface="맑은 고딕"/>
                        </a:rPr>
                        <a:t>242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31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dirty="0">
                          <a:solidFill>
                            <a:srgbClr val="000000"/>
                          </a:solidFill>
                          <a:effectLst/>
                          <a:latin typeface="맑은 고딕"/>
                        </a:rPr>
                        <a:t>484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000000"/>
                          </a:solidFill>
                          <a:effectLst/>
                          <a:latin typeface="맑은 고딕"/>
                        </a:rPr>
                        <a:t>32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9">
                  <a:txBody>
                    <a:bodyPr/>
                    <a:lstStyle/>
                    <a:p>
                      <a:pPr algn="ctr" fontAlgn="ctr"/>
                      <a:r>
                        <a:rPr lang="en-US" altLang="ko-KR" sz="500" b="1" i="0" u="none" strike="noStrike">
                          <a:solidFill>
                            <a:srgbClr val="000000"/>
                          </a:solidFill>
                          <a:effectLst/>
                          <a:latin typeface="맑은 고딕"/>
                        </a:rPr>
                        <a:t>996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000000"/>
                          </a:solidFill>
                          <a:effectLst/>
                          <a:latin typeface="맑은 고딕"/>
                        </a:rPr>
                        <a:t>1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66">
                <a:tc>
                  <a:txBody>
                    <a:bodyPr/>
                    <a:lstStyle/>
                    <a:p>
                      <a:pPr algn="ctr" fontAlgn="ctr"/>
                      <a:r>
                        <a:rPr lang="en-US" altLang="ko-KR" sz="500" b="1" i="0" u="none" strike="noStrike">
                          <a:solidFill>
                            <a:srgbClr val="FF0000"/>
                          </a:solidFill>
                          <a:effectLst/>
                          <a:latin typeface="맑은 고딕"/>
                        </a:rPr>
                        <a:t>33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dirty="0">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39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47</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49</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50</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2">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52</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5">
                  <a:txBody>
                    <a:bodyPr/>
                    <a:lstStyle/>
                    <a:p>
                      <a:pPr algn="ctr" fontAlgn="ctr"/>
                      <a:r>
                        <a:rPr lang="en-US" sz="500" b="1" i="0" u="none" strike="noStrike">
                          <a:solidFill>
                            <a:srgbClr val="FF0000"/>
                          </a:solidFill>
                          <a:effectLst/>
                          <a:latin typeface="맑은 고딕"/>
                        </a:rPr>
                        <a:t>106+26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4">
                  <a:txBody>
                    <a:bodyPr/>
                    <a:lstStyle/>
                    <a:p>
                      <a:pPr algn="ctr" fontAlgn="ctr"/>
                      <a:r>
                        <a:rPr lang="en-US" altLang="ko-KR" sz="500" b="1" i="0" u="none" strike="noStrike">
                          <a:solidFill>
                            <a:srgbClr val="FF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54</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4">
                  <a:txBody>
                    <a:bodyPr/>
                    <a:lstStyle/>
                    <a:p>
                      <a:pPr algn="ctr" fontAlgn="ctr"/>
                      <a:r>
                        <a:rPr lang="en-US" altLang="ko-KR" sz="500" b="1" i="0" u="none" strike="noStrike">
                          <a:solidFill>
                            <a:srgbClr val="FF0000"/>
                          </a:solidFill>
                          <a:effectLst/>
                          <a:latin typeface="맑은 고딕"/>
                        </a:rPr>
                        <a:t>106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5">
                  <a:txBody>
                    <a:bodyPr/>
                    <a:lstStyle/>
                    <a:p>
                      <a:pPr algn="ctr" fontAlgn="ctr"/>
                      <a:r>
                        <a:rPr lang="en-US" sz="500" b="1" i="0" u="none" strike="noStrike">
                          <a:solidFill>
                            <a:srgbClr val="FF0000"/>
                          </a:solidFill>
                          <a:effectLst/>
                          <a:latin typeface="맑은 고딕"/>
                        </a:rPr>
                        <a:t>26+106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rtl="0" fontAlgn="ctr"/>
                      <a:r>
                        <a:rPr lang="en-US" altLang="ko-KR" sz="500" b="1" i="0" u="none" strike="noStrike">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FF0000"/>
                          </a:solidFill>
                          <a:effectLst/>
                          <a:latin typeface="맑은 고딕"/>
                        </a:rPr>
                        <a:t>55</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26+52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3">
                  <a:txBody>
                    <a:bodyPr/>
                    <a:lstStyle/>
                    <a:p>
                      <a:pPr algn="ctr" fontAlgn="ctr"/>
                      <a:r>
                        <a:rPr lang="en-US" sz="500" b="1" i="0" u="none" strike="noStrike">
                          <a:solidFill>
                            <a:srgbClr val="FF0000"/>
                          </a:solidFill>
                          <a:effectLst/>
                          <a:latin typeface="맑은 고딕"/>
                        </a:rPr>
                        <a:t>52+26 multi-RU</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a:solidFill>
                            <a:srgbClr val="FF0000"/>
                          </a:solidFill>
                          <a:effectLst/>
                          <a:latin typeface="맑은 고딕"/>
                        </a:rPr>
                        <a:t>26</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en-US" altLang="ko-KR" sz="500" b="1" i="0" u="none" strike="noStrike" dirty="0">
                          <a:solidFill>
                            <a:srgbClr val="FF0000"/>
                          </a:solidFill>
                          <a:effectLst/>
                          <a:latin typeface="맑은 고딕"/>
                        </a:rPr>
                        <a:t>1</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r h="81366">
                <a:tc>
                  <a:txBody>
                    <a:bodyPr/>
                    <a:lstStyle/>
                    <a:p>
                      <a:pPr algn="ctr" fontAlgn="ctr"/>
                      <a:r>
                        <a:rPr lang="en-US" altLang="ko-KR" sz="500" b="1" i="0" u="none" strike="noStrike">
                          <a:solidFill>
                            <a:srgbClr val="9C0006"/>
                          </a:solidFill>
                          <a:effectLst/>
                          <a:latin typeface="맑은 고딕"/>
                        </a:rPr>
                        <a:t>56-63</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gridSpan="9">
                  <a:txBody>
                    <a:bodyPr/>
                    <a:lstStyle/>
                    <a:p>
                      <a:pPr algn="ctr" fontAlgn="ctr"/>
                      <a:r>
                        <a:rPr lang="en-US" sz="500" b="1" i="0" u="none" strike="noStrike">
                          <a:solidFill>
                            <a:srgbClr val="9C0006"/>
                          </a:solidFill>
                          <a:effectLst/>
                          <a:latin typeface="맑은 고딕"/>
                        </a:rPr>
                        <a:t>Reserved</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1" i="0" u="none" strike="noStrike" dirty="0">
                          <a:solidFill>
                            <a:srgbClr val="9C0006"/>
                          </a:solidFill>
                          <a:effectLst/>
                          <a:latin typeface="맑은 고딕"/>
                        </a:rPr>
                        <a:t>8</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bl>
          </a:graphicData>
        </a:graphic>
      </p:graphicFrame>
    </p:spTree>
    <p:extLst>
      <p:ext uri="{BB962C8B-B14F-4D97-AF65-F5344CB8AC3E}">
        <p14:creationId xmlns:p14="http://schemas.microsoft.com/office/powerpoint/2010/main" val="6328958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smtClean="0"/>
              <a:t>Appendix - </a:t>
            </a:r>
            <a:r>
              <a:rPr lang="en-US" altLang="ko-KR" sz="2000" dirty="0"/>
              <a:t>Example of RU Allocation Subfield Table </a:t>
            </a:r>
            <a:r>
              <a:rPr lang="en-US" altLang="zh-CN" sz="2000" dirty="0">
                <a:solidFill>
                  <a:schemeClr val="tx1"/>
                </a:solidFill>
              </a:rPr>
              <a:t>for Large-size RU OFDMA </a:t>
            </a:r>
            <a:r>
              <a:rPr lang="en-US" altLang="zh-CN" sz="2000" dirty="0" smtClean="0">
                <a:solidFill>
                  <a:schemeClr val="tx1"/>
                </a:solidFill>
              </a:rPr>
              <a:t>Mode in 80MHz/160MHz PPDU</a:t>
            </a:r>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220150254"/>
              </p:ext>
            </p:extLst>
          </p:nvPr>
        </p:nvGraphicFramePr>
        <p:xfrm>
          <a:off x="762000" y="1905000"/>
          <a:ext cx="7543799" cy="2590799"/>
        </p:xfrm>
        <a:graphic>
          <a:graphicData uri="http://schemas.openxmlformats.org/drawingml/2006/table">
            <a:tbl>
              <a:tblPr/>
              <a:tblGrid>
                <a:gridCol w="1991563"/>
                <a:gridCol w="2172614"/>
                <a:gridCol w="1946300"/>
                <a:gridCol w="1433322"/>
              </a:tblGrid>
              <a:tr h="275001">
                <a:tc>
                  <a:txBody>
                    <a:bodyPr/>
                    <a:lstStyle/>
                    <a:p>
                      <a:pPr algn="ctr" rtl="0" fontAlgn="ctr"/>
                      <a:r>
                        <a:rPr lang="en-US" sz="800" b="1" i="0" u="none" strike="noStrike" dirty="0">
                          <a:solidFill>
                            <a:srgbClr val="000000"/>
                          </a:solidFill>
                          <a:effectLst/>
                          <a:latin typeface="맑은 고딕"/>
                        </a:rPr>
                        <a:t>RU Allocation subfield </a:t>
                      </a:r>
                      <a:br>
                        <a:rPr lang="en-US" sz="800" b="1" i="0" u="none" strike="noStrike" dirty="0">
                          <a:solidFill>
                            <a:srgbClr val="000000"/>
                          </a:solidFill>
                          <a:effectLst/>
                          <a:latin typeface="맑은 고딕"/>
                        </a:rPr>
                      </a:br>
                      <a:r>
                        <a:rPr lang="en-US" sz="800" b="1" i="0" u="none" strike="noStrike" dirty="0">
                          <a:solidFill>
                            <a:srgbClr val="000000"/>
                          </a:solidFill>
                          <a:effectLst/>
                          <a:latin typeface="맑은 고딕"/>
                        </a:rPr>
                        <a:t>(B8 B7 B6 B5 B4 B3 B2 B1 B0)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dirty="0">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000" b="1" i="0" u="none" strike="noStrike">
                          <a:solidFill>
                            <a:srgbClr val="000000"/>
                          </a:solidFill>
                          <a:effectLst/>
                          <a:latin typeface="맑은 고딕"/>
                        </a:rPr>
                        <a:t>Number of entries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6091">
                <a:tc>
                  <a:txBody>
                    <a:bodyPr/>
                    <a:lstStyle/>
                    <a:p>
                      <a:pPr algn="ctr" rtl="0" fontAlgn="ctr"/>
                      <a:r>
                        <a:rPr lang="en-US" sz="1000" b="0" i="0" u="none" strike="noStrike">
                          <a:solidFill>
                            <a:srgbClr val="000000"/>
                          </a:solidFill>
                          <a:effectLst/>
                          <a:latin typeface="맑은 고딕"/>
                        </a:rPr>
                        <a:t>0-63 (00y2y1y0z2z1z0)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64-127 (01y2y1y0z2z1z0)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128-191 (10y2y1y0z2z1z0)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MRU of 484+996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192-199 (11000y2y1y0)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 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200-207 (11001y2y1y0)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44">
                <a:tc>
                  <a:txBody>
                    <a:bodyPr/>
                    <a:lstStyle/>
                    <a:p>
                      <a:pPr algn="ctr" rtl="0" fontAlgn="ctr"/>
                      <a:r>
                        <a:rPr lang="en-US" sz="1000" b="0" i="0" u="none" strike="noStrike">
                          <a:solidFill>
                            <a:srgbClr val="000000"/>
                          </a:solidFill>
                          <a:effectLst/>
                          <a:latin typeface="맑은 고딕"/>
                        </a:rPr>
                        <a:t>208-215 (11010y2y1y0)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216-223 (11011y2y1y0)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242+484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224-231(11100y2y1y0)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484+242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sz="1000" b="0" i="0" u="none" strike="noStrike">
                          <a:solidFill>
                            <a:srgbClr val="000000"/>
                          </a:solidFill>
                          <a:effectLst/>
                          <a:latin typeface="맑은 고딕"/>
                        </a:rPr>
                        <a:t>232-239 (11101y2y1y0)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444">
                <a:tc>
                  <a:txBody>
                    <a:bodyPr/>
                    <a:lstStyle/>
                    <a:p>
                      <a:pPr algn="ctr" rtl="0" fontAlgn="ctr"/>
                      <a:r>
                        <a:rPr lang="en-US" sz="1000" b="0" i="0" u="none" strike="noStrike">
                          <a:solidFill>
                            <a:srgbClr val="000000"/>
                          </a:solidFill>
                          <a:effectLst/>
                          <a:latin typeface="맑은 고딕"/>
                        </a:rPr>
                        <a:t>240-247 (11110y2y1y0)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MRU of 484+996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rtl="0" fontAlgn="ctr"/>
                      <a:r>
                        <a:rPr lang="en-US" altLang="ko-KR" sz="1000" b="0" i="0" u="none" strike="noStrike">
                          <a:solidFill>
                            <a:srgbClr val="000000"/>
                          </a:solidFill>
                          <a:effectLst/>
                          <a:latin typeface="맑은 고딕"/>
                        </a:rPr>
                        <a:t>248 (11111000)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091">
                <a:tc>
                  <a:txBody>
                    <a:bodyPr/>
                    <a:lstStyle/>
                    <a:p>
                      <a:pPr algn="ctr" fontAlgn="b"/>
                      <a:r>
                        <a:rPr lang="en-US" altLang="ko-KR" sz="1000" b="0" i="0" u="none" strike="noStrike">
                          <a:solidFill>
                            <a:srgbClr val="000000"/>
                          </a:solidFill>
                          <a:effectLst/>
                          <a:latin typeface="맑은 고딕"/>
                        </a:rPr>
                        <a:t>249-255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000" b="0" i="0" u="none" strike="noStrike" dirty="0">
                          <a:solidFill>
                            <a:srgbClr val="000000"/>
                          </a:solidFill>
                          <a:effectLst/>
                          <a:latin typeface="맑은 고딕"/>
                        </a:rPr>
                        <a:t>Reserved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dirty="0">
                          <a:solidFill>
                            <a:srgbClr val="000000"/>
                          </a:solidFill>
                          <a:effectLst/>
                          <a:latin typeface="맑은 고딕"/>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2" name="내용 개체 틀 2"/>
          <p:cNvSpPr>
            <a:spLocks noGrp="1"/>
          </p:cNvSpPr>
          <p:nvPr>
            <p:ph idx="1"/>
          </p:nvPr>
        </p:nvSpPr>
        <p:spPr>
          <a:xfrm>
            <a:off x="685800" y="1447800"/>
            <a:ext cx="7772400" cy="4648200"/>
          </a:xfrm>
        </p:spPr>
        <p:txBody>
          <a:bodyPr/>
          <a:lstStyle/>
          <a:p>
            <a:r>
              <a:rPr lang="en-US" altLang="ko-KR" dirty="0" smtClean="0"/>
              <a:t>Minimum RU size of 242, granularity of 40MHz</a:t>
            </a:r>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r>
              <a:rPr lang="en-US" altLang="ko-KR" dirty="0" smtClean="0"/>
              <a:t>RUs associated with RU Allocation subfield for content channel</a:t>
            </a:r>
          </a:p>
          <a:p>
            <a:pPr lvl="1"/>
            <a:endParaRPr lang="en-US" altLang="ko-KR" dirty="0" smtClean="0"/>
          </a:p>
          <a:p>
            <a:endParaRPr lang="ko-KR" altLang="en-US" dirty="0"/>
          </a:p>
        </p:txBody>
      </p:sp>
      <p:graphicFrame>
        <p:nvGraphicFramePr>
          <p:cNvPr id="14" name="표 13"/>
          <p:cNvGraphicFramePr>
            <a:graphicFrameLocks noGrp="1"/>
          </p:cNvGraphicFramePr>
          <p:nvPr>
            <p:extLst>
              <p:ext uri="{D42A27DB-BD31-4B8C-83A1-F6EECF244321}">
                <p14:modId xmlns:p14="http://schemas.microsoft.com/office/powerpoint/2010/main" val="573109940"/>
              </p:ext>
            </p:extLst>
          </p:nvPr>
        </p:nvGraphicFramePr>
        <p:xfrm>
          <a:off x="1600200" y="5410200"/>
          <a:ext cx="2057400" cy="838200"/>
        </p:xfrm>
        <a:graphic>
          <a:graphicData uri="http://schemas.openxmlformats.org/drawingml/2006/table">
            <a:tbl>
              <a:tblPr/>
              <a:tblGrid>
                <a:gridCol w="685800"/>
                <a:gridCol w="685800"/>
                <a:gridCol w="685800"/>
              </a:tblGrid>
              <a:tr h="209550">
                <a:tc>
                  <a:txBody>
                    <a:bodyPr/>
                    <a:lstStyle/>
                    <a:p>
                      <a:pPr algn="l" fontAlgn="b"/>
                      <a:endParaRPr lang="ko-KR" altLang="en-US" sz="1100" b="0" i="0" u="none" strike="noStrike" dirty="0">
                        <a:solidFill>
                          <a:srgbClr val="000000"/>
                        </a:solidFill>
                        <a:effectLst/>
                        <a:latin typeface="맑은 고딕"/>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1100" b="0" i="0" u="none" strike="noStrike" dirty="0">
                          <a:solidFill>
                            <a:srgbClr val="000000"/>
                          </a:solidFill>
                          <a:effectLst/>
                          <a:latin typeface="맑은 고딕"/>
                        </a:rPr>
                        <a:t>80MHz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r>
              <a:tr h="209550">
                <a:tc>
                  <a:txBody>
                    <a:bodyPr/>
                    <a:lstStyle/>
                    <a:p>
                      <a:pPr algn="ctr" fontAlgn="b"/>
                      <a:r>
                        <a:rPr lang="ko-KR" altLang="en-US" sz="1000" b="0" i="0" u="none" strike="noStrike">
                          <a:solidFill>
                            <a:srgbClr val="000000"/>
                          </a:solidFill>
                          <a:effectLst/>
                          <a:latin typeface="맑은 고딕"/>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맑은 고딕"/>
                        </a:rPr>
                        <a:t>CC1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맑은 고딕"/>
                        </a:rPr>
                        <a:t>CC2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b"/>
                      <a:r>
                        <a:rPr lang="en-US" altLang="ko-KR" sz="1000" b="0" i="0" u="none" strike="noStrike">
                          <a:solidFill>
                            <a:srgbClr val="000000"/>
                          </a:solidFill>
                          <a:effectLst/>
                          <a:latin typeface="맑은 고딕"/>
                        </a:rPr>
                        <a:t>242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solidFill>
                            <a:srgbClr val="000000"/>
                          </a:solidFill>
                          <a:effectLst/>
                          <a:latin typeface="맑은 고딕"/>
                        </a:rPr>
                        <a:t>1, 3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1000" b="0" i="0" u="none" strike="noStrike">
                          <a:solidFill>
                            <a:srgbClr val="000000"/>
                          </a:solidFill>
                          <a:effectLst/>
                          <a:latin typeface="맑은 고딕"/>
                        </a:rPr>
                        <a:t>2, 4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b"/>
                      <a:r>
                        <a:rPr lang="en-US" altLang="ko-KR" sz="1000" b="0" i="0" u="none" strike="noStrike">
                          <a:solidFill>
                            <a:srgbClr val="000000"/>
                          </a:solidFill>
                          <a:effectLst/>
                          <a:latin typeface="맑은 고딕"/>
                        </a:rPr>
                        <a:t>484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맑은 고딕"/>
                        </a:rPr>
                        <a:t>1, 242RU3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맑은 고딕"/>
                        </a:rPr>
                        <a:t>2, 242RU2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5" name="표 14"/>
          <p:cNvGraphicFramePr>
            <a:graphicFrameLocks noGrp="1"/>
          </p:cNvGraphicFramePr>
          <p:nvPr>
            <p:extLst>
              <p:ext uri="{D42A27DB-BD31-4B8C-83A1-F6EECF244321}">
                <p14:modId xmlns:p14="http://schemas.microsoft.com/office/powerpoint/2010/main" val="419483474"/>
              </p:ext>
            </p:extLst>
          </p:nvPr>
        </p:nvGraphicFramePr>
        <p:xfrm>
          <a:off x="4419600" y="5257800"/>
          <a:ext cx="3429000" cy="1047750"/>
        </p:xfrm>
        <a:graphic>
          <a:graphicData uri="http://schemas.openxmlformats.org/drawingml/2006/table">
            <a:tbl>
              <a:tblPr/>
              <a:tblGrid>
                <a:gridCol w="685800"/>
                <a:gridCol w="685800"/>
                <a:gridCol w="685800"/>
                <a:gridCol w="685800"/>
                <a:gridCol w="685800"/>
              </a:tblGrid>
              <a:tr h="209550">
                <a:tc>
                  <a:txBody>
                    <a:bodyPr/>
                    <a:lstStyle/>
                    <a:p>
                      <a:pPr algn="l" fontAlgn="b"/>
                      <a:endParaRPr lang="ko-KR" altLang="en-US" sz="1100" b="0" i="0" u="none" strike="noStrike">
                        <a:solidFill>
                          <a:srgbClr val="000000"/>
                        </a:solidFill>
                        <a:effectLst/>
                        <a:latin typeface="맑은 고딕"/>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4">
                  <a:txBody>
                    <a:bodyPr/>
                    <a:lstStyle/>
                    <a:p>
                      <a:pPr algn="ctr" fontAlgn="b"/>
                      <a:r>
                        <a:rPr lang="en-US" sz="1100" b="0" i="0" u="none" strike="noStrike">
                          <a:solidFill>
                            <a:srgbClr val="000000"/>
                          </a:solidFill>
                          <a:effectLst/>
                          <a:latin typeface="맑은 고딕"/>
                        </a:rPr>
                        <a:t>160MHz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209550">
                <a:tc>
                  <a:txBody>
                    <a:bodyPr/>
                    <a:lstStyle/>
                    <a:p>
                      <a:pPr algn="ctr" fontAlgn="ctr"/>
                      <a:r>
                        <a:rPr lang="ko-KR" altLang="en-US" sz="1000" b="0" i="0" u="none" strike="noStrike">
                          <a:solidFill>
                            <a:srgbClr val="000000"/>
                          </a:solidFill>
                          <a:effectLst/>
                          <a:latin typeface="맑은 고딕"/>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CC1, RUA1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CC2,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CC1,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CC2,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5, 7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6, 8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1, 242RU3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2, 242RU2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3, 242RU7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4, 242RU8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1000" b="0" i="0" u="none" strike="noStrike">
                          <a:solidFill>
                            <a:srgbClr val="000000"/>
                          </a:solidFill>
                          <a:effectLst/>
                          <a:latin typeface="맑은 고딕"/>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1000" b="0" i="0" u="none" strike="noStrike" dirty="0">
                          <a:solidFill>
                            <a:srgbClr val="000000"/>
                          </a:solidFill>
                          <a:effectLst/>
                          <a:latin typeface="맑은 고딕"/>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926493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200" dirty="0"/>
              <a:t>Appendix - </a:t>
            </a:r>
            <a:r>
              <a:rPr lang="en-US" altLang="ko-KR" sz="2200" dirty="0" smtClean="0"/>
              <a:t>Examples </a:t>
            </a:r>
            <a:r>
              <a:rPr lang="en-US" altLang="ko-KR" sz="2200" dirty="0"/>
              <a:t>of </a:t>
            </a:r>
            <a:r>
              <a:rPr lang="en-US" altLang="ko-KR" sz="2200" dirty="0" smtClean="0"/>
              <a:t>Content Channels </a:t>
            </a:r>
            <a:r>
              <a:rPr lang="en-US" altLang="zh-CN" sz="2200" dirty="0" smtClean="0">
                <a:solidFill>
                  <a:schemeClr val="tx1"/>
                </a:solidFill>
              </a:rPr>
              <a:t>in 80MHz PPDU</a:t>
            </a:r>
            <a:endParaRPr lang="ko-KR" altLang="en-US" sz="2200" dirty="0"/>
          </a:p>
        </p:txBody>
      </p:sp>
      <p:sp>
        <p:nvSpPr>
          <p:cNvPr id="3" name="내용 개체 틀 2"/>
          <p:cNvSpPr>
            <a:spLocks noGrp="1"/>
          </p:cNvSpPr>
          <p:nvPr>
            <p:ph idx="1"/>
          </p:nvPr>
        </p:nvSpPr>
        <p:spPr/>
        <p:txBody>
          <a:bodyPr/>
          <a:lstStyle/>
          <a:p>
            <a:r>
              <a:rPr lang="en-US" altLang="ko-KR" dirty="0" smtClean="0"/>
              <a:t>Based on RU </a:t>
            </a:r>
            <a:r>
              <a:rPr lang="en-US" altLang="ko-KR" dirty="0"/>
              <a:t>Allocation </a:t>
            </a:r>
            <a:r>
              <a:rPr lang="en-US" altLang="ko-KR" dirty="0" smtClean="0"/>
              <a:t>subfield table and for large-size RU OFDMA Mode in 80MHz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2708216763"/>
              </p:ext>
            </p:extLst>
          </p:nvPr>
        </p:nvGraphicFramePr>
        <p:xfrm>
          <a:off x="1701800" y="2209800"/>
          <a:ext cx="5842000" cy="4083050"/>
        </p:xfrm>
        <a:graphic>
          <a:graphicData uri="http://schemas.openxmlformats.org/drawingml/2006/table">
            <a:tbl>
              <a:tblPr/>
              <a:tblGrid>
                <a:gridCol w="668931"/>
                <a:gridCol w="668931"/>
                <a:gridCol w="697600"/>
                <a:gridCol w="697600"/>
                <a:gridCol w="216606"/>
                <a:gridCol w="1108515"/>
                <a:gridCol w="1108515"/>
                <a:gridCol w="675302"/>
              </a:tblGrid>
              <a:tr h="361950">
                <a:tc gridSpan="4">
                  <a:txBody>
                    <a:bodyPr/>
                    <a:lstStyle/>
                    <a:p>
                      <a:pPr algn="ctr" fontAlgn="ctr"/>
                      <a:r>
                        <a:rPr lang="en-US" sz="1000" b="1" i="0" u="none" strike="noStrike" dirty="0">
                          <a:solidFill>
                            <a:srgbClr val="000000"/>
                          </a:solidFill>
                          <a:effectLst/>
                          <a:latin typeface="맑은 고딕"/>
                        </a:rPr>
                        <a:t>80MHz PPDU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000" b="1" i="0" u="none" strike="noStrike" dirty="0">
                          <a:solidFill>
                            <a:srgbClr val="000000"/>
                          </a:solidFill>
                          <a:effectLst/>
                          <a:latin typeface="맑은 고딕"/>
                        </a:rPr>
                        <a:t>Values of RU Allocation subfields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a:txBody>
                    <a:bodyPr/>
                    <a:lstStyle/>
                    <a:p>
                      <a:pPr algn="ctr" fontAlgn="ctr"/>
                      <a:r>
                        <a:rPr lang="en-US" altLang="ko-KR" sz="1000" b="1"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a:solidFill>
                            <a:srgbClr val="000000"/>
                          </a:solidFill>
                          <a:effectLst/>
                          <a:latin typeface="맑은 고딕"/>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1000" b="1" i="0" u="none" strike="noStrike">
                          <a:solidFill>
                            <a:srgbClr val="000000"/>
                          </a:solidFill>
                          <a:effectLst/>
                          <a:latin typeface="맑은 고딕"/>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000" b="1" i="0" u="none" strike="noStrike">
                          <a:solidFill>
                            <a:srgbClr val="000000"/>
                          </a:solidFill>
                          <a:effectLst/>
                          <a:latin typeface="맑은 고딕"/>
                        </a:rPr>
                        <a:t>CC1,RAU1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맑은 고딕"/>
                        </a:rPr>
                        <a:t>CC2,RAU1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83515">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714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71450">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r>
              <a:tr h="1714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1714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8">
                  <a:txBody>
                    <a:bodyPr/>
                    <a:lstStyle/>
                    <a:p>
                      <a:pPr algn="ctr" fontAlgn="ctr"/>
                      <a:r>
                        <a:rPr lang="en-US" sz="1000" b="0" i="0" u="none" strike="noStrike">
                          <a:solidFill>
                            <a:srgbClr val="000000"/>
                          </a:solidFill>
                          <a:effectLst/>
                          <a:latin typeface="맑은 고딕"/>
                        </a:rPr>
                        <a:t>MRU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71450">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71450">
                <a:tc gridSpan="2">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맑은 고딕"/>
                        </a:rPr>
                        <a:t>empty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ko-KR" altLang="en-US" sz="1000" b="0" i="0" u="none" strike="noStrike">
                        <a:solidFill>
                          <a:srgbClr val="000000"/>
                        </a:solidFill>
                        <a:effectLst/>
                        <a:latin typeface="맑은 고딕"/>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1000" b="0" i="0" u="none" strike="noStrike">
                          <a:solidFill>
                            <a:srgbClr val="000000"/>
                          </a:solidFill>
                          <a:effectLst/>
                          <a:latin typeface="맑은 고딕"/>
                        </a:rPr>
                        <a:t>248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dirty="0">
                          <a:solidFill>
                            <a:srgbClr val="000000"/>
                          </a:solidFill>
                          <a:effectLst/>
                          <a:latin typeface="맑은 고딕"/>
                        </a:rPr>
                        <a:t>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1407312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200" dirty="0"/>
              <a:t>Appendix - </a:t>
            </a:r>
            <a:r>
              <a:rPr lang="en-US" altLang="ko-KR" sz="2200" dirty="0" smtClean="0"/>
              <a:t>Examples </a:t>
            </a:r>
            <a:r>
              <a:rPr lang="en-US" altLang="ko-KR" sz="2200" dirty="0"/>
              <a:t>of </a:t>
            </a:r>
            <a:r>
              <a:rPr lang="en-US" altLang="ko-KR" sz="2200" dirty="0" smtClean="0"/>
              <a:t>Content Channels </a:t>
            </a:r>
            <a:r>
              <a:rPr lang="en-US" altLang="zh-CN" sz="2200" dirty="0" smtClean="0">
                <a:solidFill>
                  <a:schemeClr val="tx1"/>
                </a:solidFill>
              </a:rPr>
              <a:t>in 160MHz PPDU</a:t>
            </a:r>
            <a:endParaRPr lang="ko-KR" altLang="en-US" sz="2200" dirty="0"/>
          </a:p>
        </p:txBody>
      </p:sp>
      <p:sp>
        <p:nvSpPr>
          <p:cNvPr id="3" name="내용 개체 틀 2"/>
          <p:cNvSpPr>
            <a:spLocks noGrp="1"/>
          </p:cNvSpPr>
          <p:nvPr>
            <p:ph idx="1"/>
          </p:nvPr>
        </p:nvSpPr>
        <p:spPr/>
        <p:txBody>
          <a:bodyPr/>
          <a:lstStyle/>
          <a:p>
            <a:r>
              <a:rPr lang="en-US" altLang="ko-KR" dirty="0" smtClean="0"/>
              <a:t>Based on RU </a:t>
            </a:r>
            <a:r>
              <a:rPr lang="en-US" altLang="ko-KR" dirty="0"/>
              <a:t>Allocation </a:t>
            </a:r>
            <a:r>
              <a:rPr lang="en-US" altLang="ko-KR" dirty="0" smtClean="0"/>
              <a:t>subfield table </a:t>
            </a:r>
            <a:r>
              <a:rPr lang="en-US" altLang="ko-KR" dirty="0"/>
              <a:t>for </a:t>
            </a:r>
            <a:r>
              <a:rPr lang="en-US" altLang="ko-KR" dirty="0" smtClean="0"/>
              <a:t>large-size </a:t>
            </a:r>
            <a:r>
              <a:rPr lang="en-US" altLang="ko-KR" dirty="0"/>
              <a:t>RU OFDMA Mode in 80MHz/160MHz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2547928588"/>
              </p:ext>
            </p:extLst>
          </p:nvPr>
        </p:nvGraphicFramePr>
        <p:xfrm>
          <a:off x="1038225" y="2133608"/>
          <a:ext cx="7191373" cy="4259880"/>
        </p:xfrm>
        <a:graphic>
          <a:graphicData uri="http://schemas.openxmlformats.org/drawingml/2006/table">
            <a:tbl>
              <a:tblPr/>
              <a:tblGrid>
                <a:gridCol w="517187"/>
                <a:gridCol w="517187"/>
                <a:gridCol w="517187"/>
                <a:gridCol w="517187"/>
                <a:gridCol w="517187"/>
                <a:gridCol w="517187"/>
                <a:gridCol w="517187"/>
                <a:gridCol w="517187"/>
                <a:gridCol w="226579"/>
                <a:gridCol w="576296"/>
                <a:gridCol w="576296"/>
                <a:gridCol w="576296"/>
                <a:gridCol w="576296"/>
                <a:gridCol w="522114"/>
              </a:tblGrid>
              <a:tr h="99795">
                <a:tc gridSpan="8">
                  <a:txBody>
                    <a:bodyPr/>
                    <a:lstStyle/>
                    <a:p>
                      <a:pPr algn="ctr" fontAlgn="b"/>
                      <a:r>
                        <a:rPr lang="en-US" sz="600" b="1" i="0" u="none" strike="noStrike">
                          <a:solidFill>
                            <a:srgbClr val="000000"/>
                          </a:solidFill>
                          <a:effectLst/>
                          <a:latin typeface="맑은 고딕"/>
                        </a:rPr>
                        <a:t>160MHz PPDU</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b"/>
                      <a:r>
                        <a:rPr lang="en-US" sz="600" b="1" i="0" u="none" strike="noStrike">
                          <a:solidFill>
                            <a:srgbClr val="000000"/>
                          </a:solidFill>
                          <a:effectLst/>
                          <a:latin typeface="맑은 고딕"/>
                        </a:rPr>
                        <a:t>Values of RU Allocation subfields</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altLang="ko-KR" sz="600" b="1" i="0" u="none" strike="noStrike">
                          <a:solidFill>
                            <a:srgbClr val="000000"/>
                          </a:solidFill>
                          <a:effectLst/>
                          <a:latin typeface="맑은 고딕"/>
                        </a:rPr>
                        <a:t>1</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3</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5</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7</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600" b="1" i="0" u="none" strike="noStrike">
                          <a:solidFill>
                            <a:srgbClr val="000000"/>
                          </a:solidFill>
                          <a:effectLst/>
                          <a:latin typeface="맑은 고딕"/>
                        </a:rPr>
                        <a:t>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none" strike="noStrike">
                          <a:solidFill>
                            <a:srgbClr val="000000"/>
                          </a:solidFill>
                          <a:effectLst/>
                          <a:latin typeface="맑은 고딕"/>
                        </a:rPr>
                        <a:t>CC1, RUA1</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CC2, RUA1</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CC1, RUA2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CC2, RUA2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64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9795">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64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64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3233">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64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a:noFill/>
                    </a:lnB>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216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8">
                  <a:txBody>
                    <a:bodyPr/>
                    <a:lstStyle/>
                    <a:p>
                      <a:pPr algn="ctr" fontAlgn="ctr"/>
                      <a:r>
                        <a:rPr lang="en-US" sz="600" b="0" i="0" u="none" strike="noStrike">
                          <a:solidFill>
                            <a:srgbClr val="000000"/>
                          </a:solidFill>
                          <a:effectLst/>
                          <a:latin typeface="맑은 고딕"/>
                        </a:rPr>
                        <a:t>MRU</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93233">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216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600" b="0" i="0" u="none" strike="sngStrike">
                          <a:solidFill>
                            <a:srgbClr val="FF0000"/>
                          </a:solidFill>
                          <a:effectLst/>
                          <a:latin typeface="맑은 고딕"/>
                        </a:rPr>
                        <a:t>　</a:t>
                      </a:r>
                      <a:endParaRPr lang="ko-KR" altLang="en-US" sz="600" b="0" i="0" u="none" strike="noStrike">
                        <a:solidFill>
                          <a:srgbClr val="FF0000"/>
                        </a:solidFill>
                        <a:effectLst/>
                        <a:latin typeface="맑은 고딕"/>
                      </a:endParaRP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sngStrike">
                          <a:solidFill>
                            <a:srgbClr val="FF0000"/>
                          </a:solidFill>
                          <a:effectLst/>
                          <a:latin typeface="맑은 고딕"/>
                        </a:rPr>
                        <a:t>　</a:t>
                      </a:r>
                      <a:endParaRPr lang="ko-KR" altLang="en-US" sz="600" b="0" i="0" u="none" strike="noStrike">
                        <a:solidFill>
                          <a:srgbClr val="FF0000"/>
                        </a:solidFill>
                        <a:effectLst/>
                        <a:latin typeface="맑은 고딕"/>
                      </a:endParaRP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sngStrike">
                          <a:solidFill>
                            <a:srgbClr val="FF0000"/>
                          </a:solidFill>
                          <a:effectLst/>
                          <a:latin typeface="맑은 고딕"/>
                        </a:rPr>
                        <a:t>　</a:t>
                      </a:r>
                      <a:endParaRPr lang="ko-KR" altLang="en-US" sz="600" b="0" i="0" u="none" strike="noStrike">
                        <a:solidFill>
                          <a:srgbClr val="FF0000"/>
                        </a:solidFill>
                        <a:effectLst/>
                        <a:latin typeface="맑은 고딕"/>
                      </a:endParaRP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sngStrike">
                          <a:solidFill>
                            <a:srgbClr val="FF0000"/>
                          </a:solidFill>
                          <a:effectLst/>
                          <a:latin typeface="맑은 고딕"/>
                        </a:rPr>
                        <a:t>　</a:t>
                      </a:r>
                      <a:endParaRPr lang="ko-KR" altLang="en-US" sz="600" b="0" i="0" u="none" strike="noStrike">
                        <a:solidFill>
                          <a:srgbClr val="FF0000"/>
                        </a:solidFill>
                        <a:effectLst/>
                        <a:latin typeface="맑은 고딕"/>
                      </a:endParaRP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216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216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224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224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13952">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224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13952">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224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13952">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232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a:rPr>
                        <a:t>　</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7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0">
                  <a:txBody>
                    <a:bodyPr/>
                    <a:lstStyle/>
                    <a:p>
                      <a:pPr algn="ctr" fontAlgn="ctr"/>
                      <a:r>
                        <a:rPr lang="en-US" sz="600" b="0" i="0" u="none" strike="noStrike">
                          <a:solidFill>
                            <a:srgbClr val="000000"/>
                          </a:solidFill>
                          <a:effectLst/>
                          <a:latin typeface="맑은 고딕"/>
                        </a:rPr>
                        <a:t>MRU</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129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249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a:rPr>
                        <a:t>242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192</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empty</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249</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3233">
                <a:tc gridSpan="4">
                  <a:txBody>
                    <a:bodyPr/>
                    <a:lstStyle/>
                    <a:p>
                      <a:pPr algn="ctr" fontAlgn="ctr"/>
                      <a:r>
                        <a:rPr lang="en-US" altLang="ko-KR" sz="600" b="0" i="0" u="none" strike="noStrike">
                          <a:solidFill>
                            <a:srgbClr val="000000"/>
                          </a:solidFill>
                          <a:effectLst/>
                          <a:latin typeface="맑은 고딕"/>
                        </a:rPr>
                        <a:t>996</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600" b="0" i="0" u="none" strike="noStrike">
                          <a:solidFill>
                            <a:srgbClr val="000000"/>
                          </a:solidFill>
                          <a:effectLst/>
                          <a:latin typeface="맑은 고딕"/>
                        </a:rPr>
                        <a:t>484</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600" b="0" i="0" u="none" strike="noStrike">
                          <a:solidFill>
                            <a:srgbClr val="000000"/>
                          </a:solidFill>
                          <a:effectLst/>
                          <a:latin typeface="맑은 고딕"/>
                        </a:rPr>
                        <a:t>248</a:t>
                      </a:r>
                    </a:p>
                  </a:txBody>
                  <a:tcPr marL="5811" marR="5811" marT="58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208</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240</a:t>
                      </a:r>
                    </a:p>
                  </a:txBody>
                  <a:tcPr marL="5811" marR="5811" marT="581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839893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smtClean="0"/>
              <a:t>Appendix - </a:t>
            </a:r>
            <a:r>
              <a:rPr lang="en-US" altLang="ko-KR" sz="2000" dirty="0"/>
              <a:t>Example of RU Allocation Subfield Table </a:t>
            </a:r>
            <a:r>
              <a:rPr lang="en-US" altLang="zh-CN" sz="2000" dirty="0">
                <a:solidFill>
                  <a:schemeClr val="tx1"/>
                </a:solidFill>
              </a:rPr>
              <a:t>for Large-size RU OFDMA </a:t>
            </a:r>
            <a:r>
              <a:rPr lang="en-US" altLang="zh-CN" sz="2000" dirty="0" smtClean="0">
                <a:solidFill>
                  <a:schemeClr val="tx1"/>
                </a:solidFill>
              </a:rPr>
              <a:t>Mode in 240MHz/320MHz PPDU</a:t>
            </a:r>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821172123"/>
              </p:ext>
            </p:extLst>
          </p:nvPr>
        </p:nvGraphicFramePr>
        <p:xfrm>
          <a:off x="838199" y="1880238"/>
          <a:ext cx="7696201" cy="2844162"/>
        </p:xfrm>
        <a:graphic>
          <a:graphicData uri="http://schemas.openxmlformats.org/drawingml/2006/table">
            <a:tbl>
              <a:tblPr/>
              <a:tblGrid>
                <a:gridCol w="2031797"/>
                <a:gridCol w="2216506"/>
                <a:gridCol w="1985620"/>
                <a:gridCol w="1462278"/>
              </a:tblGrid>
              <a:tr h="311850">
                <a:tc>
                  <a:txBody>
                    <a:bodyPr/>
                    <a:lstStyle/>
                    <a:p>
                      <a:pPr algn="ctr" rtl="0" fontAlgn="ctr"/>
                      <a:r>
                        <a:rPr lang="en-US" sz="800" b="1" i="0" u="none" strike="noStrike" dirty="0">
                          <a:solidFill>
                            <a:srgbClr val="000000"/>
                          </a:solidFill>
                          <a:effectLst/>
                          <a:latin typeface="맑은 고딕"/>
                        </a:rPr>
                        <a:t>RU Allocation subfield </a:t>
                      </a:r>
                      <a:br>
                        <a:rPr lang="en-US" sz="800" b="1" i="0" u="none" strike="noStrike" dirty="0">
                          <a:solidFill>
                            <a:srgbClr val="000000"/>
                          </a:solidFill>
                          <a:effectLst/>
                          <a:latin typeface="맑은 고딕"/>
                        </a:rPr>
                      </a:br>
                      <a:r>
                        <a:rPr lang="en-US" sz="800" b="1" i="0" u="none" strike="noStrike" dirty="0">
                          <a:solidFill>
                            <a:srgbClr val="000000"/>
                          </a:solidFill>
                          <a:effectLst/>
                          <a:latin typeface="맑은 고딕"/>
                        </a:rPr>
                        <a:t>(B8 B7 B6 B5 B4 B3 B2 B1 B0)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altLang="ko-KR" sz="1000" b="1" i="0" u="none" strike="noStrike" dirty="0">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rtl="0" fontAlgn="ctr"/>
                      <a:r>
                        <a:rPr lang="en-US" sz="1000" b="1" i="0" u="none" strike="noStrike">
                          <a:solidFill>
                            <a:srgbClr val="000000"/>
                          </a:solidFill>
                          <a:effectLst/>
                          <a:latin typeface="맑은 고딕"/>
                        </a:rPr>
                        <a:t>Number of entries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11026">
                <a:tc>
                  <a:txBody>
                    <a:bodyPr/>
                    <a:lstStyle/>
                    <a:p>
                      <a:pPr algn="ctr" rtl="0" fontAlgn="ctr"/>
                      <a:r>
                        <a:rPr lang="en-US" sz="1000" b="0" i="0" u="none" strike="noStrike">
                          <a:solidFill>
                            <a:srgbClr val="000000"/>
                          </a:solidFill>
                          <a:effectLst/>
                          <a:latin typeface="맑은 고딕"/>
                        </a:rPr>
                        <a:t>0-63 (00y2y1y0z2z1z0)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64-127 (01y2y1y0z2z1z0)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128-191 (10y2y1y0z2z1z0)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MRU of 3x996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192-199 (11000y2y1y0)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 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200-207 (11001y2y1y0)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208-215 (11010y2y1y0)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216-223 (11011y2y1y0)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484+996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224-231(11100y2y1y0)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MRU of 996+484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232-239 (11101y2y1y0)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000" b="0" i="0" u="none" strike="noStrike">
                          <a:solidFill>
                            <a:srgbClr val="000000"/>
                          </a:solidFill>
                          <a:effectLst/>
                          <a:latin typeface="맑은 고딕"/>
                        </a:rPr>
                        <a:t>2x996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sz="1000" b="0" i="0" u="none" strike="noStrike">
                          <a:solidFill>
                            <a:srgbClr val="000000"/>
                          </a:solidFill>
                          <a:effectLst/>
                          <a:latin typeface="맑은 고딕"/>
                        </a:rPr>
                        <a:t>240-247 (11110y2y1y0)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MRU of 3x996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rtl="0" fontAlgn="ctr"/>
                      <a:r>
                        <a:rPr lang="en-US" altLang="ko-KR" sz="1000" b="0" i="0" u="none" strike="noStrike">
                          <a:solidFill>
                            <a:srgbClr val="000000"/>
                          </a:solidFill>
                          <a:effectLst/>
                          <a:latin typeface="맑은 고딕"/>
                        </a:rPr>
                        <a:t>248 (11111000)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맑은 고딕"/>
                        </a:rPr>
                        <a:t>zero users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ko-KR" sz="1000" b="0"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026">
                <a:tc>
                  <a:txBody>
                    <a:bodyPr/>
                    <a:lstStyle/>
                    <a:p>
                      <a:pPr algn="ctr" fontAlgn="b"/>
                      <a:r>
                        <a:rPr lang="en-US" altLang="ko-KR" sz="1000" b="0" i="0" u="none" strike="noStrike">
                          <a:solidFill>
                            <a:srgbClr val="000000"/>
                          </a:solidFill>
                          <a:effectLst/>
                          <a:latin typeface="맑은 고딕"/>
                        </a:rPr>
                        <a:t>249-255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000" b="0" i="0" u="none" strike="noStrike" dirty="0">
                          <a:solidFill>
                            <a:srgbClr val="000000"/>
                          </a:solidFill>
                          <a:effectLst/>
                          <a:latin typeface="맑은 고딕"/>
                        </a:rPr>
                        <a:t>Reserved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rtl="0" fontAlgn="ctr"/>
                      <a:r>
                        <a:rPr lang="en-US" altLang="ko-KR" sz="1000" b="0" i="0" u="none" strike="noStrike" dirty="0">
                          <a:solidFill>
                            <a:srgbClr val="000000"/>
                          </a:solidFill>
                          <a:effectLst/>
                          <a:latin typeface="맑은 고딕"/>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내용 개체 틀 2"/>
          <p:cNvSpPr>
            <a:spLocks noGrp="1"/>
          </p:cNvSpPr>
          <p:nvPr>
            <p:ph idx="1"/>
          </p:nvPr>
        </p:nvSpPr>
        <p:spPr>
          <a:xfrm>
            <a:off x="685800" y="1447800"/>
            <a:ext cx="7772400" cy="4648200"/>
          </a:xfrm>
        </p:spPr>
        <p:txBody>
          <a:bodyPr/>
          <a:lstStyle/>
          <a:p>
            <a:r>
              <a:rPr lang="en-US" altLang="ko-KR" dirty="0" smtClean="0"/>
              <a:t>Minimum </a:t>
            </a:r>
            <a:r>
              <a:rPr lang="en-US" altLang="ko-KR" dirty="0"/>
              <a:t>RU size of </a:t>
            </a:r>
            <a:r>
              <a:rPr lang="en-US" altLang="ko-KR" dirty="0" smtClean="0"/>
              <a:t>484, </a:t>
            </a:r>
            <a:r>
              <a:rPr lang="en-US" altLang="ko-KR" dirty="0"/>
              <a:t>granularity of </a:t>
            </a:r>
            <a:r>
              <a:rPr lang="en-US" altLang="ko-KR" dirty="0" smtClean="0"/>
              <a:t>80MHz </a:t>
            </a:r>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r>
              <a:rPr lang="en-US" altLang="ko-KR" dirty="0"/>
              <a:t>RUs associated with RU Allocation subfield for content channel</a:t>
            </a:r>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ko-KR" altLang="en-US" dirty="0"/>
          </a:p>
        </p:txBody>
      </p:sp>
      <p:graphicFrame>
        <p:nvGraphicFramePr>
          <p:cNvPr id="10" name="표 9"/>
          <p:cNvGraphicFramePr>
            <a:graphicFrameLocks noGrp="1"/>
          </p:cNvGraphicFramePr>
          <p:nvPr>
            <p:extLst>
              <p:ext uri="{D42A27DB-BD31-4B8C-83A1-F6EECF244321}">
                <p14:modId xmlns:p14="http://schemas.microsoft.com/office/powerpoint/2010/main" val="843371435"/>
              </p:ext>
            </p:extLst>
          </p:nvPr>
        </p:nvGraphicFramePr>
        <p:xfrm>
          <a:off x="2743200" y="5200650"/>
          <a:ext cx="3429000" cy="1047750"/>
        </p:xfrm>
        <a:graphic>
          <a:graphicData uri="http://schemas.openxmlformats.org/drawingml/2006/table">
            <a:tbl>
              <a:tblPr/>
              <a:tblGrid>
                <a:gridCol w="685800"/>
                <a:gridCol w="685800"/>
                <a:gridCol w="685800"/>
                <a:gridCol w="685800"/>
                <a:gridCol w="685800"/>
              </a:tblGrid>
              <a:tr h="209550">
                <a:tc>
                  <a:txBody>
                    <a:bodyPr/>
                    <a:lstStyle/>
                    <a:p>
                      <a:pPr algn="l" fontAlgn="b"/>
                      <a:endParaRPr lang="ko-KR" altLang="en-US" sz="1100" b="0" i="0" u="none" strike="noStrike" dirty="0">
                        <a:solidFill>
                          <a:srgbClr val="000000"/>
                        </a:solidFill>
                        <a:effectLst/>
                        <a:latin typeface="맑은 고딕"/>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4">
                  <a:txBody>
                    <a:bodyPr/>
                    <a:lstStyle/>
                    <a:p>
                      <a:pPr algn="ctr" fontAlgn="b"/>
                      <a:r>
                        <a:rPr lang="en-US" sz="1100" b="0" i="0" u="none" strike="noStrike" dirty="0">
                          <a:solidFill>
                            <a:srgbClr val="000000"/>
                          </a:solidFill>
                          <a:effectLst/>
                          <a:latin typeface="맑은 고딕"/>
                        </a:rPr>
                        <a:t>320MHz</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209550">
                <a:tc>
                  <a:txBody>
                    <a:bodyPr/>
                    <a:lstStyle/>
                    <a:p>
                      <a:pPr algn="ctr" fontAlgn="ctr"/>
                      <a:r>
                        <a:rPr lang="ko-KR" altLang="en-US" sz="1000" b="0" i="0" u="none" strike="noStrike">
                          <a:solidFill>
                            <a:srgbClr val="000000"/>
                          </a:solidFill>
                          <a:effectLst/>
                          <a:latin typeface="맑은 고딕"/>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CC1, RUA1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CC2,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CC1,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CC2, RUA2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altLang="ko-KR" sz="1000" b="0" i="0" u="none" strike="noStrike">
                          <a:solidFill>
                            <a:srgbClr val="000000"/>
                          </a:solidFill>
                          <a:effectLst/>
                          <a:latin typeface="맑은 고딕"/>
                        </a:rPr>
                        <a:t>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5, 7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6, 8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altLang="ko-KR" sz="1000" b="0" i="0" u="none" strike="noStrike">
                          <a:solidFill>
                            <a:srgbClr val="000000"/>
                          </a:solidFill>
                          <a:effectLst/>
                          <a:latin typeface="맑은 고딕"/>
                        </a:rPr>
                        <a:t>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1, 484RU3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2, 484RU2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3, 484RU7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맑은 고딕"/>
                        </a:rPr>
                        <a:t>4, 484RU8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a:txBody>
                    <a:bodyPr/>
                    <a:lstStyle/>
                    <a:p>
                      <a:pPr algn="ctr" fontAlgn="ctr"/>
                      <a:r>
                        <a:rPr lang="en-US" sz="1000" b="0" i="0" u="none" strike="noStrike">
                          <a:solidFill>
                            <a:srgbClr val="000000"/>
                          </a:solidFill>
                          <a:effectLst/>
                          <a:latin typeface="맑은 고딕"/>
                        </a:rPr>
                        <a:t>2x996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1000" b="0" i="0" u="none" strike="noStrike">
                          <a:solidFill>
                            <a:srgbClr val="000000"/>
                          </a:solidFill>
                          <a:effectLst/>
                          <a:latin typeface="맑은 고딕"/>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100" b="0" i="0" u="none" strike="noStrike">
                          <a:solidFill>
                            <a:srgbClr val="000000"/>
                          </a:solidFill>
                          <a:effectLst/>
                          <a:latin typeface="맑은 고딕"/>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ko-KR" altLang="en-US" sz="1100" b="0" i="0" u="none" strike="noStrike" dirty="0">
                          <a:solidFill>
                            <a:srgbClr val="000000"/>
                          </a:solidFill>
                          <a:effectLst/>
                          <a:latin typeface="맑은 고딕"/>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226722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200" dirty="0"/>
              <a:t>Appendix - </a:t>
            </a:r>
            <a:r>
              <a:rPr lang="en-US" altLang="ko-KR" sz="2200" dirty="0" smtClean="0"/>
              <a:t>Examples </a:t>
            </a:r>
            <a:r>
              <a:rPr lang="en-US" altLang="ko-KR" sz="2200" dirty="0"/>
              <a:t>of </a:t>
            </a:r>
            <a:r>
              <a:rPr lang="en-US" altLang="ko-KR" sz="2200" dirty="0" smtClean="0"/>
              <a:t>Content Channels </a:t>
            </a:r>
            <a:r>
              <a:rPr lang="en-US" altLang="zh-CN" sz="2200" dirty="0" smtClean="0">
                <a:solidFill>
                  <a:schemeClr val="tx1"/>
                </a:solidFill>
              </a:rPr>
              <a:t>in 320MHz PPDU</a:t>
            </a:r>
            <a:endParaRPr lang="ko-KR" altLang="en-US" sz="2200" dirty="0"/>
          </a:p>
        </p:txBody>
      </p:sp>
      <p:sp>
        <p:nvSpPr>
          <p:cNvPr id="3" name="내용 개체 틀 2"/>
          <p:cNvSpPr>
            <a:spLocks noGrp="1"/>
          </p:cNvSpPr>
          <p:nvPr>
            <p:ph idx="1"/>
          </p:nvPr>
        </p:nvSpPr>
        <p:spPr/>
        <p:txBody>
          <a:bodyPr/>
          <a:lstStyle/>
          <a:p>
            <a:r>
              <a:rPr lang="en-US" altLang="ko-KR" dirty="0" smtClean="0"/>
              <a:t>Based on RU </a:t>
            </a:r>
            <a:r>
              <a:rPr lang="en-US" altLang="ko-KR" dirty="0"/>
              <a:t>Allocation </a:t>
            </a:r>
            <a:r>
              <a:rPr lang="en-US" altLang="ko-KR" dirty="0" smtClean="0"/>
              <a:t>subfield table </a:t>
            </a:r>
            <a:r>
              <a:rPr lang="en-US" altLang="ko-KR" dirty="0"/>
              <a:t>for </a:t>
            </a:r>
            <a:r>
              <a:rPr lang="en-US" altLang="ko-KR" dirty="0" smtClean="0"/>
              <a:t>large-size </a:t>
            </a:r>
            <a:r>
              <a:rPr lang="en-US" altLang="ko-KR" dirty="0"/>
              <a:t>RU OFDMA Mode in </a:t>
            </a:r>
            <a:r>
              <a:rPr lang="en-US" altLang="ko-KR" dirty="0" smtClean="0"/>
              <a:t>240MHz/320MHz </a:t>
            </a:r>
            <a:r>
              <a:rPr lang="en-US" altLang="ko-KR" dirty="0"/>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408053796"/>
              </p:ext>
            </p:extLst>
          </p:nvPr>
        </p:nvGraphicFramePr>
        <p:xfrm>
          <a:off x="1143000" y="2133600"/>
          <a:ext cx="7204951" cy="4190995"/>
        </p:xfrm>
        <a:graphic>
          <a:graphicData uri="http://schemas.openxmlformats.org/drawingml/2006/table">
            <a:tbl>
              <a:tblPr/>
              <a:tblGrid>
                <a:gridCol w="529884"/>
                <a:gridCol w="529884"/>
                <a:gridCol w="529884"/>
                <a:gridCol w="529884"/>
                <a:gridCol w="529884"/>
                <a:gridCol w="529884"/>
                <a:gridCol w="529884"/>
                <a:gridCol w="529884"/>
                <a:gridCol w="316459"/>
                <a:gridCol w="529884"/>
                <a:gridCol w="529884"/>
                <a:gridCol w="529884"/>
                <a:gridCol w="529884"/>
                <a:gridCol w="529884"/>
              </a:tblGrid>
              <a:tr h="97465">
                <a:tc gridSpan="8">
                  <a:txBody>
                    <a:bodyPr/>
                    <a:lstStyle/>
                    <a:p>
                      <a:pPr algn="ctr" fontAlgn="b"/>
                      <a:r>
                        <a:rPr lang="en-US" sz="500" b="1" i="0" u="none" strike="noStrike" dirty="0" smtClean="0">
                          <a:solidFill>
                            <a:srgbClr val="000000"/>
                          </a:solidFill>
                          <a:effectLst/>
                          <a:latin typeface="맑은 고딕"/>
                        </a:rPr>
                        <a:t>320MHz </a:t>
                      </a:r>
                      <a:r>
                        <a:rPr lang="en-US" sz="500" b="1" i="0" u="none" strike="noStrike" dirty="0">
                          <a:solidFill>
                            <a:srgbClr val="000000"/>
                          </a:solidFill>
                          <a:effectLst/>
                          <a:latin typeface="맑은 고딕"/>
                        </a:rPr>
                        <a:t>PPDU</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b"/>
                      <a:r>
                        <a:rPr lang="en-US" sz="500" b="1" i="0" u="none" strike="noStrike">
                          <a:solidFill>
                            <a:srgbClr val="000000"/>
                          </a:solidFill>
                          <a:effectLst/>
                          <a:latin typeface="맑은 고딕"/>
                        </a:rPr>
                        <a:t>Values of RU Allocation subfields</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1" i="0" u="none" strike="noStrike">
                          <a:solidFill>
                            <a:srgbClr val="000000"/>
                          </a:solidFill>
                          <a:effectLst/>
                          <a:latin typeface="맑은 고딕"/>
                        </a:rPr>
                        <a:t>1</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3</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5</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7</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ko-KR" sz="500" b="1" i="0" u="none" strike="noStrike">
                          <a:solidFill>
                            <a:srgbClr val="000000"/>
                          </a:solidFill>
                          <a:effectLst/>
                          <a:latin typeface="맑은 고딕"/>
                        </a:rPr>
                        <a:t>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500" b="1" i="0" u="none" strike="noStrike">
                          <a:solidFill>
                            <a:srgbClr val="000000"/>
                          </a:solidFill>
                          <a:effectLst/>
                          <a:latin typeface="맑은 고딕"/>
                        </a:rPr>
                        <a:t>CC1, RUA1</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500" b="1" i="0" u="none" strike="noStrike">
                          <a:solidFill>
                            <a:srgbClr val="000000"/>
                          </a:solidFill>
                          <a:effectLst/>
                          <a:latin typeface="맑은 고딕"/>
                        </a:rPr>
                        <a:t>CC2, RUA1</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500" b="1" i="0" u="none" strike="noStrike">
                          <a:solidFill>
                            <a:srgbClr val="000000"/>
                          </a:solidFill>
                          <a:effectLst/>
                          <a:latin typeface="맑은 고딕"/>
                        </a:rPr>
                        <a:t>CC1, RUA2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500" b="1" i="0" u="none" strike="noStrike">
                          <a:solidFill>
                            <a:srgbClr val="000000"/>
                          </a:solidFill>
                          <a:effectLst/>
                          <a:latin typeface="맑은 고딕"/>
                        </a:rPr>
                        <a:t>CC2, RUA2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64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64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64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64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a:noFill/>
                    </a:lnB>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97465">
                <a:tc>
                  <a:txBody>
                    <a:bodyPr/>
                    <a:lstStyle/>
                    <a:p>
                      <a:pPr algn="ctr" fontAlgn="ctr"/>
                      <a:r>
                        <a:rPr lang="en-US" altLang="ko-KR" sz="500" b="0" i="0" u="none" strike="noStrike">
                          <a:solidFill>
                            <a:srgbClr val="000000"/>
                          </a:solidFill>
                          <a:effectLst/>
                          <a:latin typeface="맑은 고딕"/>
                        </a:rPr>
                        <a:t>448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216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8">
                  <a:txBody>
                    <a:bodyPr/>
                    <a:lstStyle/>
                    <a:p>
                      <a:pPr algn="ctr" fontAlgn="ctr"/>
                      <a:r>
                        <a:rPr lang="en-US" sz="500" b="0" i="0" u="none" strike="noStrike">
                          <a:solidFill>
                            <a:srgbClr val="000000"/>
                          </a:solidFill>
                          <a:effectLst/>
                          <a:latin typeface="맑은 고딕"/>
                        </a:rPr>
                        <a:t>MRU</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97465">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216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500" b="0" i="0" u="none" strike="sngStrike">
                          <a:solidFill>
                            <a:srgbClr val="FF0000"/>
                          </a:solidFill>
                          <a:effectLst/>
                          <a:latin typeface="맑은 고딕"/>
                        </a:rPr>
                        <a:t>　</a:t>
                      </a:r>
                      <a:endParaRPr lang="ko-KR" altLang="en-US" sz="500" b="0" i="0" u="none" strike="noStrike">
                        <a:solidFill>
                          <a:srgbClr val="FF0000"/>
                        </a:solidFill>
                        <a:effectLst/>
                        <a:latin typeface="맑은 고딕"/>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sngStrike">
                          <a:solidFill>
                            <a:srgbClr val="FF0000"/>
                          </a:solidFill>
                          <a:effectLst/>
                          <a:latin typeface="맑은 고딕"/>
                        </a:rPr>
                        <a:t>　</a:t>
                      </a:r>
                      <a:endParaRPr lang="ko-KR" altLang="en-US" sz="500" b="0" i="0" u="none" strike="noStrike">
                        <a:solidFill>
                          <a:srgbClr val="FF0000"/>
                        </a:solidFill>
                        <a:effectLst/>
                        <a:latin typeface="맑은 고딕"/>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sngStrike">
                          <a:solidFill>
                            <a:srgbClr val="FF0000"/>
                          </a:solidFill>
                          <a:effectLst/>
                          <a:latin typeface="맑은 고딕"/>
                        </a:rPr>
                        <a:t>　</a:t>
                      </a:r>
                      <a:endParaRPr lang="ko-KR" altLang="en-US" sz="500" b="0" i="0" u="none" strike="noStrike">
                        <a:solidFill>
                          <a:srgbClr val="FF0000"/>
                        </a:solidFill>
                        <a:effectLst/>
                        <a:latin typeface="맑은 고딕"/>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sngStrike">
                          <a:solidFill>
                            <a:srgbClr val="FF0000"/>
                          </a:solidFill>
                          <a:effectLst/>
                          <a:latin typeface="맑은 고딕"/>
                        </a:rPr>
                        <a:t>　</a:t>
                      </a:r>
                      <a:endParaRPr lang="ko-KR" altLang="en-US" sz="500" b="0" i="0" u="none" strike="noStrike">
                        <a:solidFill>
                          <a:srgbClr val="FF0000"/>
                        </a:solidFill>
                        <a:effectLst/>
                        <a:latin typeface="맑은 고딕"/>
                      </a:endParaRP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216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216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224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224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224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224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232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00" b="0" i="0" u="none" strike="noStrike">
                          <a:solidFill>
                            <a:srgbClr val="000000"/>
                          </a:solidFill>
                          <a:effectLst/>
                          <a:latin typeface="맑은 고딕"/>
                        </a:rPr>
                        <a:t>　</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6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0">
                  <a:txBody>
                    <a:bodyPr/>
                    <a:lstStyle/>
                    <a:p>
                      <a:pPr algn="ctr" fontAlgn="ctr"/>
                      <a:r>
                        <a:rPr lang="en-US" sz="500" b="0" i="0" u="none" strike="noStrike">
                          <a:solidFill>
                            <a:srgbClr val="000000"/>
                          </a:solidFill>
                          <a:effectLst/>
                          <a:latin typeface="맑은 고딕"/>
                        </a:rPr>
                        <a:t>MRU</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129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249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128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altLang="ko-KR" sz="500" b="0" i="0" u="none" strike="noStrike">
                          <a:solidFill>
                            <a:srgbClr val="000000"/>
                          </a:solidFill>
                          <a:effectLst/>
                          <a:latin typeface="맑은 고딕"/>
                        </a:rPr>
                        <a:t>484</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192</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맑은 고딕"/>
                        </a:rPr>
                        <a:t>empty</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249</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7465">
                <a:tc gridSpan="4">
                  <a:txBody>
                    <a:bodyPr/>
                    <a:lstStyle/>
                    <a:p>
                      <a:pPr algn="ctr" fontAlgn="ctr"/>
                      <a:r>
                        <a:rPr lang="en-US" sz="500" b="0" i="0" u="none" strike="noStrike">
                          <a:solidFill>
                            <a:srgbClr val="000000"/>
                          </a:solidFill>
                          <a:effectLst/>
                          <a:latin typeface="맑은 고딕"/>
                        </a:rPr>
                        <a:t>2x996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en-US" altLang="ko-KR" sz="500" b="0" i="0" u="none" strike="noStrike">
                          <a:solidFill>
                            <a:srgbClr val="000000"/>
                          </a:solidFill>
                          <a:effectLst/>
                          <a:latin typeface="맑은 고딕"/>
                        </a:rPr>
                        <a:t>996</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pPr latinLnBrk="1"/>
                      <a:endParaRPr lang="ko-KR" altLang="en-US"/>
                    </a:p>
                  </a:txBody>
                  <a:tcPr/>
                </a:tc>
                <a:tc>
                  <a:txBody>
                    <a:bodyPr/>
                    <a:lstStyle/>
                    <a:p>
                      <a:pPr algn="l" fontAlgn="b"/>
                      <a:endParaRPr lang="ko-KR" altLang="en-US" sz="500" b="0" i="0" u="none" strike="noStrike">
                        <a:solidFill>
                          <a:srgbClr val="000000"/>
                        </a:solidFill>
                        <a:effectLst/>
                        <a:latin typeface="맑은 고딕"/>
                      </a:endParaRP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ko-KR" sz="500" b="0" i="0" u="none" strike="noStrike" dirty="0">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ko-KR" sz="500" b="0" i="0" u="none" strike="noStrike">
                          <a:solidFill>
                            <a:srgbClr val="000000"/>
                          </a:solidFill>
                          <a:effectLst/>
                          <a:latin typeface="맑은 고딕"/>
                        </a:rPr>
                        <a:t>248</a:t>
                      </a:r>
                    </a:p>
                  </a:txBody>
                  <a:tcPr marL="4914" marR="4914" marT="491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a:solidFill>
                            <a:srgbClr val="000000"/>
                          </a:solidFill>
                          <a:effectLst/>
                          <a:latin typeface="맑은 고딕"/>
                        </a:rPr>
                        <a:t>208</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00" b="0" i="0" u="none" strike="noStrike" dirty="0">
                          <a:solidFill>
                            <a:srgbClr val="000000"/>
                          </a:solidFill>
                          <a:effectLst/>
                          <a:latin typeface="맑은 고딕"/>
                        </a:rPr>
                        <a:t>240</a:t>
                      </a:r>
                    </a:p>
                  </a:txBody>
                  <a:tcPr marL="4914" marR="4914" marT="4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1202633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Discussion on </a:t>
            </a:r>
            <a:r>
              <a:rPr lang="en-US" altLang="ko-KR" dirty="0" smtClean="0"/>
              <a:t>EHT SIG </a:t>
            </a:r>
            <a:r>
              <a:rPr lang="en-US" altLang="ko-KR" dirty="0"/>
              <a:t>Structure</a:t>
            </a:r>
            <a:endParaRPr lang="ko-KR" altLang="en-US" dirty="0"/>
          </a:p>
        </p:txBody>
      </p:sp>
      <p:sp>
        <p:nvSpPr>
          <p:cNvPr id="3" name="내용 개체 틀 2"/>
          <p:cNvSpPr>
            <a:spLocks noGrp="1"/>
          </p:cNvSpPr>
          <p:nvPr>
            <p:ph idx="1"/>
          </p:nvPr>
        </p:nvSpPr>
        <p:spPr/>
        <p:txBody>
          <a:bodyPr/>
          <a:lstStyle/>
          <a:p>
            <a:r>
              <a:rPr lang="en-US" altLang="ko-KR" dirty="0"/>
              <a:t>The current SFD [1] defines </a:t>
            </a:r>
            <a:r>
              <a:rPr lang="en-US" altLang="ko-KR" dirty="0" smtClean="0"/>
              <a:t>EHT SIG </a:t>
            </a:r>
            <a:r>
              <a:rPr lang="en-US" altLang="ko-KR" dirty="0"/>
              <a:t>as </a:t>
            </a:r>
            <a:r>
              <a:rPr lang="en-US" altLang="ko-KR" dirty="0" smtClean="0"/>
              <a:t>follows:</a:t>
            </a:r>
          </a:p>
          <a:p>
            <a:pPr lvl="1"/>
            <a:r>
              <a:rPr lang="en-US" altLang="ko-KR" dirty="0"/>
              <a:t>The EHT-SIG (immediately after the U-SIG) in an EHT PPDU sent to multiple users shall have a common field and user-specific field(s).</a:t>
            </a:r>
          </a:p>
          <a:p>
            <a:pPr lvl="2"/>
            <a:r>
              <a:rPr lang="en-US" altLang="ko-KR" dirty="0" smtClean="0"/>
              <a:t>Special </a:t>
            </a:r>
            <a:r>
              <a:rPr lang="en-US" altLang="ko-KR" dirty="0"/>
              <a:t>case compressed modes (e.g., full BW MU-MIMO) are TBD</a:t>
            </a:r>
            <a:r>
              <a:rPr lang="en-US" altLang="ko-KR" dirty="0" smtClean="0"/>
              <a:t>.</a:t>
            </a:r>
          </a:p>
          <a:p>
            <a:pPr lvl="2"/>
            <a:endParaRPr lang="en-US" altLang="ko-KR" dirty="0" smtClean="0"/>
          </a:p>
          <a:p>
            <a:pPr lvl="1"/>
            <a:r>
              <a:rPr lang="en-US" altLang="ko-KR" dirty="0"/>
              <a:t>An RU Allocation subfield is present in the Common field of the EHT-SIG field of an EHT PPDU sent to multiple users.</a:t>
            </a:r>
          </a:p>
          <a:p>
            <a:pPr lvl="2"/>
            <a:r>
              <a:rPr lang="en-US" altLang="ko-KR" dirty="0" smtClean="0"/>
              <a:t>Compressed </a:t>
            </a:r>
            <a:r>
              <a:rPr lang="en-US" altLang="ko-KR" dirty="0"/>
              <a:t>modes are TBD.</a:t>
            </a:r>
          </a:p>
          <a:p>
            <a:pPr lvl="2"/>
            <a:r>
              <a:rPr lang="en-US" altLang="ko-KR" dirty="0" smtClean="0"/>
              <a:t>Contents </a:t>
            </a:r>
            <a:r>
              <a:rPr lang="en-US" altLang="ko-KR" dirty="0"/>
              <a:t>of the RU Allocation subfield are TBD</a:t>
            </a:r>
            <a:r>
              <a:rPr lang="en-US" altLang="ko-KR" dirty="0" smtClean="0"/>
              <a:t>.</a:t>
            </a:r>
          </a:p>
          <a:p>
            <a:pPr lvl="2"/>
            <a:endParaRPr lang="en-US" altLang="ko-KR" dirty="0" smtClean="0"/>
          </a:p>
          <a:p>
            <a:pPr lvl="1"/>
            <a:r>
              <a:rPr lang="en-US" altLang="ko-KR" dirty="0"/>
              <a:t>For the PPDU transmitted to MU, the User field having TBD bits is contained in the user-specific field of EHT-SIG</a:t>
            </a:r>
          </a:p>
          <a:p>
            <a:pPr lvl="2"/>
            <a:r>
              <a:rPr lang="en-US" altLang="ko-KR" dirty="0" smtClean="0"/>
              <a:t>The </a:t>
            </a:r>
            <a:r>
              <a:rPr lang="en-US" altLang="ko-KR" dirty="0"/>
              <a:t>User field indicates user information assigned to each RU similar to that used in HE MU PPDU.</a:t>
            </a:r>
          </a:p>
          <a:p>
            <a:pPr lvl="2"/>
            <a:r>
              <a:rPr lang="en-US" altLang="ko-KR" dirty="0" smtClean="0"/>
              <a:t>Detailed </a:t>
            </a:r>
            <a:r>
              <a:rPr lang="en-US" altLang="ko-KR" dirty="0"/>
              <a:t>descriptions are </a:t>
            </a:r>
            <a:r>
              <a:rPr lang="en-US" altLang="ko-KR" dirty="0" smtClean="0"/>
              <a:t>TBD.</a:t>
            </a:r>
          </a:p>
          <a:p>
            <a:endParaRPr lang="en-US" altLang="ko-KR" sz="2400" dirty="0"/>
          </a:p>
          <a:p>
            <a:pPr lvl="1"/>
            <a:endParaRPr lang="en-US" altLang="ko-KR" sz="2000" dirty="0"/>
          </a:p>
          <a:p>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a:t>
            </a:fld>
            <a:endParaRPr lang="en-US" dirty="0"/>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244604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Discussion on </a:t>
            </a:r>
            <a:r>
              <a:rPr lang="en-US" altLang="ko-KR" dirty="0" smtClean="0"/>
              <a:t>EHT SIG Structure (cont’d)</a:t>
            </a:r>
            <a:endParaRPr lang="ko-KR" altLang="en-US" dirty="0"/>
          </a:p>
        </p:txBody>
      </p:sp>
      <p:sp>
        <p:nvSpPr>
          <p:cNvPr id="3" name="내용 개체 틀 2"/>
          <p:cNvSpPr>
            <a:spLocks noGrp="1"/>
          </p:cNvSpPr>
          <p:nvPr>
            <p:ph idx="1"/>
          </p:nvPr>
        </p:nvSpPr>
        <p:spPr/>
        <p:txBody>
          <a:bodyPr>
            <a:noAutofit/>
          </a:bodyPr>
          <a:lstStyle/>
          <a:p>
            <a:r>
              <a:rPr lang="en-US" altLang="ko-KR" sz="1800" dirty="0" smtClean="0"/>
              <a:t>Furthermore</a:t>
            </a:r>
            <a:r>
              <a:rPr lang="en-US" altLang="ko-KR" sz="1800" dirty="0"/>
              <a:t>, during the TGbe PHY conference calls, the </a:t>
            </a:r>
            <a:r>
              <a:rPr lang="en-US" altLang="ko-KR" sz="1800" dirty="0" smtClean="0"/>
              <a:t>following </a:t>
            </a:r>
            <a:r>
              <a:rPr lang="en-US" altLang="ko-KR" sz="1800" dirty="0"/>
              <a:t>were </a:t>
            </a:r>
            <a:r>
              <a:rPr lang="en-US" altLang="ko-KR" sz="1800" dirty="0" smtClean="0"/>
              <a:t>passed.</a:t>
            </a:r>
          </a:p>
          <a:p>
            <a:pPr lvl="1"/>
            <a:r>
              <a:rPr lang="en-US" altLang="ko-KR" sz="1600" dirty="0" smtClean="0"/>
              <a:t>RU </a:t>
            </a:r>
            <a:r>
              <a:rPr lang="en-US" altLang="ko-KR" sz="1600" dirty="0"/>
              <a:t>allocation subfield in the EHT-SIG field of an EHT-PPDU sent to multiple users includes the RU allocation for Multiple RUs as well as Single </a:t>
            </a:r>
            <a:r>
              <a:rPr lang="en-US" altLang="ko-KR" sz="1600" dirty="0" smtClean="0"/>
              <a:t>RU. </a:t>
            </a:r>
            <a:r>
              <a:rPr lang="en-US" altLang="ko-KR" sz="1600" dirty="0"/>
              <a:t>[20/0652r0, Y/N/A: 38/0/10</a:t>
            </a:r>
            <a:r>
              <a:rPr lang="en-US" altLang="ko-KR" sz="1600" dirty="0" smtClean="0"/>
              <a:t>]</a:t>
            </a:r>
          </a:p>
          <a:p>
            <a:pPr lvl="1"/>
            <a:r>
              <a:rPr lang="en-US" altLang="ko-KR" sz="1600" dirty="0" smtClean="0"/>
              <a:t>An </a:t>
            </a:r>
            <a:r>
              <a:rPr lang="en-US" altLang="ko-KR" sz="1600" dirty="0"/>
              <a:t>RU Allocation subfield that is present in the Common field of the EHT-SIG field of an EHT PPDU sent to multiple users (except EHT TB PPDU), indicates RU assignment, including the size of the RU(s) and their placement in the frequency domain, to be used in the EHT modulated fields of the PPDU in the frequency domain. [20/0609r3, Y/N/A: 37/0/8</a:t>
            </a:r>
            <a:r>
              <a:rPr lang="en-US" altLang="ko-KR" sz="1600" dirty="0" smtClean="0"/>
              <a:t>]</a:t>
            </a:r>
            <a:endParaRPr lang="en-US" altLang="ko-KR" sz="1600" dirty="0"/>
          </a:p>
          <a:p>
            <a:pPr lvl="2"/>
            <a:r>
              <a:rPr lang="en-US" altLang="ko-KR" sz="1400" dirty="0" smtClean="0"/>
              <a:t>Compressed </a:t>
            </a:r>
            <a:r>
              <a:rPr lang="en-US" altLang="ko-KR" sz="1400" dirty="0"/>
              <a:t>modes are TBD</a:t>
            </a:r>
            <a:r>
              <a:rPr lang="en-US" altLang="ko-KR" sz="1400" dirty="0" smtClean="0"/>
              <a:t>.</a:t>
            </a:r>
            <a:endParaRPr lang="en-US" altLang="ko-KR" sz="1200" dirty="0"/>
          </a:p>
          <a:p>
            <a:r>
              <a:rPr lang="en-US" altLang="ko-KR" sz="1800" dirty="0" smtClean="0"/>
              <a:t>From those aspects,  </a:t>
            </a:r>
          </a:p>
          <a:p>
            <a:pPr lvl="1"/>
            <a:r>
              <a:rPr lang="en-US" altLang="ko-KR" sz="1600" dirty="0" smtClean="0"/>
              <a:t>EHT non-AP STA can share the same parsing logic in 11ax.</a:t>
            </a:r>
          </a:p>
          <a:p>
            <a:pPr lvl="1"/>
            <a:r>
              <a:rPr lang="en-US" altLang="ko-KR" sz="1600" dirty="0"/>
              <a:t>N</a:t>
            </a:r>
            <a:r>
              <a:rPr lang="en-US" altLang="ko-KR" sz="1600" dirty="0" smtClean="0"/>
              <a:t>on-compressed </a:t>
            </a:r>
            <a:r>
              <a:rPr lang="en-US" altLang="ko-KR" sz="1600" dirty="0"/>
              <a:t>and compressed </a:t>
            </a:r>
            <a:r>
              <a:rPr lang="en-US" altLang="ko-KR" sz="1600" dirty="0" smtClean="0"/>
              <a:t>modes need to be defined in EHT. </a:t>
            </a:r>
          </a:p>
          <a:p>
            <a:r>
              <a:rPr lang="en-US" altLang="ko-KR" sz="1800" dirty="0"/>
              <a:t>In this </a:t>
            </a:r>
            <a:r>
              <a:rPr lang="en-US" altLang="ko-KR" sz="1800" dirty="0" smtClean="0"/>
              <a:t>contribution, </a:t>
            </a:r>
            <a:r>
              <a:rPr lang="en-US" altLang="ko-KR" sz="1800" dirty="0"/>
              <a:t>we </a:t>
            </a:r>
            <a:r>
              <a:rPr lang="en-US" altLang="ko-KR" sz="1800" dirty="0" smtClean="0"/>
              <a:t>propose non-compressed </a:t>
            </a:r>
            <a:r>
              <a:rPr lang="en-US" altLang="ko-KR" sz="1800" dirty="0"/>
              <a:t>and compressed modes according </a:t>
            </a:r>
            <a:r>
              <a:rPr lang="en-US" altLang="ko-KR" sz="1800" dirty="0" smtClean="0"/>
              <a:t>to the supported features and discuss the details to support both of them</a:t>
            </a:r>
            <a:r>
              <a:rPr lang="en-US" altLang="ko-KR" sz="1800" dirty="0" smtClean="0"/>
              <a:t>.</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a:t>
            </a:fld>
            <a:endParaRPr lang="en-US" dirty="0"/>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57897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ounded Rectangle 8"/>
          <p:cNvSpPr/>
          <p:nvPr/>
        </p:nvSpPr>
        <p:spPr bwMode="auto">
          <a:xfrm>
            <a:off x="516467" y="2093995"/>
            <a:ext cx="8153400" cy="772853"/>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제목 1"/>
          <p:cNvSpPr>
            <a:spLocks noGrp="1"/>
          </p:cNvSpPr>
          <p:nvPr>
            <p:ph type="title"/>
          </p:nvPr>
        </p:nvSpPr>
        <p:spPr/>
        <p:txBody>
          <a:bodyPr/>
          <a:lstStyle/>
          <a:p>
            <a:r>
              <a:rPr lang="en-US" altLang="ko-KR" dirty="0" smtClean="0"/>
              <a:t>Logical </a:t>
            </a:r>
            <a:r>
              <a:rPr lang="en-US" altLang="ko-KR" dirty="0"/>
              <a:t>Flow of </a:t>
            </a:r>
            <a:r>
              <a:rPr lang="en-US" altLang="ko-KR" dirty="0" smtClean="0"/>
              <a:t>Signaling </a:t>
            </a:r>
            <a:r>
              <a:rPr lang="en-US" altLang="ko-KR" dirty="0"/>
              <a:t>in </a:t>
            </a:r>
            <a:r>
              <a:rPr lang="en-US" altLang="ko-KR" dirty="0" smtClean="0"/>
              <a:t>EHT SIG</a:t>
            </a:r>
            <a:endParaRPr lang="ko-KR" altLang="en-US" dirty="0"/>
          </a:p>
        </p:txBody>
      </p:sp>
      <p:sp>
        <p:nvSpPr>
          <p:cNvPr id="3" name="내용 개체 틀 2"/>
          <p:cNvSpPr>
            <a:spLocks noGrp="1"/>
          </p:cNvSpPr>
          <p:nvPr>
            <p:ph idx="1"/>
          </p:nvPr>
        </p:nvSpPr>
        <p:spPr/>
        <p:txBody>
          <a:bodyPr/>
          <a:lstStyle/>
          <a:p>
            <a:pPr marL="342900" lvl="1" indent="-342900">
              <a:buFontTx/>
              <a:buChar char="•"/>
            </a:pPr>
            <a:r>
              <a:rPr lang="en-US" altLang="ko-KR" dirty="0"/>
              <a:t>EHT non-AP STA can share the same parsing logic in </a:t>
            </a:r>
            <a:r>
              <a:rPr lang="en-US" altLang="ko-KR" dirty="0" smtClean="0"/>
              <a:t>11ax as following.</a:t>
            </a:r>
            <a:endParaRPr lang="en-US" altLang="ko-KR" dirty="0"/>
          </a:p>
          <a:p>
            <a:endParaRPr lang="en-US" altLang="ko-KR" sz="1600" dirty="0"/>
          </a:p>
          <a:p>
            <a:endParaRPr lang="en-US" altLang="ko-KR" sz="1800" dirty="0" smtClean="0"/>
          </a:p>
          <a:p>
            <a:endParaRPr lang="en-US" altLang="ko-KR" sz="4400" dirty="0" smtClean="0"/>
          </a:p>
          <a:p>
            <a:endParaRPr lang="en-US" altLang="ko-KR" sz="2800" dirty="0" smtClean="0"/>
          </a:p>
          <a:p>
            <a:r>
              <a:rPr lang="en-US" altLang="ko-KR" sz="1800" dirty="0"/>
              <a:t>The common </a:t>
            </a:r>
            <a:r>
              <a:rPr lang="en-US" altLang="ko-KR" sz="1800" dirty="0" smtClean="0"/>
              <a:t>field </a:t>
            </a:r>
            <a:r>
              <a:rPr lang="en-US" altLang="ko-KR" sz="1800" dirty="0"/>
              <a:t>in </a:t>
            </a:r>
            <a:r>
              <a:rPr lang="en-US" altLang="ko-KR" sz="1800" dirty="0" smtClean="0"/>
              <a:t>EHT SIG </a:t>
            </a:r>
            <a:r>
              <a:rPr lang="en-US" altLang="ko-KR" sz="1800" dirty="0"/>
              <a:t>has the information which is needed for recipients in </a:t>
            </a:r>
            <a:r>
              <a:rPr lang="en-US" altLang="ko-KR" sz="1800" dirty="0" smtClean="0"/>
              <a:t>common and the information in </a:t>
            </a:r>
            <a:r>
              <a:rPr lang="en-US" altLang="ko-KR" sz="1800" dirty="0"/>
              <a:t>this field is shared between users within the same sub-band </a:t>
            </a:r>
            <a:r>
              <a:rPr lang="en-US" altLang="ko-KR" sz="1800" dirty="0" smtClean="0"/>
              <a:t>channel.</a:t>
            </a:r>
            <a:endParaRPr lang="en-US" altLang="ko-KR" sz="1800" dirty="0"/>
          </a:p>
          <a:p>
            <a:pPr lvl="1"/>
            <a:r>
              <a:rPr lang="en-US" altLang="ko-KR" sz="1600" dirty="0" smtClean="0"/>
              <a:t>RU </a:t>
            </a:r>
            <a:r>
              <a:rPr lang="en-US" altLang="ko-KR" sz="1600" dirty="0"/>
              <a:t>allocation </a:t>
            </a:r>
            <a:r>
              <a:rPr lang="en-US" altLang="ko-KR" sz="1600" dirty="0" smtClean="0"/>
              <a:t>is </a:t>
            </a:r>
            <a:r>
              <a:rPr lang="en-US" altLang="ko-KR" sz="1600" dirty="0"/>
              <a:t>common information to all or sub-set of recipients </a:t>
            </a:r>
            <a:endParaRPr lang="en-US" altLang="ko-KR" sz="1600" dirty="0" smtClean="0"/>
          </a:p>
          <a:p>
            <a:pPr lvl="2"/>
            <a:r>
              <a:rPr lang="en-US" altLang="ko-KR" sz="1400" dirty="0" smtClean="0"/>
              <a:t>A map of RU assignment is indicated and decoded by a group of STAs.</a:t>
            </a:r>
          </a:p>
          <a:p>
            <a:pPr lvl="2"/>
            <a:r>
              <a:rPr lang="en-US" altLang="ko-KR" sz="1400" dirty="0" smtClean="0"/>
              <a:t>The number of STAs in that group can be informed, which also indicates the number of user fields.</a:t>
            </a:r>
            <a:endParaRPr lang="en-US" altLang="ko-KR" sz="1050" dirty="0" smtClean="0"/>
          </a:p>
          <a:p>
            <a:r>
              <a:rPr lang="en-US" altLang="ko-KR" sz="1800" dirty="0" smtClean="0"/>
              <a:t>The </a:t>
            </a:r>
            <a:r>
              <a:rPr lang="en-US" altLang="ko-KR" sz="1800" dirty="0"/>
              <a:t>user-specific field </a:t>
            </a:r>
            <a:r>
              <a:rPr lang="en-US" altLang="ko-KR" sz="1800" dirty="0" smtClean="0"/>
              <a:t>in EHT SIG has </a:t>
            </a:r>
            <a:r>
              <a:rPr lang="en-US" altLang="ko-KR" sz="1800" dirty="0"/>
              <a:t>the information for a specific </a:t>
            </a:r>
            <a:r>
              <a:rPr lang="en-US" altLang="ko-KR" sz="1800" dirty="0" smtClean="0"/>
              <a:t>user.</a:t>
            </a:r>
          </a:p>
          <a:p>
            <a:pPr lvl="1"/>
            <a:r>
              <a:rPr lang="en-US" altLang="ko-KR" sz="1600" dirty="0" smtClean="0"/>
              <a:t>User </a:t>
            </a:r>
            <a:r>
              <a:rPr lang="en-US" altLang="ko-KR" sz="1600" dirty="0"/>
              <a:t>field indicates user information assigned to each </a:t>
            </a:r>
            <a:r>
              <a:rPr lang="en-US" altLang="ko-KR" sz="1600" dirty="0" smtClean="0"/>
              <a:t>RU or multi-RU </a:t>
            </a:r>
            <a:r>
              <a:rPr lang="en-US" altLang="ko-KR" sz="1600" dirty="0"/>
              <a:t>similar to that used in </a:t>
            </a:r>
            <a:r>
              <a:rPr lang="en-US" altLang="ko-KR" sz="1600" dirty="0" smtClean="0"/>
              <a:t>HE MU PPDU.</a:t>
            </a:r>
            <a:endParaRPr lang="en-US" altLang="ko-KR"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8" name="Rounded Rectangle 8"/>
          <p:cNvSpPr/>
          <p:nvPr/>
        </p:nvSpPr>
        <p:spPr bwMode="auto">
          <a:xfrm>
            <a:off x="533400" y="2924922"/>
            <a:ext cx="8153400" cy="808878"/>
          </a:xfrm>
          <a:prstGeom prst="round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9" name="Table 19"/>
          <p:cNvGraphicFramePr>
            <a:graphicFrameLocks noGrp="1"/>
          </p:cNvGraphicFramePr>
          <p:nvPr>
            <p:extLst>
              <p:ext uri="{D42A27DB-BD31-4B8C-83A1-F6EECF244321}">
                <p14:modId xmlns:p14="http://schemas.microsoft.com/office/powerpoint/2010/main" val="1722570923"/>
              </p:ext>
            </p:extLst>
          </p:nvPr>
        </p:nvGraphicFramePr>
        <p:xfrm>
          <a:off x="1295400" y="2986461"/>
          <a:ext cx="2743200" cy="685800"/>
        </p:xfrm>
        <a:graphic>
          <a:graphicData uri="http://schemas.openxmlformats.org/drawingml/2006/table">
            <a:tbl>
              <a:tblPr firstRow="1" bandRow="1">
                <a:tableStyleId>{5C22544A-7EE6-4342-B048-85BDC9FD1C3A}</a:tableStyleId>
              </a:tblPr>
              <a:tblGrid>
                <a:gridCol w="990600"/>
                <a:gridCol w="1752600"/>
              </a:tblGrid>
              <a:tr h="685800">
                <a:tc>
                  <a:txBody>
                    <a:bodyPr/>
                    <a:lstStyle/>
                    <a:p>
                      <a:pPr algn="ctr"/>
                      <a:r>
                        <a:rPr lang="en-US" sz="1600" dirty="0" smtClean="0">
                          <a:solidFill>
                            <a:schemeClr val="tx1"/>
                          </a:solidFill>
                        </a:rPr>
                        <a:t>Common</a:t>
                      </a:r>
                      <a:endParaRPr lang="en-US" sz="1600" dirty="0">
                        <a:solidFill>
                          <a:schemeClr val="tx1"/>
                        </a:solidFill>
                      </a:endParaRPr>
                    </a:p>
                  </a:txBody>
                  <a:tcPr>
                    <a:solidFill>
                      <a:schemeClr val="accent3">
                        <a:lumMod val="85000"/>
                      </a:schemeClr>
                    </a:solidFill>
                  </a:tcPr>
                </a:tc>
                <a:tc>
                  <a:txBody>
                    <a:bodyPr/>
                    <a:lstStyle/>
                    <a:p>
                      <a:pPr algn="ctr"/>
                      <a:r>
                        <a:rPr lang="en-US" sz="1600" dirty="0" smtClean="0">
                          <a:solidFill>
                            <a:schemeClr val="tx1"/>
                          </a:solidFill>
                        </a:rPr>
                        <a:t>User specific</a:t>
                      </a:r>
                      <a:endParaRPr lang="en-US" sz="1600" dirty="0">
                        <a:solidFill>
                          <a:schemeClr val="tx1"/>
                        </a:solidFill>
                      </a:endParaRPr>
                    </a:p>
                  </a:txBody>
                  <a:tcPr>
                    <a:solidFill>
                      <a:schemeClr val="accent3">
                        <a:lumMod val="85000"/>
                      </a:schemeClr>
                    </a:solidFill>
                  </a:tcPr>
                </a:tc>
              </a:tr>
            </a:tbl>
          </a:graphicData>
        </a:graphic>
      </p:graphicFrame>
      <p:graphicFrame>
        <p:nvGraphicFramePr>
          <p:cNvPr id="10" name="Table 20"/>
          <p:cNvGraphicFramePr>
            <a:graphicFrameLocks noGrp="1"/>
          </p:cNvGraphicFramePr>
          <p:nvPr>
            <p:extLst>
              <p:ext uri="{D42A27DB-BD31-4B8C-83A1-F6EECF244321}">
                <p14:modId xmlns:p14="http://schemas.microsoft.com/office/powerpoint/2010/main" val="3933937340"/>
              </p:ext>
            </p:extLst>
          </p:nvPr>
        </p:nvGraphicFramePr>
        <p:xfrm>
          <a:off x="4114800" y="2986461"/>
          <a:ext cx="2133600" cy="685800"/>
        </p:xfrm>
        <a:graphic>
          <a:graphicData uri="http://schemas.openxmlformats.org/drawingml/2006/table">
            <a:tbl>
              <a:tblPr firstRow="1" bandRow="1">
                <a:tableStyleId>{5C22544A-7EE6-4342-B048-85BDC9FD1C3A}</a:tableStyleId>
              </a:tblPr>
              <a:tblGrid>
                <a:gridCol w="1122711"/>
                <a:gridCol w="1010889"/>
              </a:tblGrid>
              <a:tr h="685800">
                <a:tc>
                  <a:txBody>
                    <a:bodyPr/>
                    <a:lstStyle/>
                    <a:p>
                      <a:pPr algn="ctr"/>
                      <a:r>
                        <a:rPr lang="en-US" sz="1400" dirty="0" smtClean="0">
                          <a:solidFill>
                            <a:schemeClr val="tx1"/>
                          </a:solidFill>
                        </a:rPr>
                        <a:t>EHT-STF</a:t>
                      </a:r>
                      <a:endParaRPr lang="en-US" sz="1400" dirty="0">
                        <a:solidFill>
                          <a:schemeClr val="tx1"/>
                        </a:solidFill>
                      </a:endParaRPr>
                    </a:p>
                  </a:txBody>
                  <a:tcPr anchor="ctr">
                    <a:solidFill>
                      <a:srgbClr val="EDED00"/>
                    </a:solidFill>
                  </a:tcPr>
                </a:tc>
                <a:tc>
                  <a:txBody>
                    <a:bodyPr/>
                    <a:lstStyle/>
                    <a:p>
                      <a:pPr algn="ctr"/>
                      <a:r>
                        <a:rPr lang="en-US" sz="1400" dirty="0" smtClean="0">
                          <a:solidFill>
                            <a:schemeClr val="tx1"/>
                          </a:solidFill>
                        </a:rPr>
                        <a:t>EHT-LTF</a:t>
                      </a:r>
                      <a:endParaRPr lang="en-US" sz="1400" dirty="0">
                        <a:solidFill>
                          <a:schemeClr val="tx1"/>
                        </a:solidFill>
                      </a:endParaRPr>
                    </a:p>
                  </a:txBody>
                  <a:tcPr anchor="ctr">
                    <a:solidFill>
                      <a:srgbClr val="EDED00"/>
                    </a:solidFill>
                  </a:tcPr>
                </a:tc>
              </a:tr>
            </a:tbl>
          </a:graphicData>
        </a:graphic>
      </p:graphicFrame>
      <p:graphicFrame>
        <p:nvGraphicFramePr>
          <p:cNvPr id="11" name="Table 21"/>
          <p:cNvGraphicFramePr>
            <a:graphicFrameLocks noGrp="1"/>
          </p:cNvGraphicFramePr>
          <p:nvPr>
            <p:extLst>
              <p:ext uri="{D42A27DB-BD31-4B8C-83A1-F6EECF244321}">
                <p14:modId xmlns:p14="http://schemas.microsoft.com/office/powerpoint/2010/main" val="866634744"/>
              </p:ext>
            </p:extLst>
          </p:nvPr>
        </p:nvGraphicFramePr>
        <p:xfrm>
          <a:off x="6324600" y="2966266"/>
          <a:ext cx="2057400" cy="705995"/>
        </p:xfrm>
        <a:graphic>
          <a:graphicData uri="http://schemas.openxmlformats.org/drawingml/2006/table">
            <a:tbl>
              <a:tblPr firstRow="1" bandRow="1">
                <a:tableStyleId>{16D9F66E-5EB9-4882-86FB-DCBF35E3C3E4}</a:tableStyleId>
              </a:tblPr>
              <a:tblGrid>
                <a:gridCol w="2057400"/>
              </a:tblGrid>
              <a:tr h="248795">
                <a:tc>
                  <a:txBody>
                    <a:bodyPr/>
                    <a:lstStyle/>
                    <a:p>
                      <a:endParaRPr lang="en-US" sz="400" dirty="0"/>
                    </a:p>
                  </a:txBody>
                  <a:tcPr>
                    <a:solidFill>
                      <a:srgbClr val="008000"/>
                    </a:solidFill>
                  </a:tcPr>
                </a:tc>
              </a:tr>
              <a:tr h="448090">
                <a:tc>
                  <a:txBody>
                    <a:bodyPr/>
                    <a:lstStyle/>
                    <a:p>
                      <a:endParaRPr lang="en-US" sz="2400" dirty="0"/>
                    </a:p>
                  </a:txBody>
                  <a:tcPr>
                    <a:solidFill>
                      <a:schemeClr val="accent4">
                        <a:lumMod val="65000"/>
                        <a:lumOff val="35000"/>
                      </a:schemeClr>
                    </a:solidFill>
                  </a:tcPr>
                </a:tc>
              </a:tr>
            </a:tbl>
          </a:graphicData>
        </a:graphic>
      </p:graphicFrame>
      <p:cxnSp>
        <p:nvCxnSpPr>
          <p:cNvPr id="13" name="Straight Arrow Connector 23"/>
          <p:cNvCxnSpPr/>
          <p:nvPr/>
        </p:nvCxnSpPr>
        <p:spPr bwMode="auto">
          <a:xfrm flipV="1">
            <a:off x="2895600" y="3048000"/>
            <a:ext cx="3429000" cy="367860"/>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4" name="Straight Arrow Connector 25"/>
          <p:cNvCxnSpPr/>
          <p:nvPr/>
        </p:nvCxnSpPr>
        <p:spPr bwMode="auto">
          <a:xfrm>
            <a:off x="3429000" y="3415860"/>
            <a:ext cx="2895600" cy="0"/>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
        <p:nvSpPr>
          <p:cNvPr id="15" name="TextBox 14"/>
          <p:cNvSpPr txBox="1"/>
          <p:nvPr/>
        </p:nvSpPr>
        <p:spPr>
          <a:xfrm>
            <a:off x="533400" y="3138861"/>
            <a:ext cx="712054" cy="276999"/>
          </a:xfrm>
          <a:prstGeom prst="rect">
            <a:avLst/>
          </a:prstGeom>
          <a:noFill/>
        </p:spPr>
        <p:txBody>
          <a:bodyPr wrap="none" rtlCol="0">
            <a:spAutoFit/>
          </a:bodyPr>
          <a:lstStyle/>
          <a:p>
            <a:r>
              <a:rPr lang="en-US" b="1" dirty="0" smtClean="0"/>
              <a:t>80 MHz</a:t>
            </a:r>
            <a:endParaRPr lang="en-US" b="1" dirty="0"/>
          </a:p>
        </p:txBody>
      </p:sp>
      <p:graphicFrame>
        <p:nvGraphicFramePr>
          <p:cNvPr id="16" name="Table 2"/>
          <p:cNvGraphicFramePr>
            <a:graphicFrameLocks noGrp="1"/>
          </p:cNvGraphicFramePr>
          <p:nvPr>
            <p:extLst>
              <p:ext uri="{D42A27DB-BD31-4B8C-83A1-F6EECF244321}">
                <p14:modId xmlns:p14="http://schemas.microsoft.com/office/powerpoint/2010/main" val="3999192111"/>
              </p:ext>
            </p:extLst>
          </p:nvPr>
        </p:nvGraphicFramePr>
        <p:xfrm>
          <a:off x="1295400" y="2148261"/>
          <a:ext cx="2743200" cy="685800"/>
        </p:xfrm>
        <a:graphic>
          <a:graphicData uri="http://schemas.openxmlformats.org/drawingml/2006/table">
            <a:tbl>
              <a:tblPr firstRow="1" bandRow="1">
                <a:tableStyleId>{5C22544A-7EE6-4342-B048-85BDC9FD1C3A}</a:tableStyleId>
              </a:tblPr>
              <a:tblGrid>
                <a:gridCol w="990600"/>
                <a:gridCol w="1752600"/>
              </a:tblGrid>
              <a:tr h="685800">
                <a:tc>
                  <a:txBody>
                    <a:bodyPr/>
                    <a:lstStyle/>
                    <a:p>
                      <a:pPr algn="ctr"/>
                      <a:r>
                        <a:rPr lang="en-US" sz="1600" dirty="0" smtClean="0">
                          <a:solidFill>
                            <a:schemeClr val="tx1"/>
                          </a:solidFill>
                        </a:rPr>
                        <a:t>Common</a:t>
                      </a:r>
                      <a:endParaRPr lang="en-US" sz="1600" dirty="0">
                        <a:solidFill>
                          <a:schemeClr val="tx1"/>
                        </a:solidFill>
                      </a:endParaRPr>
                    </a:p>
                  </a:txBody>
                  <a:tcPr>
                    <a:solidFill>
                      <a:schemeClr val="accent1">
                        <a:lumMod val="40000"/>
                        <a:lumOff val="60000"/>
                      </a:schemeClr>
                    </a:solidFill>
                  </a:tcPr>
                </a:tc>
                <a:tc>
                  <a:txBody>
                    <a:bodyPr/>
                    <a:lstStyle/>
                    <a:p>
                      <a:pPr algn="ctr"/>
                      <a:r>
                        <a:rPr lang="en-US" sz="1600" dirty="0" smtClean="0">
                          <a:solidFill>
                            <a:schemeClr val="tx1"/>
                          </a:solidFill>
                        </a:rPr>
                        <a:t>User specific</a:t>
                      </a:r>
                      <a:endParaRPr lang="en-US" sz="1600" dirty="0">
                        <a:solidFill>
                          <a:schemeClr val="tx1"/>
                        </a:solidFill>
                      </a:endParaRPr>
                    </a:p>
                  </a:txBody>
                  <a:tcPr>
                    <a:solidFill>
                      <a:schemeClr val="accent1">
                        <a:lumMod val="40000"/>
                        <a:lumOff val="60000"/>
                      </a:schemeClr>
                    </a:solidFill>
                  </a:tcPr>
                </a:tc>
              </a:tr>
            </a:tbl>
          </a:graphicData>
        </a:graphic>
      </p:graphicFrame>
      <p:graphicFrame>
        <p:nvGraphicFramePr>
          <p:cNvPr id="17" name="Table 6"/>
          <p:cNvGraphicFramePr>
            <a:graphicFrameLocks noGrp="1"/>
          </p:cNvGraphicFramePr>
          <p:nvPr>
            <p:extLst>
              <p:ext uri="{D42A27DB-BD31-4B8C-83A1-F6EECF244321}">
                <p14:modId xmlns:p14="http://schemas.microsoft.com/office/powerpoint/2010/main" val="2885109104"/>
              </p:ext>
            </p:extLst>
          </p:nvPr>
        </p:nvGraphicFramePr>
        <p:xfrm>
          <a:off x="4114800" y="2148261"/>
          <a:ext cx="2133600" cy="685800"/>
        </p:xfrm>
        <a:graphic>
          <a:graphicData uri="http://schemas.openxmlformats.org/drawingml/2006/table">
            <a:tbl>
              <a:tblPr firstRow="1" bandRow="1">
                <a:tableStyleId>{5C22544A-7EE6-4342-B048-85BDC9FD1C3A}</a:tableStyleId>
              </a:tblPr>
              <a:tblGrid>
                <a:gridCol w="1122711"/>
                <a:gridCol w="1010889"/>
              </a:tblGrid>
              <a:tr h="685800">
                <a:tc>
                  <a:txBody>
                    <a:bodyPr/>
                    <a:lstStyle/>
                    <a:p>
                      <a:pPr algn="ctr"/>
                      <a:r>
                        <a:rPr lang="en-US" sz="1400" dirty="0" smtClean="0">
                          <a:solidFill>
                            <a:schemeClr val="tx1"/>
                          </a:solidFill>
                        </a:rPr>
                        <a:t>EHT-STF</a:t>
                      </a:r>
                      <a:endParaRPr lang="en-US" sz="1400" dirty="0">
                        <a:solidFill>
                          <a:schemeClr val="tx1"/>
                        </a:solidFill>
                      </a:endParaRPr>
                    </a:p>
                  </a:txBody>
                  <a:tcPr anchor="ctr">
                    <a:solidFill>
                      <a:srgbClr val="EDED00"/>
                    </a:solidFill>
                  </a:tcPr>
                </a:tc>
                <a:tc>
                  <a:txBody>
                    <a:bodyPr/>
                    <a:lstStyle/>
                    <a:p>
                      <a:pPr algn="ctr"/>
                      <a:r>
                        <a:rPr lang="en-US" sz="1400" dirty="0" smtClean="0">
                          <a:solidFill>
                            <a:schemeClr val="tx1"/>
                          </a:solidFill>
                        </a:rPr>
                        <a:t>EHT-LTF</a:t>
                      </a:r>
                      <a:endParaRPr lang="en-US" sz="1400" dirty="0">
                        <a:solidFill>
                          <a:schemeClr val="tx1"/>
                        </a:solidFill>
                      </a:endParaRPr>
                    </a:p>
                  </a:txBody>
                  <a:tcPr anchor="ctr">
                    <a:solidFill>
                      <a:srgbClr val="EDED00"/>
                    </a:solidFill>
                  </a:tcPr>
                </a:tc>
              </a:tr>
            </a:tbl>
          </a:graphicData>
        </a:graphic>
      </p:graphicFrame>
      <p:graphicFrame>
        <p:nvGraphicFramePr>
          <p:cNvPr id="18" name="Table 5"/>
          <p:cNvGraphicFramePr>
            <a:graphicFrameLocks noGrp="1"/>
          </p:cNvGraphicFramePr>
          <p:nvPr>
            <p:extLst>
              <p:ext uri="{D42A27DB-BD31-4B8C-83A1-F6EECF244321}">
                <p14:modId xmlns:p14="http://schemas.microsoft.com/office/powerpoint/2010/main" val="645142492"/>
              </p:ext>
            </p:extLst>
          </p:nvPr>
        </p:nvGraphicFramePr>
        <p:xfrm>
          <a:off x="6324600" y="2133021"/>
          <a:ext cx="2057400" cy="701040"/>
        </p:xfrm>
        <a:graphic>
          <a:graphicData uri="http://schemas.openxmlformats.org/drawingml/2006/table">
            <a:tbl>
              <a:tblPr firstRow="1" bandRow="1">
                <a:tableStyleId>{16D9F66E-5EB9-4882-86FB-DCBF35E3C3E4}</a:tableStyleId>
              </a:tblPr>
              <a:tblGrid>
                <a:gridCol w="2057400"/>
              </a:tblGrid>
              <a:tr h="0">
                <a:tc>
                  <a:txBody>
                    <a:bodyPr/>
                    <a:lstStyle/>
                    <a:p>
                      <a:endParaRPr lang="en-US" sz="100" dirty="0"/>
                    </a:p>
                  </a:txBody>
                  <a:tcPr/>
                </a:tc>
              </a:tr>
              <a:tr h="0">
                <a:tc>
                  <a:txBody>
                    <a:bodyPr/>
                    <a:lstStyle/>
                    <a:p>
                      <a:endParaRPr lang="en-US" sz="100" dirty="0"/>
                    </a:p>
                  </a:txBody>
                  <a:tcPr>
                    <a:solidFill>
                      <a:srgbClr val="FF6600"/>
                    </a:solidFill>
                  </a:tcPr>
                </a:tc>
              </a:tr>
              <a:tr h="0">
                <a:tc>
                  <a:txBody>
                    <a:bodyPr/>
                    <a:lstStyle/>
                    <a:p>
                      <a:endParaRPr lang="en-US" sz="100" dirty="0"/>
                    </a:p>
                  </a:txBody>
                  <a:tcPr>
                    <a:solidFill>
                      <a:srgbClr val="FF6600"/>
                    </a:solidFill>
                  </a:tcPr>
                </a:tc>
              </a:tr>
              <a:tr h="0">
                <a:tc>
                  <a:txBody>
                    <a:bodyPr/>
                    <a:lstStyle/>
                    <a:p>
                      <a:endParaRPr lang="en-US" sz="100" dirty="0"/>
                    </a:p>
                  </a:txBody>
                  <a:tcPr>
                    <a:solidFill>
                      <a:srgbClr val="FFC000"/>
                    </a:solidFill>
                  </a:tcPr>
                </a:tc>
              </a:tr>
              <a:tr h="0">
                <a:tc>
                  <a:txBody>
                    <a:bodyPr/>
                    <a:lstStyle/>
                    <a:p>
                      <a:endParaRPr lang="en-US" sz="100" dirty="0"/>
                    </a:p>
                  </a:txBody>
                  <a:tcPr>
                    <a:solidFill>
                      <a:srgbClr val="FFC000"/>
                    </a:solidFill>
                  </a:tcPr>
                </a:tc>
              </a:tr>
              <a:tr h="0">
                <a:tc>
                  <a:txBody>
                    <a:bodyPr/>
                    <a:lstStyle/>
                    <a:p>
                      <a:endParaRPr lang="en-US" sz="100" dirty="0"/>
                    </a:p>
                  </a:txBody>
                  <a:tcPr>
                    <a:solidFill>
                      <a:srgbClr val="7030A0"/>
                    </a:solidFill>
                  </a:tcPr>
                </a:tc>
              </a:tr>
            </a:tbl>
          </a:graphicData>
        </a:graphic>
      </p:graphicFrame>
      <p:cxnSp>
        <p:nvCxnSpPr>
          <p:cNvPr id="20" name="Straight Arrow Connector 11"/>
          <p:cNvCxnSpPr/>
          <p:nvPr/>
        </p:nvCxnSpPr>
        <p:spPr bwMode="auto">
          <a:xfrm flipV="1">
            <a:off x="2667000" y="2345111"/>
            <a:ext cx="3657600" cy="135311"/>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21" name="Straight Arrow Connector 13"/>
          <p:cNvCxnSpPr/>
          <p:nvPr/>
        </p:nvCxnSpPr>
        <p:spPr bwMode="auto">
          <a:xfrm flipV="1">
            <a:off x="2972972" y="2209800"/>
            <a:ext cx="3351628" cy="270622"/>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22" name="Straight Arrow Connector 16"/>
          <p:cNvCxnSpPr/>
          <p:nvPr/>
        </p:nvCxnSpPr>
        <p:spPr bwMode="auto">
          <a:xfrm>
            <a:off x="3733800" y="2510513"/>
            <a:ext cx="2590800" cy="232687"/>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
        <p:nvSpPr>
          <p:cNvPr id="23" name="TextBox 22"/>
          <p:cNvSpPr txBox="1"/>
          <p:nvPr/>
        </p:nvSpPr>
        <p:spPr>
          <a:xfrm>
            <a:off x="533400" y="2300661"/>
            <a:ext cx="712054" cy="276999"/>
          </a:xfrm>
          <a:prstGeom prst="rect">
            <a:avLst/>
          </a:prstGeom>
          <a:noFill/>
        </p:spPr>
        <p:txBody>
          <a:bodyPr wrap="none" rtlCol="0">
            <a:spAutoFit/>
          </a:bodyPr>
          <a:lstStyle/>
          <a:p>
            <a:r>
              <a:rPr lang="en-US" b="1" dirty="0" smtClean="0"/>
              <a:t>80 MHz</a:t>
            </a:r>
            <a:endParaRPr lang="en-US" b="1" dirty="0"/>
          </a:p>
        </p:txBody>
      </p:sp>
      <p:sp>
        <p:nvSpPr>
          <p:cNvPr id="24" name="TextBox 23"/>
          <p:cNvSpPr txBox="1"/>
          <p:nvPr/>
        </p:nvSpPr>
        <p:spPr>
          <a:xfrm>
            <a:off x="2057400" y="1764284"/>
            <a:ext cx="915572" cy="307777"/>
          </a:xfrm>
          <a:prstGeom prst="rect">
            <a:avLst/>
          </a:prstGeom>
          <a:noFill/>
        </p:spPr>
        <p:txBody>
          <a:bodyPr wrap="none" rtlCol="0">
            <a:spAutoFit/>
          </a:bodyPr>
          <a:lstStyle/>
          <a:p>
            <a:r>
              <a:rPr lang="en-US" sz="1400" b="1" dirty="0" smtClean="0"/>
              <a:t>EHT SIG</a:t>
            </a:r>
          </a:p>
        </p:txBody>
      </p:sp>
      <p:sp>
        <p:nvSpPr>
          <p:cNvPr id="25" name="TextBox 24"/>
          <p:cNvSpPr txBox="1"/>
          <p:nvPr/>
        </p:nvSpPr>
        <p:spPr>
          <a:xfrm>
            <a:off x="6714698" y="1764284"/>
            <a:ext cx="1514902" cy="307777"/>
          </a:xfrm>
          <a:prstGeom prst="rect">
            <a:avLst/>
          </a:prstGeom>
          <a:noFill/>
        </p:spPr>
        <p:txBody>
          <a:bodyPr wrap="none" rtlCol="0">
            <a:spAutoFit/>
          </a:bodyPr>
          <a:lstStyle/>
          <a:p>
            <a:r>
              <a:rPr lang="en-US" sz="1400" b="1" dirty="0" smtClean="0"/>
              <a:t>OFDMA Payload</a:t>
            </a:r>
          </a:p>
        </p:txBody>
      </p:sp>
      <p:cxnSp>
        <p:nvCxnSpPr>
          <p:cNvPr id="33" name="Straight Arrow Connector 16"/>
          <p:cNvCxnSpPr/>
          <p:nvPr/>
        </p:nvCxnSpPr>
        <p:spPr bwMode="auto">
          <a:xfrm>
            <a:off x="3352800" y="2480422"/>
            <a:ext cx="2971800" cy="97238"/>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graphicFrame>
        <p:nvGraphicFramePr>
          <p:cNvPr id="26" name="표 25"/>
          <p:cNvGraphicFramePr>
            <a:graphicFrameLocks noGrp="1"/>
          </p:cNvGraphicFramePr>
          <p:nvPr>
            <p:extLst>
              <p:ext uri="{D42A27DB-BD31-4B8C-83A1-F6EECF244321}">
                <p14:modId xmlns:p14="http://schemas.microsoft.com/office/powerpoint/2010/main" val="2606621581"/>
              </p:ext>
            </p:extLst>
          </p:nvPr>
        </p:nvGraphicFramePr>
        <p:xfrm>
          <a:off x="2438400" y="2497669"/>
          <a:ext cx="1524000" cy="304800"/>
        </p:xfrm>
        <a:graphic>
          <a:graphicData uri="http://schemas.openxmlformats.org/drawingml/2006/table">
            <a:tbl>
              <a:tblPr firstRow="1" bandRow="1">
                <a:tableStyleId>{5C22544A-7EE6-4342-B048-85BDC9FD1C3A}</a:tableStyleId>
              </a:tblPr>
              <a:tblGrid>
                <a:gridCol w="381000"/>
                <a:gridCol w="381000"/>
                <a:gridCol w="381000"/>
                <a:gridCol w="381000"/>
              </a:tblGrid>
              <a:tr h="228600">
                <a:tc>
                  <a:txBody>
                    <a:bodyPr/>
                    <a:lstStyle/>
                    <a:p>
                      <a:pPr algn="ctr" latinLnBrk="1"/>
                      <a:r>
                        <a:rPr lang="en-US" altLang="ko-KR" sz="700" dirty="0" smtClean="0"/>
                        <a:t>STA 1</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700" dirty="0" smtClean="0"/>
                        <a:t>STA</a:t>
                      </a:r>
                      <a:r>
                        <a:rPr lang="en-US" altLang="ko-KR" sz="700" baseline="0" dirty="0" smtClean="0"/>
                        <a:t> 2</a:t>
                      </a:r>
                      <a:endParaRPr lang="en-US" altLang="ko-KR"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700" dirty="0" smtClean="0"/>
                        <a:t>STA 3</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700" dirty="0" smtClean="0"/>
                        <a:t>STA 4</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9" name="Straight Arrow Connector 9"/>
          <p:cNvCxnSpPr/>
          <p:nvPr/>
        </p:nvCxnSpPr>
        <p:spPr bwMode="auto">
          <a:xfrm>
            <a:off x="1676400" y="2644140"/>
            <a:ext cx="685800" cy="0"/>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graphicFrame>
        <p:nvGraphicFramePr>
          <p:cNvPr id="29" name="표 28"/>
          <p:cNvGraphicFramePr>
            <a:graphicFrameLocks noGrp="1"/>
          </p:cNvGraphicFramePr>
          <p:nvPr>
            <p:extLst>
              <p:ext uri="{D42A27DB-BD31-4B8C-83A1-F6EECF244321}">
                <p14:modId xmlns:p14="http://schemas.microsoft.com/office/powerpoint/2010/main" val="4234822334"/>
              </p:ext>
            </p:extLst>
          </p:nvPr>
        </p:nvGraphicFramePr>
        <p:xfrm>
          <a:off x="2667000" y="3402721"/>
          <a:ext cx="948266" cy="216779"/>
        </p:xfrm>
        <a:graphic>
          <a:graphicData uri="http://schemas.openxmlformats.org/drawingml/2006/table">
            <a:tbl>
              <a:tblPr firstRow="1" bandRow="1">
                <a:tableStyleId>{5C22544A-7EE6-4342-B048-85BDC9FD1C3A}</a:tableStyleId>
              </a:tblPr>
              <a:tblGrid>
                <a:gridCol w="474133"/>
                <a:gridCol w="474133"/>
              </a:tblGrid>
              <a:tr h="216779">
                <a:tc>
                  <a:txBody>
                    <a:bodyPr/>
                    <a:lstStyle/>
                    <a:p>
                      <a:pPr algn="ctr" latinLnBrk="1"/>
                      <a:r>
                        <a:rPr lang="en-US" altLang="ko-KR" sz="700" dirty="0" smtClean="0"/>
                        <a:t>STA 1</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latinLnBrk="1"/>
                      <a:r>
                        <a:rPr lang="en-US" altLang="ko-KR" sz="700" dirty="0" smtClean="0"/>
                        <a:t>STA</a:t>
                      </a:r>
                      <a:r>
                        <a:rPr lang="en-US" altLang="ko-KR" sz="700" baseline="0" dirty="0" smtClean="0"/>
                        <a:t> 2</a:t>
                      </a:r>
                      <a:endParaRPr lang="en-US" altLang="ko-KR"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cxnSp>
        <p:nvCxnSpPr>
          <p:cNvPr id="30" name="Straight Arrow Connector 9"/>
          <p:cNvCxnSpPr/>
          <p:nvPr/>
        </p:nvCxnSpPr>
        <p:spPr bwMode="auto">
          <a:xfrm>
            <a:off x="1714500" y="3505200"/>
            <a:ext cx="685800" cy="0"/>
          </a:xfrm>
          <a:prstGeom prst="straightConnector1">
            <a:avLst/>
          </a:prstGeom>
          <a:ln w="28575">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73274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Non-Compressed and Compressed </a:t>
            </a:r>
            <a:r>
              <a:rPr lang="en-US" altLang="ko-KR" dirty="0"/>
              <a:t>M</a:t>
            </a:r>
            <a:r>
              <a:rPr lang="en-US" altLang="ko-KR" dirty="0" smtClean="0"/>
              <a:t>odes Design</a:t>
            </a:r>
            <a:endParaRPr lang="ko-KR" altLang="en-US" dirty="0"/>
          </a:p>
        </p:txBody>
      </p:sp>
      <p:sp>
        <p:nvSpPr>
          <p:cNvPr id="3" name="내용 개체 틀 2"/>
          <p:cNvSpPr>
            <a:spLocks noGrp="1"/>
          </p:cNvSpPr>
          <p:nvPr>
            <p:ph idx="1"/>
          </p:nvPr>
        </p:nvSpPr>
        <p:spPr/>
        <p:txBody>
          <a:bodyPr/>
          <a:lstStyle/>
          <a:p>
            <a:endParaRPr lang="en-US" altLang="ko-KR" dirty="0" smtClean="0"/>
          </a:p>
          <a:p>
            <a:endParaRPr lang="en-US" altLang="ko-KR" dirty="0"/>
          </a:p>
          <a:p>
            <a:endParaRPr lang="en-US" altLang="ko-KR" sz="1600" dirty="0" smtClean="0"/>
          </a:p>
          <a:p>
            <a:endParaRPr lang="en-US" altLang="ko-KR" sz="2400" dirty="0"/>
          </a:p>
          <a:p>
            <a:r>
              <a:rPr lang="en-US" altLang="ko-KR" sz="1800" dirty="0"/>
              <a:t>Non-OFDMA mode (compressed </a:t>
            </a:r>
            <a:r>
              <a:rPr lang="en-US" altLang="ko-KR" sz="1800" dirty="0" smtClean="0"/>
              <a:t>mode)</a:t>
            </a:r>
            <a:endParaRPr lang="en-US" altLang="ko-KR" sz="1800" dirty="0"/>
          </a:p>
          <a:p>
            <a:pPr lvl="1"/>
            <a:r>
              <a:rPr lang="en-US" altLang="ko-KR" sz="1600" dirty="0" smtClean="0"/>
              <a:t>Used </a:t>
            </a:r>
            <a:r>
              <a:rPr lang="en-US" altLang="ko-KR" sz="1600" dirty="0"/>
              <a:t>for Full BW SU or Full BW </a:t>
            </a:r>
            <a:r>
              <a:rPr lang="en-US" altLang="ko-KR" sz="1600" dirty="0" smtClean="0"/>
              <a:t>MU-MIMO (incl. preamble punctured mode)</a:t>
            </a:r>
            <a:endParaRPr lang="en-US" altLang="ko-KR" sz="1600" dirty="0"/>
          </a:p>
          <a:p>
            <a:pPr lvl="1"/>
            <a:r>
              <a:rPr lang="en-US" altLang="ko-KR" sz="1600" dirty="0"/>
              <a:t>RU allocation info in the common field can be omitted.</a:t>
            </a:r>
          </a:p>
          <a:p>
            <a:r>
              <a:rPr lang="en-US" altLang="ko-KR" sz="1800" dirty="0"/>
              <a:t>OFDMA mode (non-compressed </a:t>
            </a:r>
            <a:r>
              <a:rPr lang="en-US" altLang="ko-KR" sz="1800" dirty="0" smtClean="0"/>
              <a:t>mode 1)</a:t>
            </a:r>
            <a:endParaRPr lang="en-US" altLang="ko-KR" sz="1800" dirty="0"/>
          </a:p>
          <a:p>
            <a:pPr lvl="1"/>
            <a:r>
              <a:rPr lang="en-US" altLang="ko-KR" sz="1600" dirty="0"/>
              <a:t>Used for OFDMA with RUs with size of &lt; 242 tones.</a:t>
            </a:r>
          </a:p>
          <a:p>
            <a:pPr lvl="1"/>
            <a:r>
              <a:rPr lang="en-US" altLang="ko-KR" sz="1600" dirty="0"/>
              <a:t>MU-MIMO is not considered.</a:t>
            </a:r>
          </a:p>
          <a:p>
            <a:pPr lvl="1"/>
            <a:r>
              <a:rPr lang="en-US" altLang="ko-KR" sz="1600" dirty="0"/>
              <a:t>RU Allocation subfield in the common field may indicate the RU assignment information with granularity of 20MHz</a:t>
            </a:r>
            <a:r>
              <a:rPr lang="en-US" altLang="ko-KR" sz="1600" dirty="0" smtClean="0"/>
              <a:t>.</a:t>
            </a:r>
            <a:endParaRPr lang="en-US" altLang="ko-KR" sz="1800" dirty="0" smtClean="0"/>
          </a:p>
          <a:p>
            <a:r>
              <a:rPr lang="en-US" altLang="ko-KR" sz="1800" dirty="0" smtClean="0"/>
              <a:t>Large-size </a:t>
            </a:r>
            <a:r>
              <a:rPr lang="en-US" altLang="ko-KR" sz="1800" dirty="0"/>
              <a:t>RU OFDMA mode </a:t>
            </a:r>
            <a:r>
              <a:rPr lang="en-US" altLang="ko-KR" sz="1800" dirty="0" smtClean="0"/>
              <a:t>(</a:t>
            </a:r>
            <a:r>
              <a:rPr lang="en-US" altLang="ko-KR" sz="1800" dirty="0"/>
              <a:t>non-compressed mode </a:t>
            </a:r>
            <a:r>
              <a:rPr lang="en-US" altLang="ko-KR" sz="1800" dirty="0" smtClean="0"/>
              <a:t>2)</a:t>
            </a:r>
            <a:endParaRPr lang="en-US" altLang="ko-KR" sz="1800" dirty="0"/>
          </a:p>
          <a:p>
            <a:pPr lvl="1"/>
            <a:r>
              <a:rPr lang="en-US" altLang="ko-KR" sz="1600" dirty="0"/>
              <a:t>Used for OFDMA with RUs with size of </a:t>
            </a:r>
            <a:r>
              <a:rPr lang="en-US" altLang="ko-KR" sz="1600" dirty="0" smtClean="0"/>
              <a:t>&gt;= 242 </a:t>
            </a:r>
            <a:r>
              <a:rPr lang="en-US" altLang="ko-KR" sz="1600" dirty="0"/>
              <a:t>tones</a:t>
            </a:r>
          </a:p>
          <a:p>
            <a:pPr lvl="1"/>
            <a:r>
              <a:rPr lang="en-US" altLang="ko-KR" sz="1600" dirty="0"/>
              <a:t>RU Allocation subfield is per 40MHz for 80MHz or 160MHz (minimum RU size of 242) and per 80MHz for 240MHz or 320MHz (minimum RU size of 484</a:t>
            </a:r>
            <a:r>
              <a:rPr lang="en-US" altLang="ko-KR" sz="1600" dirty="0" smtClean="0"/>
              <a:t>).</a:t>
            </a:r>
            <a:endParaRPr lang="en-US" altLang="ko-KR" sz="1600" dirty="0"/>
          </a:p>
          <a:p>
            <a:pPr lvl="1"/>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1564747920"/>
              </p:ext>
            </p:extLst>
          </p:nvPr>
        </p:nvGraphicFramePr>
        <p:xfrm>
          <a:off x="914400" y="1371600"/>
          <a:ext cx="7467600" cy="1391565"/>
        </p:xfrm>
        <a:graphic>
          <a:graphicData uri="http://schemas.openxmlformats.org/drawingml/2006/table">
            <a:tbl>
              <a:tblPr firstRow="1" bandRow="1">
                <a:tableStyleId>{5C22544A-7EE6-4342-B048-85BDC9FD1C3A}</a:tableStyleId>
              </a:tblPr>
              <a:tblGrid>
                <a:gridCol w="2133600"/>
                <a:gridCol w="2514600"/>
                <a:gridCol w="2819400"/>
              </a:tblGrid>
              <a:tr h="320395">
                <a:tc rowSpan="2">
                  <a:txBody>
                    <a:bodyPr/>
                    <a:lstStyle/>
                    <a:p>
                      <a:pPr algn="ctr" latinLnBrk="1"/>
                      <a:r>
                        <a:rPr lang="en-US" altLang="ko-KR" sz="1400" b="1" dirty="0" smtClean="0"/>
                        <a:t>Non-OFDMA</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latinLnBrk="1"/>
                      <a:r>
                        <a:rPr lang="en-US" altLang="ko-KR" sz="1400" dirty="0" smtClean="0"/>
                        <a:t>OFDMA</a:t>
                      </a:r>
                      <a:endParaRPr lang="ko-KR"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0395">
                <a:tc vMerge="1">
                  <a:txBody>
                    <a:bodyPr/>
                    <a:lstStyle/>
                    <a:p>
                      <a:pPr latinLnBrk="1"/>
                      <a:endParaRPr lang="ko-KR"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u="none" dirty="0" smtClean="0">
                          <a:solidFill>
                            <a:schemeClr val="tx1"/>
                          </a:solidFill>
                        </a:rPr>
                        <a:t>RUs</a:t>
                      </a:r>
                      <a:r>
                        <a:rPr lang="en-US" altLang="ko-KR" sz="1400" b="1" u="none" baseline="0" dirty="0" smtClean="0">
                          <a:solidFill>
                            <a:schemeClr val="tx1"/>
                          </a:solidFill>
                        </a:rPr>
                        <a:t> with size of &lt; 242 tones</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baseline="0" dirty="0" smtClean="0"/>
                        <a:t>(n</a:t>
                      </a:r>
                      <a:r>
                        <a:rPr lang="en-US" altLang="ko-KR" sz="1400" b="1" dirty="0" smtClean="0"/>
                        <a:t>on MU-MIMO)</a:t>
                      </a:r>
                      <a:endParaRPr lang="ko-KR" altLang="en-US" sz="14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RUs</a:t>
                      </a:r>
                      <a:r>
                        <a:rPr lang="en-US" altLang="ko-KR" sz="1400" b="1" baseline="0" dirty="0" smtClean="0"/>
                        <a:t> with size of &gt;= 242 tones</a:t>
                      </a:r>
                    </a:p>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400" b="1" dirty="0" smtClean="0"/>
                        <a:t>(MU-MIMO and non MU-MIMO)</a:t>
                      </a:r>
                      <a:endParaRPr lang="en-US" altLang="ko-KR" sz="1400" b="1" baseline="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53010">
                <a:tc>
                  <a:txBody>
                    <a:bodyPr/>
                    <a:lstStyle/>
                    <a:p>
                      <a:pPr algn="ctr" latinLnBrk="1"/>
                      <a:r>
                        <a:rPr lang="en-US" altLang="ko-KR" sz="1400" b="1" dirty="0" smtClean="0"/>
                        <a:t>Non-OFDMA mode</a:t>
                      </a:r>
                    </a:p>
                    <a:p>
                      <a:pPr algn="ctr" latinLnBrk="1"/>
                      <a:r>
                        <a:rPr lang="en-US" altLang="ko-KR" sz="1400" b="1" dirty="0" smtClean="0"/>
                        <a:t>(compressed mode)</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OFDMA</a:t>
                      </a:r>
                      <a:r>
                        <a:rPr lang="en-US" altLang="ko-KR" sz="1400" b="1" baseline="0" dirty="0" smtClean="0"/>
                        <a:t> mode</a:t>
                      </a:r>
                    </a:p>
                    <a:p>
                      <a:pPr algn="ctr" latinLnBrk="1"/>
                      <a:r>
                        <a:rPr lang="en-US" altLang="ko-KR" sz="1400" b="1" baseline="0" dirty="0" smtClean="0"/>
                        <a:t>(non-compressed mode 1)</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400" b="1" dirty="0" smtClean="0"/>
                        <a:t>Large</a:t>
                      </a:r>
                      <a:r>
                        <a:rPr lang="en-US" altLang="ko-KR" sz="1400" b="1" baseline="0" dirty="0" smtClean="0"/>
                        <a:t>-size RU OFDMA mode</a:t>
                      </a:r>
                    </a:p>
                    <a:p>
                      <a:pPr algn="ctr" latinLnBrk="1"/>
                      <a:r>
                        <a:rPr lang="en-US" altLang="ko-KR" sz="1400" b="1" dirty="0" smtClean="0"/>
                        <a:t>(</a:t>
                      </a:r>
                      <a:r>
                        <a:rPr lang="en-US" altLang="ko-KR" sz="1400" b="1" baseline="0" dirty="0" smtClean="0"/>
                        <a:t>non-compressed mode 2</a:t>
                      </a:r>
                      <a:r>
                        <a:rPr lang="en-US" altLang="ko-KR" sz="1400" b="1" dirty="0" smtClean="0"/>
                        <a:t>)</a:t>
                      </a:r>
                      <a:endParaRPr lang="ko-KR"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35136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OFDMA M</a:t>
            </a:r>
            <a:r>
              <a:rPr lang="en-US" altLang="ko-KR" dirty="0" smtClean="0"/>
              <a:t>ode in EHT </a:t>
            </a:r>
            <a:endParaRPr lang="ko-KR" altLang="en-US" dirty="0"/>
          </a:p>
        </p:txBody>
      </p:sp>
      <p:sp>
        <p:nvSpPr>
          <p:cNvPr id="3" name="내용 개체 틀 2"/>
          <p:cNvSpPr>
            <a:spLocks noGrp="1"/>
          </p:cNvSpPr>
          <p:nvPr>
            <p:ph idx="1"/>
          </p:nvPr>
        </p:nvSpPr>
        <p:spPr/>
        <p:txBody>
          <a:bodyPr>
            <a:noAutofit/>
          </a:bodyPr>
          <a:lstStyle/>
          <a:p>
            <a:r>
              <a:rPr lang="en-US" altLang="ko-KR" sz="1800" dirty="0" smtClean="0"/>
              <a:t>OFDMA mode is used to support OFDMA </a:t>
            </a:r>
            <a:r>
              <a:rPr lang="en-US" altLang="ko-KR" sz="1800" dirty="0"/>
              <a:t>without </a:t>
            </a:r>
            <a:r>
              <a:rPr lang="en-US" altLang="ko-KR" sz="1800" dirty="0" smtClean="0"/>
              <a:t>MU-MIMO.</a:t>
            </a:r>
          </a:p>
          <a:p>
            <a:endParaRPr lang="en-US" altLang="ko-KR" sz="1800" dirty="0"/>
          </a:p>
          <a:p>
            <a:r>
              <a:rPr lang="en-US" altLang="ko-KR" sz="1800" dirty="0" smtClean="0"/>
              <a:t>Considering the passed SP </a:t>
            </a:r>
            <a:r>
              <a:rPr lang="en-US" altLang="ko-KR" sz="1800" dirty="0"/>
              <a:t>that </a:t>
            </a:r>
            <a:r>
              <a:rPr lang="en-US" altLang="ko-KR" sz="1800" dirty="0" smtClean="0"/>
              <a:t>the </a:t>
            </a:r>
            <a:r>
              <a:rPr lang="en-US" altLang="ko-KR" sz="1800" dirty="0"/>
              <a:t>minimum RU size for EHT to support MU-MIMO shall be 242-tone </a:t>
            </a:r>
            <a:r>
              <a:rPr lang="en-US" altLang="ko-KR" sz="1800" dirty="0" smtClean="0"/>
              <a:t>RU,  it is better that single user is allocated to the small-size RU or </a:t>
            </a:r>
            <a:r>
              <a:rPr lang="en-US" altLang="ko-KR" sz="1800" dirty="0"/>
              <a:t>multi-RU of size </a:t>
            </a:r>
            <a:r>
              <a:rPr lang="en-US" altLang="ko-KR" sz="1800" dirty="0" smtClean="0"/>
              <a:t>&lt; </a:t>
            </a:r>
            <a:r>
              <a:rPr lang="en-US" altLang="ko-KR" sz="1800" dirty="0"/>
              <a:t>242 tones in </a:t>
            </a:r>
            <a:r>
              <a:rPr lang="en-US" altLang="ko-KR" sz="1800" dirty="0" smtClean="0"/>
              <a:t>OFDMA mode.</a:t>
            </a:r>
          </a:p>
          <a:p>
            <a:pPr lvl="1"/>
            <a:r>
              <a:rPr lang="en-US" altLang="ko-KR" sz="1600" dirty="0" smtClean="0"/>
              <a:t>TBD to include </a:t>
            </a:r>
            <a:r>
              <a:rPr lang="en-US" altLang="ko-KR" sz="1600" dirty="0"/>
              <a:t>RUs larger than or equal to 242 tones (SU-MIMO) in OFDMA mode </a:t>
            </a:r>
            <a:endParaRPr lang="en-US" altLang="ko-KR" sz="1600" dirty="0" smtClean="0"/>
          </a:p>
          <a:p>
            <a:pPr lvl="1"/>
            <a:r>
              <a:rPr lang="en-US" altLang="ko-KR" sz="1600" dirty="0"/>
              <a:t>Inclusion will enable flexible scheduling while all &gt;=RU242 allocation modes are duplicated in other mode</a:t>
            </a:r>
            <a:endParaRPr lang="en-US" altLang="ko-KR" sz="1600" dirty="0"/>
          </a:p>
          <a:p>
            <a:endParaRPr lang="en-US" altLang="ko-KR" sz="1800" dirty="0" smtClean="0"/>
          </a:p>
          <a:p>
            <a:r>
              <a:rPr lang="en-US" altLang="ko-KR" sz="1800" dirty="0" smtClean="0"/>
              <a:t>It </a:t>
            </a:r>
            <a:r>
              <a:rPr lang="en-US" altLang="ko-KR" sz="1800" dirty="0" smtClean="0"/>
              <a:t>is preferred that RU </a:t>
            </a:r>
            <a:r>
              <a:rPr lang="en-US" altLang="ko-KR" sz="1800" dirty="0"/>
              <a:t>Allocation subfield in the common field indicates the RU assignment </a:t>
            </a:r>
            <a:r>
              <a:rPr lang="en-US" altLang="ko-KR" sz="1800" dirty="0" smtClean="0"/>
              <a:t>information </a:t>
            </a:r>
            <a:r>
              <a:rPr lang="en-US" altLang="ko-KR" sz="1800" dirty="0"/>
              <a:t>with </a:t>
            </a:r>
            <a:r>
              <a:rPr lang="en-US" altLang="ko-KR" sz="1800" dirty="0" smtClean="0"/>
              <a:t>granularity of </a:t>
            </a:r>
            <a:r>
              <a:rPr lang="en-US" altLang="ko-KR" sz="1800" dirty="0"/>
              <a:t>20MHz as in 11ax.</a:t>
            </a:r>
          </a:p>
          <a:p>
            <a:pPr lvl="1"/>
            <a:r>
              <a:rPr lang="en-US" altLang="ko-KR" sz="1600" dirty="0" smtClean="0"/>
              <a:t>Better </a:t>
            </a:r>
            <a:r>
              <a:rPr lang="en-US" altLang="ko-KR" sz="1600" dirty="0"/>
              <a:t>to </a:t>
            </a:r>
            <a:r>
              <a:rPr lang="en-US" altLang="ko-KR" sz="1600" dirty="0" smtClean="0"/>
              <a:t>reuse 11ax </a:t>
            </a:r>
            <a:r>
              <a:rPr lang="en-US" altLang="ko-KR" sz="1600" dirty="0"/>
              <a:t>RU Allocation subfield as much as possible if </a:t>
            </a:r>
            <a:r>
              <a:rPr lang="en-US" altLang="ko-KR" sz="1600" dirty="0" smtClean="0"/>
              <a:t>there is </a:t>
            </a:r>
            <a:r>
              <a:rPr lang="en-US" altLang="ko-KR" sz="1600" dirty="0"/>
              <a:t>no strong </a:t>
            </a:r>
            <a:r>
              <a:rPr lang="en-US" altLang="ko-KR" sz="1600" dirty="0" smtClean="0"/>
              <a:t>motivation</a:t>
            </a:r>
          </a:p>
          <a:p>
            <a:pPr lvl="2"/>
            <a:r>
              <a:rPr lang="en-US" altLang="ko-KR" sz="1400" dirty="0" smtClean="0"/>
              <a:t>Reserved </a:t>
            </a:r>
            <a:r>
              <a:rPr lang="en-US" altLang="ko-KR" sz="1400" dirty="0"/>
              <a:t>field to inform additional mode (</a:t>
            </a:r>
            <a:r>
              <a:rPr lang="en-US" altLang="ko-KR" sz="1400" dirty="0" smtClean="0"/>
              <a:t>MRU)</a:t>
            </a:r>
          </a:p>
          <a:p>
            <a:pPr lvl="2"/>
            <a:r>
              <a:rPr lang="en-US" altLang="ko-KR" sz="1400" dirty="0" smtClean="0"/>
              <a:t>Make </a:t>
            </a:r>
            <a:r>
              <a:rPr lang="en-US" altLang="ko-KR" sz="1400" dirty="0"/>
              <a:t>some mode (MU-MIMO) to </a:t>
            </a:r>
            <a:r>
              <a:rPr lang="en-US" altLang="ko-KR" sz="1400" dirty="0" smtClean="0"/>
              <a:t>be </a:t>
            </a:r>
            <a:r>
              <a:rPr lang="en-US" altLang="ko-KR" sz="1400" dirty="0" smtClean="0"/>
              <a:t>reserved</a:t>
            </a:r>
            <a:endParaRPr lang="en-US" altLang="ko-KR" sz="1400" dirty="0" smtClean="0"/>
          </a:p>
          <a:p>
            <a:endParaRPr lang="en-US" altLang="ko-KR" sz="1800" dirty="0"/>
          </a:p>
          <a:p>
            <a:endParaRPr lang="ko-KR" altLang="en-US" sz="18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06690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Other Modes in EHT </a:t>
            </a:r>
            <a:endParaRPr lang="ko-KR" altLang="en-US" dirty="0"/>
          </a:p>
        </p:txBody>
      </p:sp>
      <p:sp>
        <p:nvSpPr>
          <p:cNvPr id="3" name="내용 개체 틀 2"/>
          <p:cNvSpPr>
            <a:spLocks noGrp="1"/>
          </p:cNvSpPr>
          <p:nvPr>
            <p:ph idx="1"/>
          </p:nvPr>
        </p:nvSpPr>
        <p:spPr/>
        <p:txBody>
          <a:bodyPr/>
          <a:lstStyle/>
          <a:p>
            <a:r>
              <a:rPr lang="en-US" altLang="ko-KR" dirty="0"/>
              <a:t>Non-OFDMA </a:t>
            </a:r>
            <a:r>
              <a:rPr lang="en-US" altLang="ko-KR" dirty="0" smtClean="0"/>
              <a:t>mode is used to support </a:t>
            </a:r>
            <a:r>
              <a:rPr lang="en-US" altLang="ko-KR" dirty="0"/>
              <a:t>Full BW SU or Full BW </a:t>
            </a:r>
            <a:r>
              <a:rPr lang="en-US" altLang="ko-KR" dirty="0" smtClean="0"/>
              <a:t>MU-MIMO, which is similar to compressed mode in 11ax. </a:t>
            </a:r>
          </a:p>
          <a:p>
            <a:pPr lvl="1"/>
            <a:r>
              <a:rPr lang="en-US" altLang="ko-KR" dirty="0"/>
              <a:t>RU </a:t>
            </a:r>
            <a:r>
              <a:rPr lang="en-US" altLang="ko-KR" dirty="0" smtClean="0"/>
              <a:t>Allocation subfield </a:t>
            </a:r>
            <a:r>
              <a:rPr lang="en-US" altLang="ko-KR" dirty="0"/>
              <a:t>in the common field can be omitted</a:t>
            </a:r>
            <a:r>
              <a:rPr lang="en-US" altLang="ko-KR" dirty="0" smtClean="0"/>
              <a:t>.</a:t>
            </a:r>
          </a:p>
          <a:p>
            <a:pPr lvl="1"/>
            <a:endParaRPr lang="en-US" altLang="ko-KR" dirty="0" smtClean="0"/>
          </a:p>
          <a:p>
            <a:r>
              <a:rPr lang="en-US" altLang="ko-KR" dirty="0" smtClean="0"/>
              <a:t>Large-size </a:t>
            </a:r>
            <a:r>
              <a:rPr lang="en-US" altLang="ko-KR" dirty="0"/>
              <a:t>RU OFDMA </a:t>
            </a:r>
            <a:r>
              <a:rPr lang="en-US" altLang="ko-KR" dirty="0" smtClean="0"/>
              <a:t>mode is used </a:t>
            </a:r>
            <a:r>
              <a:rPr lang="en-US" altLang="ko-KR" dirty="0"/>
              <a:t>to </a:t>
            </a:r>
            <a:r>
              <a:rPr lang="en-US" altLang="ko-KR" dirty="0" smtClean="0"/>
              <a:t>support OFDMA </a:t>
            </a:r>
            <a:r>
              <a:rPr lang="en-US" altLang="ko-KR" dirty="0"/>
              <a:t>with </a:t>
            </a:r>
            <a:r>
              <a:rPr lang="en-US" altLang="ko-KR" dirty="0" smtClean="0"/>
              <a:t>MU-MIMO.</a:t>
            </a:r>
          </a:p>
          <a:p>
            <a:pPr lvl="1"/>
            <a:r>
              <a:rPr lang="en-US" altLang="ko-KR" dirty="0" smtClean="0"/>
              <a:t>This </a:t>
            </a:r>
            <a:r>
              <a:rPr lang="en-US" altLang="ko-KR" dirty="0"/>
              <a:t>mode is for larger </a:t>
            </a:r>
            <a:r>
              <a:rPr lang="en-US" altLang="ko-KR" dirty="0" smtClean="0"/>
              <a:t>than 80MHz.</a:t>
            </a:r>
            <a:endParaRPr lang="en-US" altLang="ko-KR" dirty="0"/>
          </a:p>
          <a:p>
            <a:pPr lvl="1"/>
            <a:r>
              <a:rPr lang="en-US" altLang="ko-KR" dirty="0" smtClean="0"/>
              <a:t>Considering </a:t>
            </a:r>
            <a:r>
              <a:rPr lang="en-US" altLang="ko-KR" dirty="0"/>
              <a:t>the passed SP that the minimum RU size for EHT to support MU-MIMO shall be 242-tone RU, </a:t>
            </a:r>
            <a:r>
              <a:rPr lang="en-US" altLang="ko-KR" dirty="0" smtClean="0"/>
              <a:t>users can be multiplexed in the same large-size </a:t>
            </a:r>
            <a:r>
              <a:rPr lang="en-US" altLang="ko-KR" dirty="0"/>
              <a:t>RU or multi-RU of size </a:t>
            </a:r>
            <a:r>
              <a:rPr lang="en-US" altLang="ko-KR" dirty="0" smtClean="0"/>
              <a:t>&gt;= </a:t>
            </a:r>
            <a:r>
              <a:rPr lang="en-US" altLang="ko-KR" dirty="0"/>
              <a:t>242 tones in Large-size RU OFDMA </a:t>
            </a:r>
            <a:r>
              <a:rPr lang="en-US" altLang="ko-KR" dirty="0" smtClean="0"/>
              <a:t>mode.</a:t>
            </a:r>
            <a:endParaRPr lang="en-US" altLang="ko-KR" sz="850" dirty="0"/>
          </a:p>
          <a:p>
            <a:pPr lvl="1"/>
            <a:r>
              <a:rPr lang="en-US" altLang="ko-KR" dirty="0" smtClean="0"/>
              <a:t>Many values in RU </a:t>
            </a:r>
            <a:r>
              <a:rPr lang="en-US" altLang="ko-KR" dirty="0"/>
              <a:t>Allocation </a:t>
            </a:r>
            <a:r>
              <a:rPr lang="en-US" altLang="ko-KR" dirty="0" smtClean="0"/>
              <a:t>subfield in 11ax are not used to indicate the </a:t>
            </a:r>
            <a:r>
              <a:rPr lang="en-US" altLang="ko-KR" dirty="0"/>
              <a:t>RU assignment information in </a:t>
            </a:r>
            <a:r>
              <a:rPr lang="en-US" altLang="ko-KR" dirty="0" smtClean="0"/>
              <a:t>large-size </a:t>
            </a:r>
            <a:r>
              <a:rPr lang="en-US" altLang="ko-KR" dirty="0"/>
              <a:t>RU OFDMA </a:t>
            </a:r>
            <a:r>
              <a:rPr lang="en-US" altLang="ko-KR" dirty="0" smtClean="0"/>
              <a:t>mode.</a:t>
            </a:r>
            <a:endParaRPr lang="en-US" altLang="ko-KR" sz="850" dirty="0" smtClean="0"/>
          </a:p>
          <a:p>
            <a:pPr lvl="1"/>
            <a:r>
              <a:rPr lang="en-US" altLang="ko-KR" dirty="0" smtClean="0"/>
              <a:t>Therefore, new RU </a:t>
            </a:r>
            <a:r>
              <a:rPr lang="en-US" altLang="ko-KR" dirty="0"/>
              <a:t>Allocation </a:t>
            </a:r>
            <a:r>
              <a:rPr lang="en-US" altLang="ko-KR" dirty="0" smtClean="0"/>
              <a:t>subfield for </a:t>
            </a:r>
            <a:r>
              <a:rPr lang="en-US" altLang="ko-KR" dirty="0"/>
              <a:t>large-size RU OFDMA mode </a:t>
            </a:r>
            <a:r>
              <a:rPr lang="en-US" altLang="ko-KR" dirty="0" smtClean="0"/>
              <a:t>can be defined.</a:t>
            </a:r>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998193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Principles of RU Allocation Subfield </a:t>
            </a:r>
            <a:r>
              <a:rPr lang="en-US" altLang="ko-KR" dirty="0"/>
              <a:t>D</a:t>
            </a:r>
            <a:r>
              <a:rPr lang="en-US" altLang="ko-KR" dirty="0" smtClean="0"/>
              <a:t>esign</a:t>
            </a:r>
            <a:endParaRPr lang="ko-KR" altLang="en-US" dirty="0"/>
          </a:p>
        </p:txBody>
      </p:sp>
      <p:sp>
        <p:nvSpPr>
          <p:cNvPr id="3" name="내용 개체 틀 2"/>
          <p:cNvSpPr>
            <a:spLocks noGrp="1"/>
          </p:cNvSpPr>
          <p:nvPr>
            <p:ph idx="1"/>
          </p:nvPr>
        </p:nvSpPr>
        <p:spPr/>
        <p:txBody>
          <a:bodyPr/>
          <a:lstStyle/>
          <a:p>
            <a:r>
              <a:rPr lang="en-US" altLang="ko-KR" dirty="0" smtClean="0"/>
              <a:t>All of modes can share RU Allocation subfield.</a:t>
            </a:r>
          </a:p>
          <a:p>
            <a:pPr lvl="1"/>
            <a:r>
              <a:rPr lang="en-US" altLang="ko-KR" dirty="0"/>
              <a:t>E.g., </a:t>
            </a:r>
            <a:r>
              <a:rPr lang="en-US" altLang="ko-KR" dirty="0" smtClean="0"/>
              <a:t>10-bit RU Allocation subfield proposed in [2] can be used.</a:t>
            </a:r>
          </a:p>
          <a:p>
            <a:pPr lvl="1"/>
            <a:endParaRPr lang="en-US" altLang="ko-KR" sz="1100" dirty="0" smtClean="0"/>
          </a:p>
          <a:p>
            <a:r>
              <a:rPr lang="en-US" altLang="ko-KR" dirty="0" smtClean="0"/>
              <a:t>However, it may be better to use different RU Allocation subfield for each mode, in order to reduce the bit-width of RU Allocation subfield because OFDMA and large-size RU OFDMA </a:t>
            </a:r>
            <a:r>
              <a:rPr lang="en-US" altLang="ko-KR" dirty="0"/>
              <a:t>modes </a:t>
            </a:r>
            <a:r>
              <a:rPr lang="en-US" altLang="ko-KR" dirty="0" smtClean="0"/>
              <a:t>require different RU mapping information.</a:t>
            </a:r>
            <a:endParaRPr lang="en-US" altLang="ko-KR" sz="1200" dirty="0"/>
          </a:p>
          <a:p>
            <a:pPr lvl="1"/>
            <a:r>
              <a:rPr lang="en-US" altLang="ko-KR" dirty="0" smtClean="0"/>
              <a:t>RU </a:t>
            </a:r>
            <a:r>
              <a:rPr lang="en-US" altLang="ko-KR" dirty="0"/>
              <a:t>Allocation </a:t>
            </a:r>
            <a:r>
              <a:rPr lang="en-US" altLang="ko-KR" dirty="0" smtClean="0"/>
              <a:t>Subfield for OFDMA mode</a:t>
            </a:r>
          </a:p>
          <a:p>
            <a:pPr lvl="2"/>
            <a:r>
              <a:rPr lang="en-US" altLang="ko-KR" dirty="0" smtClean="0"/>
              <a:t>Small-size </a:t>
            </a:r>
            <a:r>
              <a:rPr lang="en-US" altLang="ko-KR" dirty="0"/>
              <a:t>RU or multi-RU </a:t>
            </a:r>
            <a:r>
              <a:rPr lang="en-US" altLang="ko-KR" dirty="0" smtClean="0"/>
              <a:t>is assigned to a single STA.</a:t>
            </a:r>
          </a:p>
          <a:p>
            <a:pPr lvl="2"/>
            <a:r>
              <a:rPr lang="en-US" altLang="ko-KR" dirty="0"/>
              <a:t>RU Allocation subfield with granularity of </a:t>
            </a:r>
            <a:r>
              <a:rPr lang="en-US" altLang="ko-KR" dirty="0" smtClean="0"/>
              <a:t>20MHz as in 11ax.</a:t>
            </a:r>
            <a:endParaRPr lang="en-US" altLang="ko-KR" sz="900" dirty="0" smtClean="0"/>
          </a:p>
          <a:p>
            <a:pPr lvl="1"/>
            <a:r>
              <a:rPr lang="en-US" altLang="ko-KR" dirty="0" smtClean="0"/>
              <a:t>RU </a:t>
            </a:r>
            <a:r>
              <a:rPr lang="en-US" altLang="ko-KR" dirty="0"/>
              <a:t>Allocation Subfield for large-size RU OFDMA </a:t>
            </a:r>
            <a:endParaRPr lang="en-US" altLang="ko-KR" dirty="0" smtClean="0"/>
          </a:p>
          <a:p>
            <a:pPr lvl="2"/>
            <a:r>
              <a:rPr lang="en-US" altLang="ko-KR" dirty="0" smtClean="0"/>
              <a:t>Large-size </a:t>
            </a:r>
            <a:r>
              <a:rPr lang="en-US" altLang="ko-KR" dirty="0"/>
              <a:t>RU or multi-RU is assigned </a:t>
            </a:r>
            <a:r>
              <a:rPr lang="en-US" altLang="ko-KR" dirty="0" smtClean="0"/>
              <a:t>to </a:t>
            </a:r>
            <a:r>
              <a:rPr lang="en-US" altLang="ko-KR" dirty="0"/>
              <a:t>a single STA </a:t>
            </a:r>
            <a:r>
              <a:rPr lang="en-US" altLang="ko-KR" dirty="0" smtClean="0"/>
              <a:t>or multiple STAs.</a:t>
            </a:r>
            <a:endParaRPr lang="en-US" altLang="ko-KR" dirty="0"/>
          </a:p>
          <a:p>
            <a:pPr lvl="2"/>
            <a:r>
              <a:rPr lang="en-US" altLang="ko-KR" dirty="0"/>
              <a:t>Define RU Allocation subfield based on </a:t>
            </a:r>
            <a:r>
              <a:rPr lang="en-US" altLang="ko-KR" dirty="0" smtClean="0"/>
              <a:t>min RU size </a:t>
            </a:r>
            <a:r>
              <a:rPr lang="en-US" altLang="ko-KR" dirty="0"/>
              <a:t>where </a:t>
            </a:r>
            <a:r>
              <a:rPr lang="en-US" altLang="ko-KR" dirty="0" smtClean="0"/>
              <a:t>RU242 </a:t>
            </a:r>
            <a:r>
              <a:rPr lang="en-US" altLang="ko-KR" dirty="0"/>
              <a:t>for 80/160MHz and </a:t>
            </a:r>
            <a:r>
              <a:rPr lang="en-US" altLang="ko-KR" dirty="0" smtClean="0"/>
              <a:t>RU484 </a:t>
            </a:r>
            <a:r>
              <a:rPr lang="en-US" altLang="ko-KR" dirty="0"/>
              <a:t>for </a:t>
            </a:r>
            <a:r>
              <a:rPr lang="en-US" altLang="ko-KR" dirty="0" smtClean="0"/>
              <a:t>240/320MHz and then </a:t>
            </a:r>
            <a:r>
              <a:rPr lang="en-US" altLang="ko-KR" dirty="0"/>
              <a:t>we can share RU Allocation </a:t>
            </a:r>
            <a:r>
              <a:rPr lang="en-US" altLang="ko-KR" dirty="0" smtClean="0"/>
              <a:t>subfield</a:t>
            </a:r>
            <a:r>
              <a:rPr lang="en-US" altLang="ko-KR" dirty="0" smtClean="0"/>
              <a:t>.</a:t>
            </a:r>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2381092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146904</TotalTime>
  <Words>4362</Words>
  <Application>Microsoft Office PowerPoint</Application>
  <PresentationFormat>On-screen Show (4:3)</PresentationFormat>
  <Paragraphs>2326</Paragraphs>
  <Slides>25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0" baseType="lpstr">
      <vt:lpstr>맑은 고딕</vt:lpstr>
      <vt:lpstr>Arial</vt:lpstr>
      <vt:lpstr>Times New Roman</vt:lpstr>
      <vt:lpstr>802-11-Submission</vt:lpstr>
      <vt:lpstr>Document</vt:lpstr>
      <vt:lpstr>EHT SIG Structure for Multi-user Support</vt:lpstr>
      <vt:lpstr>Multi-RU and MU-MIMO in EHT</vt:lpstr>
      <vt:lpstr>Discussion on EHT SIG Structure</vt:lpstr>
      <vt:lpstr>Discussion on EHT SIG Structure (cont’d)</vt:lpstr>
      <vt:lpstr>Logical Flow of Signaling in EHT SIG</vt:lpstr>
      <vt:lpstr>Non-Compressed and Compressed Modes Design</vt:lpstr>
      <vt:lpstr>OFDMA Mode in EHT </vt:lpstr>
      <vt:lpstr>Other Modes in EHT </vt:lpstr>
      <vt:lpstr>Principles of RU Allocation Subfield Design</vt:lpstr>
      <vt:lpstr>RU Allocation Subfield Design  for OFDMA Mode in EHT </vt:lpstr>
      <vt:lpstr>RU Allocation Subfield Design  for Large-size RU OFDMA Mode in EHT </vt:lpstr>
      <vt:lpstr>RU Allocation Subfield Design  for Large-size RU OFDMA Mode in EHT (Cont’d)</vt:lpstr>
      <vt:lpstr>Examples of Proposed RU Allocation Subfield for Large-size RU OFDMA Mode </vt:lpstr>
      <vt:lpstr>Summary</vt:lpstr>
      <vt:lpstr>Straw Poll #1</vt:lpstr>
      <vt:lpstr>Straw Poll #2</vt:lpstr>
      <vt:lpstr>Reference</vt:lpstr>
      <vt:lpstr>APPENDIX</vt:lpstr>
      <vt:lpstr>Appendix - Example of 8-bit RU Allocation Subfield Table for Option 1 of OFDMA Mode</vt:lpstr>
      <vt:lpstr>Appendix - Example of 6-bit RU Allocation Subfield Table for Option 2 of OFDMA Mode</vt:lpstr>
      <vt:lpstr>Appendix - Example of RU Allocation Subfield Table for Large-size RU OFDMA Mode in 80MHz/160MHz PPDU</vt:lpstr>
      <vt:lpstr>Appendix - Examples of Content Channels in 80MHz PPDU</vt:lpstr>
      <vt:lpstr>Appendix - Examples of Content Channels in 160MHz PPDU</vt:lpstr>
      <vt:lpstr>Appendix - Example of RU Allocation Subfield Table for Large-size RU OFDMA Mode in 240MHz/320MHz PPDU</vt:lpstr>
      <vt:lpstr>Appendix - Examples of Content Channels in 320MHz PPDU</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Wook Bong Lee</cp:lastModifiedBy>
  <cp:revision>3010</cp:revision>
  <cp:lastPrinted>1998-02-10T13:28:06Z</cp:lastPrinted>
  <dcterms:created xsi:type="dcterms:W3CDTF">2007-05-21T21:00:37Z</dcterms:created>
  <dcterms:modified xsi:type="dcterms:W3CDTF">2020-05-29T17:52:52Z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