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377" r:id="rId3"/>
    <p:sldId id="379" r:id="rId4"/>
    <p:sldId id="378" r:id="rId5"/>
    <p:sldId id="387" r:id="rId6"/>
    <p:sldId id="399" r:id="rId7"/>
    <p:sldId id="394" r:id="rId8"/>
    <p:sldId id="421" r:id="rId9"/>
    <p:sldId id="422" r:id="rId10"/>
    <p:sldId id="423" r:id="rId11"/>
    <p:sldId id="424" r:id="rId12"/>
    <p:sldId id="416" r:id="rId13"/>
    <p:sldId id="417" r:id="rId14"/>
    <p:sldId id="393" r:id="rId15"/>
    <p:sldId id="409" r:id="rId16"/>
    <p:sldId id="410" r:id="rId17"/>
    <p:sldId id="414" r:id="rId18"/>
    <p:sldId id="411" r:id="rId19"/>
    <p:sldId id="413" r:id="rId20"/>
    <p:sldId id="415" r:id="rId21"/>
    <p:sldId id="418" r:id="rId22"/>
    <p:sldId id="420" r:id="rId23"/>
    <p:sldId id="388" r:id="rId24"/>
    <p:sldId id="381" r:id="rId25"/>
    <p:sldId id="382" r:id="rId26"/>
    <p:sldId id="383" r:id="rId27"/>
    <p:sldId id="384" r:id="rId28"/>
    <p:sldId id="428" r:id="rId29"/>
    <p:sldId id="429" r:id="rId30"/>
    <p:sldId id="406" r:id="rId31"/>
    <p:sldId id="408" r:id="rId32"/>
    <p:sldId id="400" r:id="rId33"/>
    <p:sldId id="402" r:id="rId34"/>
    <p:sldId id="385" r:id="rId35"/>
    <p:sldId id="419" r:id="rId36"/>
    <p:sldId id="390" r:id="rId37"/>
    <p:sldId id="396" r:id="rId38"/>
    <p:sldId id="427" r:id="rId39"/>
    <p:sldId id="425" r:id="rId40"/>
    <p:sldId id="426" r:id="rId41"/>
    <p:sldId id="401" r:id="rId42"/>
    <p:sldId id="380" r:id="rId4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C000"/>
    <a:srgbClr val="FFCCCC"/>
    <a:srgbClr val="33CCCC"/>
    <a:srgbClr val="9966FF"/>
    <a:srgbClr val="FFCC99"/>
    <a:srgbClr val="EAEAEA"/>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9548" autoAdjust="0"/>
  </p:normalViewPr>
  <p:slideViewPr>
    <p:cSldViewPr>
      <p:cViewPr varScale="1">
        <p:scale>
          <a:sx n="116" d="100"/>
          <a:sy n="116" d="100"/>
        </p:scale>
        <p:origin x="195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802.11-20/0828r5</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RU </a:t>
            </a:r>
            <a:r>
              <a:rPr lang="en-US" sz="2600" dirty="0" smtClean="0"/>
              <a:t>Allocation Subfield Design for </a:t>
            </a:r>
            <a:r>
              <a:rPr lang="en-US" sz="2600" dirty="0"/>
              <a:t>EHT </a:t>
            </a:r>
            <a:r>
              <a:rPr lang="en-US" sz="2600" dirty="0" smtClean="0"/>
              <a:t>Trigger </a:t>
            </a:r>
            <a:r>
              <a:rPr lang="en-US" sz="2600" dirty="0"/>
              <a:t>F</a:t>
            </a:r>
            <a:r>
              <a:rPr lang="en-US" sz="2600" dirty="0" smtClean="0"/>
              <a:t>rame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2020-05-26</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5119" name="Document" r:id="rId5" imgW="9397832" imgH="4450567" progId="Word.Document.8">
                  <p:embed/>
                </p:oleObj>
              </mc:Choice>
              <mc:Fallback>
                <p:oleObj name="Document" r:id="rId5" imgW="9397832" imgH="4450567" progId="Word.Document.8">
                  <p:embed/>
                  <p:pic>
                    <p:nvPicPr>
                      <p:cNvPr id="0" name=""/>
                      <p:cNvPicPr>
                        <a:picLocks noChangeAspect="1" noChangeArrowheads="1"/>
                      </p:cNvPicPr>
                      <p:nvPr/>
                    </p:nvPicPr>
                    <p:blipFill>
                      <a:blip r:embed="rId6"/>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80+80 (TBD) MHz or 160MHz EHT PPDU and in a non-OFDMA 80+80 (TBD) MHz or 160MHz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025829008"/>
              </p:ext>
            </p:extLst>
          </p:nvPr>
        </p:nvGraphicFramePr>
        <p:xfrm>
          <a:off x="1447800" y="253365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algn="ctr" fontAlgn="ctr"/>
                      <a:r>
                        <a:rPr lang="en-US" sz="1000" b="0" i="0" u="none" strike="noStrike" dirty="0" smtClean="0">
                          <a:solidFill>
                            <a:srgbClr val="000000"/>
                          </a:solidFill>
                          <a:effectLst/>
                          <a:latin typeface="Times New Roman"/>
                        </a:rPr>
                        <a:t>RU242 (Only</a:t>
                      </a:r>
                      <a:r>
                        <a:rPr lang="en-US" sz="1000" b="0" i="0" u="none" strike="noStrike" baseline="0" dirty="0" smtClean="0">
                          <a:solidFill>
                            <a:srgbClr val="000000"/>
                          </a:solidFill>
                          <a:effectLst/>
                          <a:latin typeface="Times New Roman"/>
                        </a:rPr>
                        <a:t> for non-OFDMA</a:t>
                      </a:r>
                      <a:r>
                        <a:rPr lang="en-US" sz="1000" b="0" i="0" u="none" strike="noStrike" dirty="0" smtClean="0">
                          <a:solidFill>
                            <a:srgbClr val="000000"/>
                          </a:solidFill>
                          <a:effectLst/>
                          <a:latin typeface="Times New Roman"/>
                        </a:rPr>
                        <a:t>)</a:t>
                      </a:r>
                      <a:endParaRPr lang="en-US"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4375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t>
            </a:r>
            <a:r>
              <a:rPr lang="en-US" altLang="ko-KR" sz="1600" dirty="0" smtClean="0"/>
              <a:t>a 160+160 </a:t>
            </a:r>
            <a:r>
              <a:rPr lang="en-US" altLang="ko-KR" sz="1600" dirty="0"/>
              <a:t>(TBD) MHz or 320MHz EHT PPDU and in a non-OFDMA 160+160 (TBD) MHz or 320MHz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199797786"/>
              </p:ext>
            </p:extLst>
          </p:nvPr>
        </p:nvGraphicFramePr>
        <p:xfrm>
          <a:off x="1447800" y="2350435"/>
          <a:ext cx="7010400" cy="4050365"/>
        </p:xfrm>
        <a:graphic>
          <a:graphicData uri="http://schemas.openxmlformats.org/drawingml/2006/table">
            <a:tbl>
              <a:tblPr/>
              <a:tblGrid>
                <a:gridCol w="1072179"/>
                <a:gridCol w="1537686"/>
                <a:gridCol w="4400535"/>
              </a:tblGrid>
              <a:tr h="149901">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9005">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1453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p:txBody>
          <a:bodyPr/>
          <a:lstStyle/>
          <a:p>
            <a:r>
              <a:rPr lang="en-US" altLang="ko-KR" sz="1400" dirty="0" smtClean="0"/>
              <a:t>For RUs,</a:t>
            </a:r>
          </a:p>
          <a:p>
            <a:pPr lvl="1"/>
            <a:r>
              <a:rPr lang="en-US" altLang="ko-KR" sz="1200" dirty="0"/>
              <a:t>If the UL BW subfield indicates 20 MHz, the mapping of the RU index to RU is defined in Table 27-7 (Data and pilot subcarrier indices for RUs in a 20 MHz HE PPDU and in a non-OFDMA 20 MHz HE PPDU) in increasing order.</a:t>
            </a:r>
          </a:p>
          <a:p>
            <a:pPr lvl="1"/>
            <a:r>
              <a:rPr lang="en-US" altLang="ko-KR" sz="1200" dirty="0"/>
              <a:t>If the UL BW subfield indicates 40 MHz, the mapping of the RU index to RU is defined in Table 27-8 (Data and pilot subcarrier indices for RUs in a 40 MHz HE PPDU and in a non-OFDMA 40 MHz HE PPDU) in increasing order.</a:t>
            </a:r>
          </a:p>
          <a:p>
            <a:pPr lvl="1"/>
            <a:r>
              <a:rPr lang="en-US" altLang="ko-KR" sz="1200" dirty="0"/>
              <a:t>If the UL BW subfield indicates 80 MHz, 160 MHz or 80+80 MHz, and 320 MHz or 160+160 MHz, the mapping of the RU index to RU is defined in Table 36-5 (Data and pilot subcarrier indices for RUs in an 80 MHz EHT PPDU) in increasing order.</a:t>
            </a:r>
          </a:p>
          <a:p>
            <a:pPr lvl="1"/>
            <a:r>
              <a:rPr lang="en-US" altLang="ko-KR" sz="1200" dirty="0"/>
              <a:t>If the UL BW subfield indicates 320 MHz or 160+160 MHz, X8–X2 of the RU Allocation subfield is set to 67 to indicate a 2×996-tone RU. A non-AP STA ignores X1 for 2×996-tone RU indication.</a:t>
            </a:r>
          </a:p>
          <a:p>
            <a:pPr lvl="1"/>
            <a:r>
              <a:rPr lang="en-US" altLang="ko-KR" sz="1200" dirty="0"/>
              <a:t>If the UL BW subfield indicates 320 MHz or 160+160 MHz, X8–X2 of the RU Allocation subfield is set to 68 to indicate a 4×996-tone RU. A non-AP STA ignores X1-X0 for 4×996-tone RU indication.</a:t>
            </a:r>
          </a:p>
          <a:p>
            <a:pPr lvl="1"/>
            <a:r>
              <a:rPr lang="en-US" altLang="ko-KR" sz="1200" dirty="0"/>
              <a:t>RU index starts from the lowest frequency and continues to the highest frequency within the channel indicated by X1-X0.</a:t>
            </a:r>
          </a:p>
          <a:p>
            <a:pPr lvl="1"/>
            <a:endParaRPr lang="en-US" altLang="ko-KR" sz="1200"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39144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a:xfrm>
            <a:off x="685800" y="1447800"/>
            <a:ext cx="8382000" cy="4648200"/>
          </a:xfrm>
        </p:spPr>
        <p:txBody>
          <a:bodyPr/>
          <a:lstStyle/>
          <a:p>
            <a:r>
              <a:rPr lang="en-US" altLang="ko-KR" sz="1200" dirty="0" smtClean="0"/>
              <a:t>For MRUs,</a:t>
            </a:r>
          </a:p>
          <a:p>
            <a:pPr lvl="1"/>
            <a:r>
              <a:rPr lang="en-US" altLang="ko-KR" sz="1100" dirty="0"/>
              <a:t>If the UL BW subfield indicates 20 MHz, the mapping of the MRU index to MRU is defined in the proposed table of “Indices for MRUs in an OFDMA 20 MHz EHT </a:t>
            </a:r>
            <a:r>
              <a:rPr lang="en-US" altLang="ko-KR" sz="1100" dirty="0" smtClean="0"/>
              <a:t>PPDU” </a:t>
            </a:r>
            <a:r>
              <a:rPr lang="en-US" altLang="ko-KR" sz="1100" dirty="0"/>
              <a:t>in increasing order to indicate the combinations of 52+26 tone MRU and 106+26 tone MRU.</a:t>
            </a:r>
          </a:p>
          <a:p>
            <a:pPr lvl="1"/>
            <a:r>
              <a:rPr lang="en-US" altLang="ko-KR" sz="1100" dirty="0"/>
              <a:t>If the UL BW subfield indicates 40 MHz, the mapping of the MRU index to MRU is defined in the proposed table of “Indices for MRUs in an </a:t>
            </a:r>
            <a:r>
              <a:rPr lang="en-US" altLang="ko-KR" sz="1100" dirty="0" smtClean="0"/>
              <a:t>OFDMA 40 </a:t>
            </a:r>
            <a:r>
              <a:rPr lang="en-US" altLang="ko-KR" sz="1100" dirty="0"/>
              <a:t>MHz EHT PPDU” in increasing order to indicate the combinations of 52+26 tone MRU and 106+26 tone MRU.</a:t>
            </a:r>
          </a:p>
          <a:p>
            <a:pPr lvl="1"/>
            <a:r>
              <a:rPr lang="en-US" altLang="ko-KR" sz="1100" dirty="0"/>
              <a:t>If the UL BW subfield indicates 80 MHz , 160 MHz or 80+80 MHz, and 320 MHz or 160+160 MHz, the mapping of the MRU index to MRU is defined in the proposed table of “Indices for MRUs in an 80 MHz EHT PPDU and in a non-OFDMA 80 MHz EHT </a:t>
            </a:r>
            <a:r>
              <a:rPr lang="en-US" altLang="ko-KR" sz="1100" dirty="0" smtClean="0"/>
              <a:t>PPDU” </a:t>
            </a:r>
            <a:r>
              <a:rPr lang="en-US" altLang="ko-KR" sz="1100" dirty="0"/>
              <a:t>in increasing order to indicate the combinations of 52+26 tone MRU, 106+26 tone MRU, and 484+242 tone MRU.</a:t>
            </a:r>
          </a:p>
          <a:p>
            <a:pPr lvl="1"/>
            <a:r>
              <a:rPr lang="en-US" altLang="ko-KR" sz="1100" dirty="0"/>
              <a:t>If the UL BW subfield indicates 160 MHz or 80+80 MHz and 320 MHz or 160+160 MHz, the mapping of the MRU index to MRU is defined in the proposed table of “Indices for MRUs in an 80+80 (TBD) MHz or 160MHz EHT PPDU and in a non-OFDMA 80+80 (TBD) MHz or 160MHz EHT PPDU</a:t>
            </a:r>
          </a:p>
          <a:p>
            <a:pPr lvl="1"/>
            <a:r>
              <a:rPr lang="en-US" altLang="ko-KR" sz="1100" dirty="0" smtClean="0"/>
              <a:t>” </a:t>
            </a:r>
            <a:r>
              <a:rPr lang="en-US" altLang="ko-KR" sz="1100" dirty="0"/>
              <a:t>in increasing order to indicate the combinations of  996+484 tone MRU and 996+484+242 tone MRU.</a:t>
            </a:r>
          </a:p>
          <a:p>
            <a:pPr lvl="1"/>
            <a:r>
              <a:rPr lang="en-US" altLang="ko-KR" sz="1100" dirty="0"/>
              <a:t>If the UL BW subfield indicates 320 MHz or 160+160 MHz, the mapping of the MRU index to MRU is defined in the proposed table of “Indices for MRUs in </a:t>
            </a:r>
            <a:r>
              <a:rPr lang="en-US" altLang="ko-KR" sz="1100" dirty="0" smtClean="0"/>
              <a:t>a 160+160 </a:t>
            </a:r>
            <a:r>
              <a:rPr lang="en-US" altLang="ko-KR" sz="1100" dirty="0"/>
              <a:t>(TBD) MHz or 320MHz EHT PPDU and in a non-OFDMA 160+160 (TBD) MHz or 320MHz EHT </a:t>
            </a:r>
            <a:r>
              <a:rPr lang="en-US" altLang="ko-KR" sz="1100" dirty="0" smtClean="0"/>
              <a:t>PPDU” </a:t>
            </a:r>
            <a:r>
              <a:rPr lang="en-US" altLang="ko-KR" sz="1100" dirty="0"/>
              <a:t>in increasing order to indicate the combinations of  2</a:t>
            </a:r>
            <a:r>
              <a:rPr lang="en-US" altLang="ko-KR" sz="1100" dirty="0">
                <a:solidFill>
                  <a:srgbClr val="000000"/>
                </a:solidFill>
              </a:rPr>
              <a:t>×</a:t>
            </a:r>
            <a:r>
              <a:rPr lang="en-US" altLang="ko-KR" sz="1100" dirty="0"/>
              <a:t>996+484 tone MRU, 3</a:t>
            </a:r>
            <a:r>
              <a:rPr lang="en-US" altLang="ko-KR" sz="1100" dirty="0">
                <a:solidFill>
                  <a:srgbClr val="000000"/>
                </a:solidFill>
              </a:rPr>
              <a:t>×</a:t>
            </a:r>
            <a:r>
              <a:rPr lang="en-US" altLang="ko-KR" sz="1100" dirty="0"/>
              <a:t>996-tone MRU, and 3</a:t>
            </a:r>
            <a:r>
              <a:rPr lang="en-US" altLang="ko-KR" sz="1100" dirty="0">
                <a:solidFill>
                  <a:srgbClr val="000000"/>
                </a:solidFill>
              </a:rPr>
              <a:t>×</a:t>
            </a:r>
            <a:r>
              <a:rPr lang="en-US" altLang="ko-KR" sz="1100" dirty="0"/>
              <a:t>996+484 tone MRU.</a:t>
            </a:r>
          </a:p>
          <a:p>
            <a:pPr lvl="1"/>
            <a:r>
              <a:rPr lang="en-US" altLang="ko-KR" sz="1100" dirty="0"/>
              <a:t>If the UL BW subfield indicates 320 MHz or 160+160 MHz, X8–X2 of the RU Allocation subfield is set to a value between 85 and 96 to indicate a 996+484 tone MRU or 996+484+242 tone MRU. A non-AP STA ignores X1 for 996+484 tone MRU or 996+484+242 tone MRU indication.</a:t>
            </a:r>
          </a:p>
          <a:p>
            <a:pPr lvl="1"/>
            <a:r>
              <a:rPr lang="en-US" altLang="ko-KR" sz="1100" dirty="0"/>
              <a:t>If the UL BW subfield indicates 320 MHz or 160+160 MHz, X8–X2 of the RU Allocation subfield is set to a value between 97 and 120 to indicate a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A non-AP STA ignores X1-X0 for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indication.</a:t>
            </a:r>
          </a:p>
          <a:p>
            <a:pPr lvl="1"/>
            <a:r>
              <a:rPr lang="en-US" altLang="ko-KR" sz="1100" dirty="0"/>
              <a:t>MRU index starts from the lowest frequency and continues to the highest frequency within the channel indicated by X1-X0.</a:t>
            </a:r>
          </a:p>
          <a:p>
            <a:pPr lvl="1"/>
            <a:endParaRPr lang="en-US" altLang="ko-KR" sz="1100" dirty="0"/>
          </a:p>
          <a:p>
            <a:pPr lvl="1"/>
            <a:endParaRPr lang="en-US" altLang="ko-KR" sz="11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14748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a:t>
            </a:r>
            <a:r>
              <a:rPr lang="en-US" altLang="ko-KR" sz="2400" dirty="0"/>
              <a:t>of </a:t>
            </a:r>
            <a:r>
              <a:rPr lang="en-US" altLang="ko-KR" sz="2400" dirty="0" smtClean="0"/>
              <a:t>Proposed RU </a:t>
            </a:r>
            <a:r>
              <a:rPr lang="en-US" altLang="ko-KR" sz="2400" dirty="0"/>
              <a:t>Allocation </a:t>
            </a:r>
            <a:r>
              <a:rPr lang="en-US" altLang="ko-KR" sz="2400" dirty="0" smtClean="0"/>
              <a:t>Subfield for EHT</a:t>
            </a:r>
            <a:endParaRPr lang="ko-KR" altLang="en-US" sz="2400" dirty="0"/>
          </a:p>
        </p:txBody>
      </p:sp>
      <p:sp>
        <p:nvSpPr>
          <p:cNvPr id="3" name="내용 개체 틀 2"/>
          <p:cNvSpPr>
            <a:spLocks noGrp="1"/>
          </p:cNvSpPr>
          <p:nvPr>
            <p:ph idx="1"/>
          </p:nvPr>
        </p:nvSpPr>
        <p:spPr/>
        <p:txBody>
          <a:bodyPr/>
          <a:lstStyle/>
          <a:p>
            <a:r>
              <a:rPr lang="en-US" altLang="ko-KR" dirty="0" smtClean="0"/>
              <a:t>Examples</a:t>
            </a:r>
          </a:p>
          <a:p>
            <a:pPr lvl="1"/>
            <a:r>
              <a:rPr lang="en-US" altLang="ko-KR" dirty="0" smtClean="0"/>
              <a:t>UL BW=320MHz</a:t>
            </a:r>
            <a:endParaRPr lang="en-US" altLang="ko-KR" dirty="0"/>
          </a:p>
          <a:p>
            <a:pPr lvl="1"/>
            <a:r>
              <a:rPr lang="en-US" altLang="ko-KR" dirty="0" smtClean="0"/>
              <a:t>STA1: MRU3 of 484+242 </a:t>
            </a:r>
            <a:r>
              <a:rPr lang="en-US" altLang="ko-KR" dirty="0"/>
              <a:t>in P</a:t>
            </a:r>
            <a:r>
              <a:rPr lang="en-US" altLang="ko-KR" dirty="0" smtClean="0"/>
              <a:t>rimary 80 MHz</a:t>
            </a:r>
          </a:p>
          <a:p>
            <a:pPr lvl="1"/>
            <a:r>
              <a:rPr lang="en-US" altLang="ko-KR" dirty="0" smtClean="0"/>
              <a:t>STA2: RU2 </a:t>
            </a:r>
            <a:r>
              <a:rPr lang="en-US" altLang="ko-KR" dirty="0"/>
              <a:t>of </a:t>
            </a:r>
            <a:r>
              <a:rPr lang="en-US" altLang="ko-KR" dirty="0" smtClean="0"/>
              <a:t>242 in lower 80 MHz segment of Secondary 160MHz</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사다리꼴 6"/>
          <p:cNvSpPr/>
          <p:nvPr/>
        </p:nvSpPr>
        <p:spPr bwMode="auto">
          <a:xfrm>
            <a:off x="1447800" y="3127177"/>
            <a:ext cx="3412066"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사다리꼴 7"/>
          <p:cNvSpPr/>
          <p:nvPr/>
        </p:nvSpPr>
        <p:spPr bwMode="auto">
          <a:xfrm>
            <a:off x="4868333" y="3127177"/>
            <a:ext cx="1706033" cy="381000"/>
          </a:xfrm>
          <a:prstGeom prst="trapezoid">
            <a:avLst/>
          </a:prstGeom>
          <a:solidFill>
            <a:srgbClr val="33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사다리꼴 8"/>
          <p:cNvSpPr/>
          <p:nvPr/>
        </p:nvSpPr>
        <p:spPr bwMode="auto">
          <a:xfrm>
            <a:off x="6574366" y="3127177"/>
            <a:ext cx="1706033"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2200272" y="3819525"/>
            <a:ext cx="1363134"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Primary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3559174"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Secondary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6993465" y="2826541"/>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sp>
        <p:nvSpPr>
          <p:cNvPr id="23" name="TextBox 22"/>
          <p:cNvSpPr txBox="1"/>
          <p:nvPr/>
        </p:nvSpPr>
        <p:spPr>
          <a:xfrm>
            <a:off x="2719916" y="2819400"/>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graphicFrame>
        <p:nvGraphicFramePr>
          <p:cNvPr id="24" name="표 23"/>
          <p:cNvGraphicFramePr>
            <a:graphicFrameLocks noGrp="1"/>
          </p:cNvGraphicFramePr>
          <p:nvPr>
            <p:extLst>
              <p:ext uri="{D42A27DB-BD31-4B8C-83A1-F6EECF244321}">
                <p14:modId xmlns:p14="http://schemas.microsoft.com/office/powerpoint/2010/main" val="2201637368"/>
              </p:ext>
            </p:extLst>
          </p:nvPr>
        </p:nvGraphicFramePr>
        <p:xfrm>
          <a:off x="1447800" y="5334000"/>
          <a:ext cx="6858000" cy="914400"/>
        </p:xfrm>
        <a:graphic>
          <a:graphicData uri="http://schemas.openxmlformats.org/drawingml/2006/table">
            <a:tbl>
              <a:tblPr firstRow="1" bandRow="1">
                <a:tableStyleId>{00A15C55-8517-42AA-B614-E9B94910E393}</a:tableStyleId>
              </a:tblPr>
              <a:tblGrid>
                <a:gridCol w="2286000"/>
                <a:gridCol w="2286000"/>
                <a:gridCol w="2286000"/>
              </a:tblGrid>
              <a:tr h="304800">
                <a:tc>
                  <a:txBody>
                    <a:bodyPr/>
                    <a:lstStyle/>
                    <a:p>
                      <a:pPr algn="ctr" latinLnBrk="1"/>
                      <a:r>
                        <a:rPr lang="en-US" altLang="ko-KR" sz="1400" dirty="0" smtClean="0">
                          <a:latin typeface="+mn-ea"/>
                          <a:ea typeface="+mn-ea"/>
                        </a:rPr>
                        <a:t>RU Allocation subfield </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1</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2</a:t>
                      </a:r>
                      <a:endParaRPr lang="ko-KR" altLang="en-US" sz="1400" dirty="0">
                        <a:latin typeface="+mn-ea"/>
                        <a:ea typeface="+mn-ea"/>
                      </a:endParaRPr>
                    </a:p>
                  </a:txBody>
                  <a:tcPr anchor="ctr">
                    <a:solidFill>
                      <a:schemeClr val="tx1">
                        <a:lumMod val="50000"/>
                        <a:lumOff val="50000"/>
                      </a:schemeClr>
                    </a:solidFill>
                  </a:tcPr>
                </a:tc>
              </a:tr>
              <a:tr h="304800">
                <a:tc>
                  <a:txBody>
                    <a:bodyPr/>
                    <a:lstStyle/>
                    <a:p>
                      <a:pPr algn="ctr" latinLnBrk="1"/>
                      <a:r>
                        <a:rPr lang="en-US" altLang="ko-KR" sz="1400" b="0" dirty="0" smtClean="0">
                          <a:latin typeface="+mn-ea"/>
                          <a:ea typeface="+mn-ea"/>
                        </a:rPr>
                        <a:t>X1X0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a:t>
                      </a:r>
                      <a:endParaRPr lang="ko-KR" altLang="en-US" sz="1400" b="0" dirty="0">
                        <a:latin typeface="+mn-ea"/>
                        <a:ea typeface="+mn-ea"/>
                      </a:endParaRPr>
                    </a:p>
                  </a:txBody>
                  <a:tcPr anchor="ctr">
                    <a:solidFill>
                      <a:schemeClr val="bg1">
                        <a:lumMod val="95000"/>
                      </a:schemeClr>
                    </a:solidFill>
                  </a:tcPr>
                </a:tc>
              </a:tr>
              <a:tr h="304800">
                <a:tc>
                  <a:txBody>
                    <a:bodyPr/>
                    <a:lstStyle/>
                    <a:p>
                      <a:pPr algn="ctr" latinLnBrk="1"/>
                      <a:r>
                        <a:rPr lang="es-ES" altLang="ko-KR" sz="1400" b="0" i="0" u="none" strike="noStrike" dirty="0" smtClean="0">
                          <a:solidFill>
                            <a:srgbClr val="000000"/>
                          </a:solidFill>
                          <a:effectLst/>
                          <a:latin typeface="+mn-ea"/>
                          <a:ea typeface="+mn-ea"/>
                        </a:rPr>
                        <a:t>X8-X2</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1010011 (83)</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0111101 (61)</a:t>
                      </a:r>
                      <a:endParaRPr lang="ko-KR" altLang="en-US" sz="1400" b="0" dirty="0">
                        <a:latin typeface="+mn-ea"/>
                        <a:ea typeface="+mn-ea"/>
                      </a:endParaRPr>
                    </a:p>
                  </a:txBody>
                  <a:tcPr anchor="ctr">
                    <a:solidFill>
                      <a:schemeClr val="bg1">
                        <a:lumMod val="95000"/>
                      </a:schemeClr>
                    </a:solidFill>
                  </a:tcPr>
                </a:tc>
              </a:tr>
            </a:tbl>
          </a:graphicData>
        </a:graphic>
      </p:graphicFrame>
      <p:sp>
        <p:nvSpPr>
          <p:cNvPr id="25" name="직사각형 24"/>
          <p:cNvSpPr/>
          <p:nvPr/>
        </p:nvSpPr>
        <p:spPr bwMode="auto">
          <a:xfrm>
            <a:off x="4922307"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 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6" name="직사각형 25"/>
          <p:cNvSpPr/>
          <p:nvPr/>
        </p:nvSpPr>
        <p:spPr bwMode="auto">
          <a:xfrm>
            <a:off x="6285440"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9" name="사다리꼴 28"/>
          <p:cNvSpPr/>
          <p:nvPr/>
        </p:nvSpPr>
        <p:spPr bwMode="auto">
          <a:xfrm>
            <a:off x="1447799" y="4706838"/>
            <a:ext cx="1706033" cy="381000"/>
          </a:xfrm>
          <a:prstGeom prst="trapezoid">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0" name="사다리꼴 29"/>
          <p:cNvSpPr/>
          <p:nvPr/>
        </p:nvSpPr>
        <p:spPr bwMode="auto">
          <a:xfrm>
            <a:off x="3153832" y="4706838"/>
            <a:ext cx="1706033" cy="381000"/>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33" name="직선 연결선 32"/>
          <p:cNvCxnSpPr/>
          <p:nvPr/>
        </p:nvCxnSpPr>
        <p:spPr bwMode="auto">
          <a:xfrm>
            <a:off x="1447800" y="3508177"/>
            <a:ext cx="752472" cy="3113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사다리꼴 38"/>
          <p:cNvSpPr/>
          <p:nvPr/>
        </p:nvSpPr>
        <p:spPr bwMode="auto">
          <a:xfrm>
            <a:off x="4878916" y="4706838"/>
            <a:ext cx="3412066" cy="381000"/>
          </a:xfrm>
          <a:prstGeom prst="trapezoid">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3572931" y="4399061"/>
            <a:ext cx="867833" cy="307777"/>
          </a:xfrm>
          <a:prstGeom prst="rect">
            <a:avLst/>
          </a:prstGeom>
          <a:noFill/>
        </p:spPr>
        <p:txBody>
          <a:bodyPr wrap="square" rtlCol="0">
            <a:spAutoFit/>
          </a:bodyPr>
          <a:lstStyle/>
          <a:p>
            <a:pPr algn="ctr"/>
            <a:r>
              <a:rPr lang="en-US" altLang="ko-KR" sz="1400" b="1" dirty="0" smtClean="0">
                <a:solidFill>
                  <a:srgbClr val="FF0000"/>
                </a:solidFill>
              </a:rPr>
              <a:t>STA 2</a:t>
            </a:r>
            <a:endParaRPr lang="ko-KR" altLang="en-US" sz="1400" b="1" dirty="0">
              <a:solidFill>
                <a:srgbClr val="FF0000"/>
              </a:solidFill>
            </a:endParaRPr>
          </a:p>
        </p:txBody>
      </p:sp>
      <p:cxnSp>
        <p:nvCxnSpPr>
          <p:cNvPr id="53" name="직선 연결선 52"/>
          <p:cNvCxnSpPr/>
          <p:nvPr/>
        </p:nvCxnSpPr>
        <p:spPr bwMode="auto">
          <a:xfrm flipH="1">
            <a:off x="3572931" y="3508177"/>
            <a:ext cx="4707468" cy="3080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직선 연결선 55"/>
          <p:cNvCxnSpPr/>
          <p:nvPr/>
        </p:nvCxnSpPr>
        <p:spPr bwMode="auto">
          <a:xfrm flipH="1" flipV="1">
            <a:off x="6285441" y="4200525"/>
            <a:ext cx="1867959"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직선 연결선 58"/>
          <p:cNvCxnSpPr/>
          <p:nvPr/>
        </p:nvCxnSpPr>
        <p:spPr bwMode="auto">
          <a:xfrm flipV="1">
            <a:off x="1524000" y="4200525"/>
            <a:ext cx="3398307"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직사각형 62"/>
          <p:cNvSpPr/>
          <p:nvPr/>
        </p:nvSpPr>
        <p:spPr>
          <a:xfrm>
            <a:off x="207675" y="3854733"/>
            <a:ext cx="1992597" cy="307777"/>
          </a:xfrm>
          <a:prstGeom prst="rect">
            <a:avLst/>
          </a:prstGeom>
        </p:spPr>
        <p:txBody>
          <a:bodyPr wrap="none">
            <a:spAutoFit/>
          </a:bodyPr>
          <a:lstStyle/>
          <a:p>
            <a:pPr lvl="1"/>
            <a:r>
              <a:rPr lang="en-US" altLang="ko-KR" sz="1400" b="1" dirty="0" smtClean="0"/>
              <a:t>UL BW=320MHz</a:t>
            </a:r>
            <a:endParaRPr lang="en-US" altLang="ko-KR" sz="1400" b="1" dirty="0"/>
          </a:p>
        </p:txBody>
      </p:sp>
    </p:spTree>
    <p:extLst>
      <p:ext uri="{BB962C8B-B14F-4D97-AF65-F5344CB8AC3E}">
        <p14:creationId xmlns:p14="http://schemas.microsoft.com/office/powerpoint/2010/main" val="3901854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Updated Content (</a:t>
            </a:r>
            <a:r>
              <a:rPr lang="en-US" altLang="ko-KR" dirty="0" smtClean="0"/>
              <a:t>Rev2 and Rev3) </a:t>
            </a:r>
            <a:endParaRPr lang="ko-KR" altLang="en-US" dirty="0"/>
          </a:p>
        </p:txBody>
      </p:sp>
      <p:sp>
        <p:nvSpPr>
          <p:cNvPr id="3" name="내용 개체 틀 2"/>
          <p:cNvSpPr>
            <a:spLocks noGrp="1"/>
          </p:cNvSpPr>
          <p:nvPr>
            <p:ph idx="1"/>
          </p:nvPr>
        </p:nvSpPr>
        <p:spPr/>
        <p:txBody>
          <a:bodyPr/>
          <a:lstStyle/>
          <a:p>
            <a:r>
              <a:rPr lang="en-US" altLang="ko-KR" dirty="0" smtClean="0"/>
              <a:t>In updated slides, we further </a:t>
            </a:r>
            <a:r>
              <a:rPr lang="en-US" altLang="ko-KR" dirty="0"/>
              <a:t>address RU Allocation subfield design </a:t>
            </a:r>
            <a:r>
              <a:rPr lang="en-US" altLang="ko-KR" dirty="0" smtClean="0"/>
              <a:t>for EHT Trigger frame according to SU/MU cases. (Rev2)</a:t>
            </a:r>
          </a:p>
          <a:p>
            <a:endParaRPr lang="en-US" altLang="ko-KR" dirty="0"/>
          </a:p>
          <a:p>
            <a:r>
              <a:rPr lang="en-US" altLang="ko-KR" dirty="0" smtClean="0"/>
              <a:t>We also describe the details to interpret the proposed RU Allocation subfield table. (Rev3)</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73884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tabLst>
                <a:tab pos="2957513" algn="l"/>
              </a:tabLst>
            </a:pPr>
            <a:r>
              <a:rPr lang="en-US" altLang="ko-KR" dirty="0" smtClean="0"/>
              <a:t>In 11be, it is considered that SU and MU cases can have a different format of  user info field for EHT trigger frame, respectively. [4]</a:t>
            </a:r>
          </a:p>
          <a:p>
            <a:endParaRPr lang="en-US" altLang="ko-KR" dirty="0" smtClean="0"/>
          </a:p>
          <a:p>
            <a:r>
              <a:rPr lang="en-US" altLang="ko-KR" dirty="0" smtClean="0">
                <a:solidFill>
                  <a:srgbClr val="C00000"/>
                </a:solidFill>
              </a:rPr>
              <a:t>In SU case, our </a:t>
            </a:r>
            <a:r>
              <a:rPr lang="en-US" altLang="ko-KR" dirty="0">
                <a:solidFill>
                  <a:srgbClr val="C00000"/>
                </a:solidFill>
              </a:rPr>
              <a:t>o</a:t>
            </a:r>
            <a:r>
              <a:rPr lang="en-US" altLang="ko-KR" dirty="0" smtClean="0">
                <a:solidFill>
                  <a:srgbClr val="C00000"/>
                </a:solidFill>
              </a:rPr>
              <a:t>riginal proposed 9-bit </a:t>
            </a:r>
            <a:r>
              <a:rPr lang="en-US" altLang="ko-KR" dirty="0">
                <a:solidFill>
                  <a:srgbClr val="C00000"/>
                </a:solidFill>
              </a:rPr>
              <a:t>RU allocation </a:t>
            </a:r>
            <a:r>
              <a:rPr lang="en-US" altLang="ko-KR" dirty="0" smtClean="0">
                <a:solidFill>
                  <a:srgbClr val="C00000"/>
                </a:solidFill>
              </a:rPr>
              <a:t>subfield can be used.</a:t>
            </a:r>
          </a:p>
          <a:p>
            <a:endParaRPr lang="en-US" altLang="ko-KR" dirty="0" smtClean="0"/>
          </a:p>
          <a:p>
            <a:r>
              <a:rPr lang="en-US" altLang="ko-KR" dirty="0" smtClean="0"/>
              <a:t>Some of RU and MRU combinations in the proposed RU allocation table are not needed for MU transmission in 11be because the </a:t>
            </a:r>
            <a:r>
              <a:rPr lang="en-US" altLang="ko-KR" dirty="0"/>
              <a:t>minimum RU size for EHT to support MU-MIMO shall be 242-tone RU</a:t>
            </a:r>
            <a:r>
              <a:rPr lang="en-US" altLang="ko-KR" dirty="0" smtClean="0"/>
              <a:t>.</a:t>
            </a:r>
          </a:p>
          <a:p>
            <a:endParaRPr lang="en-US" altLang="ko-KR" dirty="0" smtClean="0"/>
          </a:p>
          <a:p>
            <a:r>
              <a:rPr lang="en-US" altLang="ko-KR" dirty="0" smtClean="0"/>
              <a:t>So, we propose RU allocation subfield for MU case in EHT Trigger frame.</a:t>
            </a:r>
          </a:p>
          <a:p>
            <a:endParaRPr lang="ko-KR" altLang="en-US" dirty="0"/>
          </a:p>
        </p:txBody>
      </p:sp>
      <p:sp>
        <p:nvSpPr>
          <p:cNvPr id="2" name="제목 1"/>
          <p:cNvSpPr>
            <a:spLocks noGrp="1"/>
          </p:cNvSpPr>
          <p:nvPr>
            <p:ph type="title"/>
          </p:nvPr>
        </p:nvSpPr>
        <p:spPr/>
        <p:txBody>
          <a:bodyPr/>
          <a:lstStyle/>
          <a:p>
            <a:r>
              <a:rPr lang="en-US" altLang="ko-KR" dirty="0" smtClean="0"/>
              <a:t>RU Allocation Subfield for SU/MU Cases  </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042789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a:t>
            </a:r>
            <a:r>
              <a:rPr lang="en-US" altLang="ko-KR" dirty="0"/>
              <a:t>S</a:t>
            </a:r>
            <a:r>
              <a:rPr lang="en-US" altLang="ko-KR" dirty="0" smtClean="0"/>
              <a:t>ubfield Design for MU Case </a:t>
            </a:r>
            <a:endParaRPr lang="ko-KR" altLang="en-US" dirty="0"/>
          </a:p>
        </p:txBody>
      </p:sp>
      <p:sp>
        <p:nvSpPr>
          <p:cNvPr id="3" name="내용 개체 틀 2"/>
          <p:cNvSpPr>
            <a:spLocks noGrp="1"/>
          </p:cNvSpPr>
          <p:nvPr>
            <p:ph idx="1"/>
          </p:nvPr>
        </p:nvSpPr>
        <p:spPr/>
        <p:txBody>
          <a:bodyPr/>
          <a:lstStyle/>
          <a:p>
            <a:r>
              <a:rPr lang="en-US" altLang="ko-KR" dirty="0"/>
              <a:t>We introduce two options for </a:t>
            </a:r>
            <a:r>
              <a:rPr lang="en-US" altLang="ko-KR" dirty="0" smtClean="0"/>
              <a:t>RU Allocation subfield design for MU case.</a:t>
            </a:r>
            <a:endParaRPr lang="en-US" altLang="ko-KR" dirty="0"/>
          </a:p>
          <a:p>
            <a:pPr lvl="1"/>
            <a:r>
              <a:rPr lang="en-US" altLang="ko-KR" dirty="0"/>
              <a:t>Option 1: </a:t>
            </a:r>
            <a:r>
              <a:rPr lang="en-US" altLang="ko-KR" dirty="0" smtClean="0"/>
              <a:t>Leverage the proposed 9-bit RU </a:t>
            </a:r>
            <a:r>
              <a:rPr lang="en-US" altLang="ko-KR" dirty="0"/>
              <a:t>Allocation subfield </a:t>
            </a:r>
            <a:r>
              <a:rPr lang="en-US" altLang="ko-KR" dirty="0" smtClean="0"/>
              <a:t>to </a:t>
            </a:r>
            <a:r>
              <a:rPr lang="en-US" altLang="ko-KR" dirty="0"/>
              <a:t>indicate </a:t>
            </a:r>
            <a:r>
              <a:rPr lang="en-US" altLang="ko-KR" dirty="0" smtClean="0"/>
              <a:t>RU or </a:t>
            </a:r>
            <a:r>
              <a:rPr lang="en-US" altLang="ko-KR" dirty="0"/>
              <a:t>multi-RU </a:t>
            </a:r>
            <a:r>
              <a:rPr lang="en-US" altLang="ko-KR" dirty="0" smtClean="0"/>
              <a:t>assignments for MU case</a:t>
            </a:r>
            <a:endParaRPr lang="en-US" altLang="ko-KR" dirty="0"/>
          </a:p>
          <a:p>
            <a:pPr lvl="2"/>
            <a:r>
              <a:rPr lang="en-US" altLang="ko-KR" dirty="0"/>
              <a:t>E.g., 8-bit RU Allocation subfield in </a:t>
            </a:r>
            <a:r>
              <a:rPr lang="en-US" altLang="ko-KR" dirty="0" smtClean="0"/>
              <a:t>the following slides</a:t>
            </a:r>
            <a:endParaRPr lang="en-US" altLang="ko-KR" dirty="0"/>
          </a:p>
          <a:p>
            <a:endParaRPr lang="en-US" altLang="ko-KR" dirty="0"/>
          </a:p>
          <a:p>
            <a:pPr lvl="1"/>
            <a:r>
              <a:rPr lang="en-US" altLang="ko-KR" dirty="0"/>
              <a:t>Option 2: Redesign the RU Allocation subfield only for </a:t>
            </a:r>
            <a:r>
              <a:rPr lang="en-US" altLang="ko-KR" dirty="0" smtClean="0"/>
              <a:t>MU case to </a:t>
            </a:r>
            <a:r>
              <a:rPr lang="en-US" altLang="ko-KR" dirty="0"/>
              <a:t>reduce the bit-width of RU Allocation subfield </a:t>
            </a:r>
          </a:p>
          <a:p>
            <a:pPr lvl="2"/>
            <a:r>
              <a:rPr lang="en-US" altLang="ko-KR" dirty="0" smtClean="0"/>
              <a:t>E.g., 7-bit RU Allocation subfield </a:t>
            </a:r>
            <a:r>
              <a:rPr lang="en-US" altLang="ko-KR" dirty="0"/>
              <a:t>in </a:t>
            </a:r>
            <a:r>
              <a:rPr lang="en-US" altLang="ko-KR" dirty="0" smtClean="0"/>
              <a:t>following slides</a:t>
            </a:r>
            <a:endParaRPr lang="en-US" altLang="ko-KR" dirty="0"/>
          </a:p>
          <a:p>
            <a:pPr lvl="2"/>
            <a:endParaRPr lang="en-US" altLang="ko-KR" dirty="0" smtClean="0"/>
          </a:p>
          <a:p>
            <a:endParaRPr lang="en-US" altLang="ko-KR" dirty="0"/>
          </a:p>
          <a:p>
            <a:r>
              <a:rPr lang="en-US" altLang="ko-KR" dirty="0"/>
              <a:t>For each option, the details of </a:t>
            </a:r>
            <a:r>
              <a:rPr lang="en-US" altLang="ko-KR" dirty="0" smtClean="0"/>
              <a:t>RU </a:t>
            </a:r>
            <a:r>
              <a:rPr lang="en-US" altLang="ko-KR" dirty="0"/>
              <a:t>Allocation subfield </a:t>
            </a:r>
            <a:r>
              <a:rPr lang="en-US" altLang="ko-KR" dirty="0" smtClean="0"/>
              <a:t>design are described in the following slides.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41276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a:t>
            </a:r>
            <a:r>
              <a:rPr lang="en-US" altLang="ko-KR" sz="2400" dirty="0" smtClean="0"/>
              <a:t>– Option 1</a:t>
            </a:r>
            <a:endParaRPr lang="ko-KR" altLang="en-US" sz="2400" dirty="0"/>
          </a:p>
        </p:txBody>
      </p:sp>
      <p:sp>
        <p:nvSpPr>
          <p:cNvPr id="3" name="내용 개체 틀 2"/>
          <p:cNvSpPr>
            <a:spLocks noGrp="1"/>
          </p:cNvSpPr>
          <p:nvPr>
            <p:ph idx="1"/>
          </p:nvPr>
        </p:nvSpPr>
        <p:spPr/>
        <p:txBody>
          <a:bodyPr/>
          <a:lstStyle/>
          <a:p>
            <a:r>
              <a:rPr lang="en-US" altLang="ko-KR" sz="1800" dirty="0"/>
              <a:t>Option </a:t>
            </a:r>
            <a:r>
              <a:rPr lang="en-US" altLang="ko-KR" sz="1800" dirty="0" smtClean="0"/>
              <a:t>1 is to leverage </a:t>
            </a:r>
            <a:r>
              <a:rPr lang="en-US" altLang="ko-KR" sz="1800" dirty="0"/>
              <a:t>the </a:t>
            </a:r>
            <a:r>
              <a:rPr lang="en-US" altLang="ko-KR" sz="1800" dirty="0" smtClean="0"/>
              <a:t>proposed 9-bit RU </a:t>
            </a:r>
            <a:r>
              <a:rPr lang="en-US" altLang="ko-KR" sz="1800" dirty="0"/>
              <a:t>Allocation </a:t>
            </a:r>
            <a:r>
              <a:rPr lang="en-US" altLang="ko-KR" sz="1800" dirty="0" smtClean="0"/>
              <a:t>subfield </a:t>
            </a:r>
            <a:r>
              <a:rPr lang="en-US" altLang="ko-KR" sz="1800" dirty="0"/>
              <a:t>to indicate RU or multi-RU assignments for MU </a:t>
            </a:r>
            <a:r>
              <a:rPr lang="en-US" altLang="ko-KR" sz="1800" dirty="0" smtClean="0"/>
              <a:t>case.</a:t>
            </a:r>
            <a:endParaRPr lang="en-US" altLang="ko-KR" sz="1800" dirty="0"/>
          </a:p>
          <a:p>
            <a:r>
              <a:rPr lang="en-US" altLang="ko-KR" sz="1800" dirty="0" smtClean="0"/>
              <a:t>To </a:t>
            </a:r>
            <a:r>
              <a:rPr lang="en-US" altLang="ko-KR" sz="1800" dirty="0"/>
              <a:t>support the larger bandwidths and multi-RU </a:t>
            </a:r>
            <a:r>
              <a:rPr lang="en-US" altLang="ko-KR" sz="1800" dirty="0" smtClean="0"/>
              <a:t>combinations for MU case, </a:t>
            </a:r>
            <a:r>
              <a:rPr lang="en-US" altLang="ko-KR" sz="1800" dirty="0"/>
              <a:t>we can consider </a:t>
            </a:r>
            <a:r>
              <a:rPr lang="en-US" altLang="ko-KR" sz="1800" dirty="0" smtClean="0"/>
              <a:t>8-bit </a:t>
            </a:r>
            <a:r>
              <a:rPr lang="en-US" altLang="ko-KR" sz="1800" dirty="0"/>
              <a:t>RU allocation subfield.</a:t>
            </a:r>
          </a:p>
          <a:p>
            <a:endParaRPr lang="en-US" altLang="ko-KR" sz="1800" dirty="0"/>
          </a:p>
          <a:p>
            <a:endParaRPr lang="en-US" altLang="ko-KR" sz="1800" dirty="0"/>
          </a:p>
          <a:p>
            <a:pPr lvl="1"/>
            <a:r>
              <a:rPr lang="en-US" altLang="ko-KR" sz="1600" dirty="0"/>
              <a:t>2 bits of </a:t>
            </a:r>
            <a:r>
              <a:rPr lang="en-US" altLang="ko-KR" sz="1600" dirty="0" smtClean="0"/>
              <a:t>[Y1 Y0</a:t>
            </a:r>
            <a:r>
              <a:rPr lang="en-US" altLang="ko-KR" sz="1600" dirty="0"/>
              <a:t>]: Used to indicate the location of channel that RU allocation applies</a:t>
            </a:r>
          </a:p>
          <a:p>
            <a:pPr lvl="1"/>
            <a:r>
              <a:rPr lang="en-US" altLang="ko-KR" sz="1600" dirty="0" smtClean="0"/>
              <a:t>6 </a:t>
            </a:r>
            <a:r>
              <a:rPr lang="en-US" altLang="ko-KR" sz="1600" dirty="0"/>
              <a:t>bits of </a:t>
            </a:r>
            <a:r>
              <a:rPr lang="en-US" altLang="ko-KR" sz="1600" dirty="0" smtClean="0"/>
              <a:t>[Y7- Y2</a:t>
            </a:r>
            <a:r>
              <a:rPr lang="en-US" altLang="ko-KR" sz="1600" dirty="0"/>
              <a:t>]: Used to indicate RU or multi-RU </a:t>
            </a:r>
            <a:r>
              <a:rPr lang="en-US" altLang="ko-KR" sz="1600" dirty="0" smtClean="0"/>
              <a:t>assignment for MU transmission</a:t>
            </a:r>
            <a:endParaRPr lang="en-US" altLang="ko-KR" sz="1600" dirty="0"/>
          </a:p>
          <a:p>
            <a:r>
              <a:rPr lang="en-US" altLang="ko-KR" sz="1800" dirty="0" smtClean="0"/>
              <a:t>Two bits of [Y1 </a:t>
            </a:r>
            <a:r>
              <a:rPr lang="en-US" altLang="ko-KR" sz="1800" dirty="0"/>
              <a:t>Y</a:t>
            </a:r>
            <a:r>
              <a:rPr lang="en-US" altLang="ko-KR" sz="1800" dirty="0" smtClean="0"/>
              <a:t>0] can be set to the same as two </a:t>
            </a:r>
            <a:r>
              <a:rPr lang="en-US" altLang="ko-KR" sz="1800" dirty="0"/>
              <a:t>bits of </a:t>
            </a:r>
            <a:r>
              <a:rPr lang="en-US" altLang="ko-KR" sz="1800" dirty="0" smtClean="0"/>
              <a:t>[X1 X0</a:t>
            </a:r>
            <a:r>
              <a:rPr lang="en-US" altLang="ko-KR" sz="1800" dirty="0"/>
              <a:t>] in </a:t>
            </a:r>
            <a:r>
              <a:rPr lang="en-US" altLang="ko-KR" sz="1800" dirty="0" smtClean="0"/>
              <a:t>the proposed </a:t>
            </a:r>
            <a:r>
              <a:rPr lang="en-US" altLang="ko-KR" sz="1800" dirty="0"/>
              <a:t>9-bit RU allocation subfield </a:t>
            </a:r>
            <a:r>
              <a:rPr lang="en-US" altLang="ko-KR" sz="1800" dirty="0" smtClean="0"/>
              <a:t>to </a:t>
            </a:r>
            <a:r>
              <a:rPr lang="en-US" altLang="ko-KR" sz="1800" dirty="0"/>
              <a:t>indicate the location of channel that RU or MRU allocation </a:t>
            </a:r>
            <a:r>
              <a:rPr lang="en-US" altLang="ko-KR" sz="1800" dirty="0" smtClean="0"/>
              <a:t>applies.</a:t>
            </a:r>
          </a:p>
          <a:p>
            <a:r>
              <a:rPr lang="en-US" altLang="ko-KR" sz="1800" dirty="0" smtClean="0"/>
              <a:t>The </a:t>
            </a:r>
            <a:r>
              <a:rPr lang="en-US" altLang="ko-KR" sz="1800" dirty="0"/>
              <a:t>remaining six bits of [Y7- </a:t>
            </a:r>
            <a:r>
              <a:rPr lang="en-US" altLang="ko-KR" sz="1800" dirty="0" smtClean="0"/>
              <a:t>Y2] are used to </a:t>
            </a:r>
            <a:r>
              <a:rPr lang="en-US" altLang="ko-KR" sz="1800" dirty="0"/>
              <a:t>indicate various RU and MRU </a:t>
            </a:r>
            <a:r>
              <a:rPr lang="en-US" altLang="ko-KR" sz="1800" dirty="0" smtClean="0"/>
              <a:t>combinations for </a:t>
            </a:r>
            <a:r>
              <a:rPr lang="en-US" altLang="ko-KR" sz="1800" dirty="0"/>
              <a:t>MU </a:t>
            </a:r>
            <a:r>
              <a:rPr lang="en-US" altLang="ko-KR" sz="1800" dirty="0" smtClean="0"/>
              <a:t>transmission while sharing the RU allocation mapping table for SU transmission. </a:t>
            </a:r>
            <a:endParaRPr lang="en-US" altLang="ko-KR" sz="18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720286033"/>
              </p:ext>
            </p:extLst>
          </p:nvPr>
        </p:nvGraphicFramePr>
        <p:xfrm>
          <a:off x="2844800" y="2910840"/>
          <a:ext cx="3124200" cy="365760"/>
        </p:xfrm>
        <a:graphic>
          <a:graphicData uri="http://schemas.openxmlformats.org/drawingml/2006/table">
            <a:tbl>
              <a:tblPr firstRow="1" bandRow="1">
                <a:tableStyleId>{5C22544A-7EE6-4342-B048-85BDC9FD1C3A}</a:tableStyleId>
              </a:tblPr>
              <a:tblGrid>
                <a:gridCol w="2451100"/>
                <a:gridCol w="673100"/>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10" name="직사각형 9"/>
          <p:cNvSpPr/>
          <p:nvPr/>
        </p:nvSpPr>
        <p:spPr>
          <a:xfrm>
            <a:off x="2734934" y="2590800"/>
            <a:ext cx="3369632" cy="307777"/>
          </a:xfrm>
          <a:prstGeom prst="rect">
            <a:avLst/>
          </a:prstGeom>
        </p:spPr>
        <p:txBody>
          <a:bodyPr wrap="square">
            <a:spAutoFit/>
          </a:bodyPr>
          <a:lstStyle/>
          <a:p>
            <a:pPr algn="ctr"/>
            <a:r>
              <a:rPr lang="en-US" altLang="ko-KR" sz="1400" b="1" dirty="0" smtClean="0"/>
              <a:t>RU Allocation subfield for MU case</a:t>
            </a:r>
            <a:endParaRPr lang="ko-KR" altLang="en-US" sz="1400" b="1" dirty="0"/>
          </a:p>
        </p:txBody>
      </p:sp>
      <p:sp>
        <p:nvSpPr>
          <p:cNvPr id="11" name="TextBox 10"/>
          <p:cNvSpPr txBox="1"/>
          <p:nvPr/>
        </p:nvSpPr>
        <p:spPr>
          <a:xfrm>
            <a:off x="2675567" y="2971800"/>
            <a:ext cx="3623633" cy="276999"/>
          </a:xfrm>
          <a:prstGeom prst="rect">
            <a:avLst/>
          </a:prstGeom>
          <a:noFill/>
        </p:spPr>
        <p:txBody>
          <a:bodyPr wrap="square" rtlCol="0">
            <a:spAutoFit/>
          </a:bodyPr>
          <a:lstStyle/>
          <a:p>
            <a:r>
              <a:rPr lang="en-US" altLang="ko-KR" dirty="0" smtClean="0"/>
              <a:t>      Y7      </a:t>
            </a:r>
            <a:r>
              <a:rPr lang="en-US" altLang="ko-KR" dirty="0"/>
              <a:t>Y</a:t>
            </a:r>
            <a:r>
              <a:rPr lang="en-US" altLang="ko-KR" dirty="0" smtClean="0"/>
              <a:t>6     Y5      </a:t>
            </a:r>
            <a:r>
              <a:rPr lang="en-US" altLang="ko-KR" dirty="0"/>
              <a:t>Y</a:t>
            </a:r>
            <a:r>
              <a:rPr lang="en-US" altLang="ko-KR" dirty="0" smtClean="0"/>
              <a:t>4      Y3      </a:t>
            </a:r>
            <a:r>
              <a:rPr lang="en-US" altLang="ko-KR" dirty="0"/>
              <a:t>Y</a:t>
            </a:r>
            <a:r>
              <a:rPr lang="en-US" altLang="ko-KR" dirty="0" smtClean="0"/>
              <a:t>2     Y1    Y0    </a:t>
            </a:r>
            <a:endParaRPr lang="ko-KR" altLang="en-US" dirty="0"/>
          </a:p>
        </p:txBody>
      </p:sp>
    </p:spTree>
    <p:extLst>
      <p:ext uri="{BB962C8B-B14F-4D97-AF65-F5344CB8AC3E}">
        <p14:creationId xmlns:p14="http://schemas.microsoft.com/office/powerpoint/2010/main" val="2205011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1</a:t>
            </a:r>
            <a:endParaRPr lang="ko-KR" altLang="en-US" sz="2400" dirty="0"/>
          </a:p>
        </p:txBody>
      </p:sp>
      <p:sp>
        <p:nvSpPr>
          <p:cNvPr id="3" name="내용 개체 틀 2"/>
          <p:cNvSpPr>
            <a:spLocks noGrp="1"/>
          </p:cNvSpPr>
          <p:nvPr>
            <p:ph idx="1"/>
          </p:nvPr>
        </p:nvSpPr>
        <p:spPr/>
        <p:txBody>
          <a:bodyPr/>
          <a:lstStyle/>
          <a:p>
            <a:r>
              <a:rPr lang="en-US" altLang="ko-KR" sz="1600" dirty="0"/>
              <a:t>To indicate various </a:t>
            </a:r>
            <a:r>
              <a:rPr lang="en-US" altLang="ko-KR" sz="1600" dirty="0" smtClean="0"/>
              <a:t>RU and MRU combinations for MU transmission, some entries are removed from the mapping table </a:t>
            </a:r>
            <a:r>
              <a:rPr lang="en-US" altLang="ko-KR" sz="1600" dirty="0"/>
              <a:t>of X8–X2 of </a:t>
            </a:r>
            <a:r>
              <a:rPr lang="en-US" altLang="ko-KR" sz="1600" dirty="0" smtClean="0"/>
              <a:t>the proposed 9-bit RU </a:t>
            </a:r>
            <a:r>
              <a:rPr lang="en-US" altLang="ko-KR" sz="1600" dirty="0"/>
              <a:t>Allocation </a:t>
            </a:r>
            <a:r>
              <a:rPr lang="en-US" altLang="ko-KR" sz="1600" dirty="0" smtClean="0"/>
              <a:t>subfield. </a:t>
            </a:r>
            <a:endParaRPr lang="en-US" altLang="ko-KR" sz="1600" dirty="0"/>
          </a:p>
          <a:p>
            <a:r>
              <a:rPr lang="en-US" altLang="ko-KR" sz="1600" dirty="0" smtClean="0"/>
              <a:t>The </a:t>
            </a:r>
            <a:r>
              <a:rPr lang="en-US" altLang="ko-KR" sz="1600" dirty="0"/>
              <a:t>mapping of </a:t>
            </a:r>
            <a:r>
              <a:rPr lang="en-US" altLang="ko-KR" sz="1600" dirty="0" smtClean="0"/>
              <a:t>Y7–Y2 </a:t>
            </a:r>
            <a:r>
              <a:rPr lang="en-US" altLang="ko-KR" sz="1600" dirty="0"/>
              <a:t>of the RU Allocation subfield for EHT is defined as </a:t>
            </a:r>
            <a:r>
              <a:rPr lang="en-US" altLang="ko-KR" sz="1600" dirty="0" smtClean="0"/>
              <a:t>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768860440"/>
              </p:ext>
            </p:extLst>
          </p:nvPr>
        </p:nvGraphicFramePr>
        <p:xfrm>
          <a:off x="762000" y="2542551"/>
          <a:ext cx="8077200" cy="3878787"/>
        </p:xfrm>
        <a:graphic>
          <a:graphicData uri="http://schemas.openxmlformats.org/drawingml/2006/table">
            <a:tbl>
              <a:tblPr/>
              <a:tblGrid>
                <a:gridCol w="1143000"/>
                <a:gridCol w="1143000"/>
                <a:gridCol w="2990239"/>
                <a:gridCol w="971762"/>
                <a:gridCol w="1295799"/>
                <a:gridCol w="533400"/>
              </a:tblGrid>
              <a:tr h="317546">
                <a:tc>
                  <a:txBody>
                    <a:bodyPr/>
                    <a:lstStyle/>
                    <a:p>
                      <a:pPr algn="ctr" fontAlgn="ctr"/>
                      <a:r>
                        <a:rPr lang="en-US" sz="700" b="1" i="0" u="none" strike="noStrike" dirty="0">
                          <a:solidFill>
                            <a:srgbClr val="000000"/>
                          </a:solidFill>
                          <a:effectLst/>
                          <a:latin typeface="맑은 고딕"/>
                        </a:rPr>
                        <a:t>X8-X2of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a:t>
                      </a:r>
                      <a:r>
                        <a:rPr lang="en-US" sz="700" b="1" i="0" u="none" strike="noStrike" dirty="0" smtClean="0">
                          <a:solidFill>
                            <a:srgbClr val="000000"/>
                          </a:solidFill>
                          <a:effectLst/>
                          <a:latin typeface="맑은 고딕"/>
                        </a:rPr>
                        <a:t>subfield </a:t>
                      </a:r>
                    </a:p>
                    <a:p>
                      <a:pPr algn="ctr" fontAlgn="ctr"/>
                      <a:r>
                        <a:rPr lang="en-US" sz="700" b="1" i="0" u="none" strike="noStrike" dirty="0" smtClean="0">
                          <a:solidFill>
                            <a:srgbClr val="000000"/>
                          </a:solidFill>
                          <a:effectLst/>
                          <a:latin typeface="맑은 고딕"/>
                        </a:rPr>
                        <a:t>for SU case</a:t>
                      </a:r>
                      <a:endParaRPr lang="en-US"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Y7-Y2of </a:t>
                      </a:r>
                      <a:br>
                        <a:rPr lang="en-US" altLang="ko-KR" sz="700" b="1" i="0" u="none" strike="noStrike" dirty="0" smtClean="0">
                          <a:solidFill>
                            <a:srgbClr val="000000"/>
                          </a:solidFill>
                          <a:effectLst/>
                          <a:latin typeface="맑은 고딕"/>
                        </a:rPr>
                      </a:br>
                      <a:r>
                        <a:rPr lang="en-US" altLang="ko-KR" sz="700" b="1" i="0" u="none" strike="noStrike" dirty="0" smtClean="0">
                          <a:solidFill>
                            <a:srgbClr val="000000"/>
                          </a:solidFill>
                          <a:effectLst/>
                          <a:latin typeface="맑은 고딕"/>
                        </a:rPr>
                        <a:t>RU Allocation subfield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for MU case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2543">
                <a:tc>
                  <a:txBody>
                    <a:bodyPr/>
                    <a:lstStyle/>
                    <a:p>
                      <a:pPr algn="ctr" fontAlgn="ctr"/>
                      <a:r>
                        <a:rPr lang="en-US" altLang="ko-KR" sz="7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RU26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7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2543">
                <a:tc>
                  <a:txBody>
                    <a:bodyPr/>
                    <a:lstStyle/>
                    <a:p>
                      <a:pPr algn="ctr" fontAlgn="ctr"/>
                      <a:r>
                        <a:rPr lang="en-US" altLang="ko-KR" sz="700" b="0" i="0" u="none" strike="noStrike" dirty="0">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RU52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RU106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en-US" altLang="ko-KR" sz="700" b="0" i="0" u="none" strike="noStrike" dirty="0" smtClean="0">
                          <a:solidFill>
                            <a:srgbClr val="000000"/>
                          </a:solidFill>
                          <a:effectLst/>
                          <a:latin typeface="맑은 고딕"/>
                        </a:rPr>
                        <a:t>RU242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2,3</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altLang="ko-KR" sz="700" b="0" i="0" u="none" strike="noStrike" dirty="0" smtClean="0">
                          <a:solidFill>
                            <a:srgbClr val="000000"/>
                          </a:solidFill>
                          <a:effectLst/>
                          <a:latin typeface="맑은 고딕"/>
                        </a:rPr>
                        <a:t>RU484</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5</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7</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2×RU996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700" b="0" i="0" u="none" strike="noStrike" dirty="0">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9-12</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13-16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17-24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25-36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109-112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37-30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113-120</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41-48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
        <p:nvSpPr>
          <p:cNvPr id="8" name="직사각형 7"/>
          <p:cNvSpPr/>
          <p:nvPr/>
        </p:nvSpPr>
        <p:spPr bwMode="auto">
          <a:xfrm>
            <a:off x="1897380" y="2512102"/>
            <a:ext cx="1143000" cy="3933570"/>
          </a:xfrm>
          <a:prstGeom prst="rect">
            <a:avLst/>
          </a:prstGeom>
          <a:solidFill>
            <a:srgbClr val="C00000">
              <a:alpha val="17000"/>
            </a:srgbClr>
          </a:solidFill>
          <a:ln w="28575">
            <a:solidFill>
              <a:srgbClr val="C00000"/>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19</a:t>
            </a:fld>
            <a:endParaRPr lang="en-US"/>
          </a:p>
        </p:txBody>
      </p:sp>
      <p:sp>
        <p:nvSpPr>
          <p:cNvPr id="10" name="바닥글 개체 틀 5"/>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8094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lstStyle/>
          <a:p>
            <a:r>
              <a:rPr lang="en-US" altLang="ko-KR" dirty="0"/>
              <a:t>11be task group has approved that 11be shall allow </a:t>
            </a:r>
            <a:r>
              <a:rPr lang="en-US" altLang="ko-KR" dirty="0" smtClean="0"/>
              <a:t>the following PHY features </a:t>
            </a:r>
            <a:r>
              <a:rPr lang="en-US" altLang="ko-KR" dirty="0"/>
              <a:t>[1</a:t>
            </a:r>
            <a:r>
              <a:rPr lang="en-US" altLang="ko-KR" dirty="0" smtClean="0"/>
              <a:t>].</a:t>
            </a:r>
          </a:p>
          <a:p>
            <a:pPr lvl="1"/>
            <a:r>
              <a:rPr lang="en-US" altLang="ko-KR" dirty="0"/>
              <a:t>320 MHz and 160+160 MHz </a:t>
            </a:r>
            <a:r>
              <a:rPr lang="en-US" altLang="ko-KR" dirty="0" smtClean="0"/>
              <a:t>PPDU </a:t>
            </a:r>
          </a:p>
          <a:p>
            <a:pPr lvl="1"/>
            <a:r>
              <a:rPr lang="en-US" altLang="ko-KR" dirty="0" smtClean="0"/>
              <a:t>802.11be </a:t>
            </a:r>
            <a:r>
              <a:rPr lang="en-US" altLang="ko-KR" dirty="0"/>
              <a:t>shall allow more than one RUs to be assigned to a single </a:t>
            </a:r>
            <a:r>
              <a:rPr lang="en-US" altLang="ko-KR" dirty="0" smtClean="0"/>
              <a:t>STA.</a:t>
            </a:r>
            <a:endParaRPr lang="en-US" altLang="ko-KR" dirty="0"/>
          </a:p>
          <a:p>
            <a:endParaRPr lang="en-US" altLang="ko-KR" dirty="0" smtClean="0"/>
          </a:p>
          <a:p>
            <a:r>
              <a:rPr lang="en-US" altLang="ko-KR" dirty="0" smtClean="0"/>
              <a:t>Design </a:t>
            </a:r>
            <a:r>
              <a:rPr lang="en-US" altLang="ko-KR" dirty="0"/>
              <a:t>aspects regarding T</a:t>
            </a:r>
            <a:r>
              <a:rPr lang="en-US" altLang="ko-KR" dirty="0" smtClean="0"/>
              <a:t>rigger </a:t>
            </a:r>
            <a:r>
              <a:rPr lang="en-US" altLang="ko-KR" dirty="0"/>
              <a:t>frame to support </a:t>
            </a:r>
            <a:r>
              <a:rPr lang="en-US" altLang="ko-KR" dirty="0" smtClean="0"/>
              <a:t>these above features have </a:t>
            </a:r>
            <a:r>
              <a:rPr lang="en-US" altLang="ko-KR" dirty="0"/>
              <a:t>been discussed in several </a:t>
            </a:r>
            <a:r>
              <a:rPr lang="en-US" altLang="ko-KR" dirty="0" smtClean="0"/>
              <a:t>contributions [2][3]. </a:t>
            </a:r>
          </a:p>
          <a:p>
            <a:endParaRPr lang="en-US" altLang="ko-KR" dirty="0" smtClean="0"/>
          </a:p>
          <a:p>
            <a:r>
              <a:rPr lang="en-US" altLang="ko-KR" dirty="0" smtClean="0"/>
              <a:t>In this contribution, we address </a:t>
            </a:r>
            <a:r>
              <a:rPr lang="en-US" altLang="ko-KR" dirty="0"/>
              <a:t>the </a:t>
            </a:r>
            <a:r>
              <a:rPr lang="en-US" altLang="ko-KR" dirty="0" smtClean="0"/>
              <a:t>modified 9-bit RU </a:t>
            </a:r>
            <a:r>
              <a:rPr lang="en-US" altLang="ko-KR" dirty="0"/>
              <a:t>Allocation subfield </a:t>
            </a:r>
            <a:r>
              <a:rPr lang="en-US" altLang="ko-KR" dirty="0" smtClean="0"/>
              <a:t>for Trigger frame so </a:t>
            </a:r>
            <a:r>
              <a:rPr lang="en-US" altLang="ko-KR" dirty="0"/>
              <a:t>that RU allocation signaling </a:t>
            </a:r>
            <a:r>
              <a:rPr lang="en-US" altLang="ko-KR" dirty="0" smtClean="0"/>
              <a:t>for </a:t>
            </a:r>
            <a:r>
              <a:rPr lang="en-US" altLang="ko-KR" dirty="0"/>
              <a:t>T</a:t>
            </a:r>
            <a:r>
              <a:rPr lang="en-US" altLang="ko-KR" dirty="0" smtClean="0"/>
              <a:t>rigger based UL MU transmissions can </a:t>
            </a:r>
            <a:r>
              <a:rPr lang="en-US" altLang="ko-KR" dirty="0"/>
              <a:t>cover the supported </a:t>
            </a:r>
            <a:r>
              <a:rPr lang="en-US" altLang="ko-KR" dirty="0" smtClean="0"/>
              <a:t>bandwidths and multi-RU </a:t>
            </a:r>
            <a:r>
              <a:rPr lang="en-US" altLang="ko-KR" dirty="0"/>
              <a:t>combinations.</a:t>
            </a:r>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95791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a:t>
            </a:r>
            <a:r>
              <a:rPr lang="en-US" altLang="ko-KR" sz="2400" dirty="0" smtClean="0"/>
              <a:t>2</a:t>
            </a:r>
            <a:endParaRPr lang="ko-KR" altLang="en-US" sz="2400" dirty="0"/>
          </a:p>
        </p:txBody>
      </p:sp>
      <p:sp>
        <p:nvSpPr>
          <p:cNvPr id="3" name="내용 개체 틀 2"/>
          <p:cNvSpPr>
            <a:spLocks noGrp="1"/>
          </p:cNvSpPr>
          <p:nvPr>
            <p:ph idx="1"/>
          </p:nvPr>
        </p:nvSpPr>
        <p:spPr/>
        <p:txBody>
          <a:bodyPr/>
          <a:lstStyle/>
          <a:p>
            <a:r>
              <a:rPr lang="en-US" altLang="ko-KR" sz="1400" dirty="0"/>
              <a:t>Option </a:t>
            </a:r>
            <a:r>
              <a:rPr lang="en-US" altLang="ko-KR" sz="1400" dirty="0" smtClean="0"/>
              <a:t>2 is to redesign </a:t>
            </a:r>
            <a:r>
              <a:rPr lang="en-US" altLang="ko-KR" sz="1400" dirty="0"/>
              <a:t>the RU Allocation subfield only for MU case to reduce the bit-width of RU Allocation </a:t>
            </a:r>
            <a:r>
              <a:rPr lang="en-US" altLang="ko-KR" sz="1400" dirty="0" smtClean="0"/>
              <a:t>subfield. </a:t>
            </a:r>
            <a:endParaRPr lang="en-US" altLang="ko-KR" sz="1400" dirty="0"/>
          </a:p>
          <a:p>
            <a:r>
              <a:rPr lang="en-US" altLang="ko-KR" sz="1400" dirty="0" smtClean="0"/>
              <a:t>We </a:t>
            </a:r>
            <a:r>
              <a:rPr lang="en-US" altLang="ko-KR" sz="1400" dirty="0"/>
              <a:t>can consider </a:t>
            </a:r>
            <a:r>
              <a:rPr lang="en-US" altLang="ko-KR" sz="1400" dirty="0" smtClean="0"/>
              <a:t>7-bit </a:t>
            </a:r>
            <a:r>
              <a:rPr lang="en-US" altLang="ko-KR" sz="1400" dirty="0"/>
              <a:t>RU allocation </a:t>
            </a:r>
            <a:r>
              <a:rPr lang="en-US" altLang="ko-KR" sz="1400" dirty="0" smtClean="0"/>
              <a:t>subfield (Z6-Z0) to </a:t>
            </a:r>
            <a:r>
              <a:rPr lang="en-US" altLang="ko-KR" sz="1400" dirty="0"/>
              <a:t>indicate </a:t>
            </a:r>
            <a:r>
              <a:rPr lang="en-US" altLang="ko-KR" sz="1400" dirty="0" smtClean="0"/>
              <a:t>RU </a:t>
            </a:r>
            <a:r>
              <a:rPr lang="en-US" altLang="ko-KR" sz="1400" dirty="0"/>
              <a:t>and MRU combinations for MU transmission </a:t>
            </a:r>
            <a:r>
              <a:rPr lang="en-US" altLang="ko-KR" sz="1400" dirty="0" smtClean="0"/>
              <a:t>by defining the </a:t>
            </a:r>
            <a:r>
              <a:rPr lang="en-US" altLang="ko-KR" sz="1400" dirty="0"/>
              <a:t>mapping of </a:t>
            </a:r>
            <a:r>
              <a:rPr lang="en-US" altLang="ko-KR" sz="1400" dirty="0" smtClean="0"/>
              <a:t>the </a:t>
            </a:r>
            <a:r>
              <a:rPr lang="en-US" altLang="ko-KR" sz="1400" dirty="0"/>
              <a:t>RU Allocation subfield </a:t>
            </a:r>
            <a:r>
              <a:rPr lang="en-US" altLang="ko-KR" sz="1400" dirty="0" smtClean="0"/>
              <a:t>as follows. </a:t>
            </a:r>
            <a:endParaRPr lang="en-US" altLang="ko-KR" sz="1400" dirty="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86255637"/>
              </p:ext>
            </p:extLst>
          </p:nvPr>
        </p:nvGraphicFramePr>
        <p:xfrm>
          <a:off x="685800" y="2420795"/>
          <a:ext cx="8153399" cy="4018725"/>
        </p:xfrm>
        <a:graphic>
          <a:graphicData uri="http://schemas.openxmlformats.org/drawingml/2006/table">
            <a:tbl>
              <a:tblPr/>
              <a:tblGrid>
                <a:gridCol w="990600"/>
                <a:gridCol w="2480649"/>
                <a:gridCol w="968721"/>
                <a:gridCol w="3054571"/>
                <a:gridCol w="658858"/>
              </a:tblGrid>
              <a:tr h="201071">
                <a:tc>
                  <a:txBody>
                    <a:bodyPr/>
                    <a:lstStyle/>
                    <a:p>
                      <a:pPr algn="ctr" fontAlgn="ctr"/>
                      <a:r>
                        <a:rPr lang="en-US" sz="700" b="1" i="0" u="none" strike="noStrike" dirty="0">
                          <a:solidFill>
                            <a:srgbClr val="000000"/>
                          </a:solidFill>
                          <a:effectLst/>
                          <a:latin typeface="맑은 고딕"/>
                        </a:rPr>
                        <a:t>Z6-Z0 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Index</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Entry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3730">
                <a:tc>
                  <a:txBody>
                    <a:bodyPr/>
                    <a:lstStyle/>
                    <a:p>
                      <a:pPr algn="ctr" fontAlgn="ctr"/>
                      <a:r>
                        <a:rPr lang="en-US" altLang="ko-KR" sz="800" b="0" i="0" u="none" strike="noStrike" dirty="0">
                          <a:solidFill>
                            <a:srgbClr val="000000"/>
                          </a:solidFill>
                          <a:effectLst/>
                          <a:latin typeface="맑은 고딕"/>
                        </a:rPr>
                        <a:t>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600" b="0" i="0" u="none" strike="noStrike">
                          <a:solidFill>
                            <a:srgbClr val="000000"/>
                          </a:solidFill>
                          <a:effectLst/>
                          <a:latin typeface="맑은 고딕"/>
                        </a:rPr>
                        <a:t>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8-15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RU9 to RU16,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18,19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20-23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26,27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a:solidFill>
                            <a:srgbClr val="000000"/>
                          </a:solidFill>
                          <a:effectLst/>
                          <a:latin typeface="맑은 고딕"/>
                        </a:rPr>
                        <a:t>2×996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30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31-34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35-38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secondary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39-42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lower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43-46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higher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47-50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51-54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MRU4,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55-62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MRU8,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63-70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MRU8,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71-82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MRU12,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83-86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87-94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MRU1 to MRU8,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8917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RUs,</a:t>
            </a:r>
          </a:p>
          <a:p>
            <a:pPr lvl="1"/>
            <a:r>
              <a:rPr lang="en-US" altLang="ko-KR" sz="1400" dirty="0"/>
              <a:t>If the UL BW subfield indicates 20 MHz, the mapping of the RU index to RU is defined in Table 27-7 (Data and pilot subcarrier indices for RUs in a 20 MHz HE PPDU and in a non-OFDMA 20 MHz HE PPDU) in increasing order.</a:t>
            </a:r>
          </a:p>
          <a:p>
            <a:pPr lvl="1"/>
            <a:r>
              <a:rPr lang="en-US" altLang="ko-KR" sz="1400" dirty="0"/>
              <a:t>If the UL BW subfield indicates 40 MHz, the mapping of the RU index to RU is defined in Table 27-8 (Data and pilot subcarrier indices for RUs in a 40 MHz HE PPDU and in a non-OFDMA 40 MHz HE PPDU) in increasing order.</a:t>
            </a:r>
          </a:p>
          <a:p>
            <a:pPr lvl="1"/>
            <a:r>
              <a:rPr lang="en-US" altLang="ko-KR" sz="1400" dirty="0"/>
              <a:t>If the UL BW subfield indicates 80 MHz, </a:t>
            </a:r>
            <a:r>
              <a:rPr lang="en-US" altLang="ko-KR" sz="1400" dirty="0" smtClean="0"/>
              <a:t>the </a:t>
            </a:r>
            <a:r>
              <a:rPr lang="en-US" altLang="ko-KR" sz="1400" dirty="0"/>
              <a:t>mapping of the RU index to RU is defined in Table 36-5 (Data and pilot subcarrier indices for RUs in an 80 MHz EHT PPDU) in increasing order</a:t>
            </a:r>
            <a:r>
              <a:rPr lang="en-US" altLang="ko-KR" sz="1400" dirty="0" smtClean="0"/>
              <a:t>.</a:t>
            </a:r>
          </a:p>
          <a:p>
            <a:pPr lvl="1"/>
            <a:r>
              <a:rPr lang="en-US" altLang="ko-KR" sz="1400" dirty="0"/>
              <a:t>If the UL BW subfield indicates </a:t>
            </a:r>
            <a:r>
              <a:rPr lang="en-US" altLang="ko-KR" sz="1400" dirty="0" smtClean="0"/>
              <a:t>160 </a:t>
            </a:r>
            <a:r>
              <a:rPr lang="en-US" altLang="ko-KR" sz="1400" dirty="0"/>
              <a:t>MHz or 80+80 MHz</a:t>
            </a:r>
            <a:r>
              <a:rPr lang="en-US" altLang="ko-KR" sz="1400" dirty="0" smtClean="0"/>
              <a:t>, </a:t>
            </a:r>
            <a:r>
              <a:rPr lang="en-US" altLang="ko-KR" sz="1400" dirty="0"/>
              <a:t>the mapping of the RU index to RU is defined in Table </a:t>
            </a:r>
            <a:r>
              <a:rPr lang="en-US" altLang="ko-KR" sz="1400" dirty="0" smtClean="0"/>
              <a:t>36-6 </a:t>
            </a:r>
            <a:r>
              <a:rPr lang="en-US" altLang="ko-KR" sz="1400" dirty="0"/>
              <a:t>(Data and pilot subcarrier indices for RUs in </a:t>
            </a:r>
            <a:r>
              <a:rPr lang="en-US" altLang="ko-KR" sz="1400" dirty="0" smtClean="0"/>
              <a:t>a 160 </a:t>
            </a:r>
            <a:r>
              <a:rPr lang="en-US" altLang="ko-KR" sz="1400" dirty="0"/>
              <a:t>MHz EHT PPDU) in increasing order.</a:t>
            </a:r>
          </a:p>
          <a:p>
            <a:pPr lvl="1"/>
            <a:r>
              <a:rPr lang="en-US" altLang="ko-KR" sz="1400" dirty="0"/>
              <a:t>If the UL BW subfield indicates </a:t>
            </a:r>
            <a:r>
              <a:rPr lang="en-US" altLang="ko-KR" sz="1400" dirty="0" smtClean="0"/>
              <a:t>320 </a:t>
            </a:r>
            <a:r>
              <a:rPr lang="en-US" altLang="ko-KR" sz="1400" dirty="0"/>
              <a:t>MHz or 160+160 MHz, the mapping of the RU index to RU is defined in Table </a:t>
            </a:r>
            <a:r>
              <a:rPr lang="en-US" altLang="ko-KR" sz="1400" dirty="0" smtClean="0"/>
              <a:t>36-7 </a:t>
            </a:r>
            <a:r>
              <a:rPr lang="en-US" altLang="ko-KR" sz="1400" dirty="0"/>
              <a:t>(Data and pilot subcarrier indices for RUs in </a:t>
            </a:r>
            <a:r>
              <a:rPr lang="en-US" altLang="ko-KR" sz="1400" dirty="0" smtClean="0"/>
              <a:t>a 320 </a:t>
            </a:r>
            <a:r>
              <a:rPr lang="en-US" altLang="ko-KR" sz="1400" dirty="0"/>
              <a:t>MHz EHT PPDU) in increasing order.</a:t>
            </a:r>
          </a:p>
          <a:p>
            <a:pPr lvl="1"/>
            <a:r>
              <a:rPr lang="en-US" altLang="ko-KR" sz="1400" dirty="0" smtClean="0"/>
              <a:t>RU index starts </a:t>
            </a:r>
            <a:r>
              <a:rPr lang="en-US" altLang="ko-KR" sz="1400" dirty="0"/>
              <a:t>from the lowest </a:t>
            </a:r>
            <a:r>
              <a:rPr lang="en-US" altLang="ko-KR" sz="1400" dirty="0" smtClean="0"/>
              <a:t>frequency and </a:t>
            </a:r>
            <a:r>
              <a:rPr lang="en-US" altLang="ko-KR" sz="1400" dirty="0"/>
              <a:t>continues to the highest </a:t>
            </a:r>
            <a:r>
              <a:rPr lang="en-US" altLang="ko-KR" sz="1400" dirty="0" smtClean="0"/>
              <a:t>frequency within the bandwidth indicated by the UL BW subfield.</a:t>
            </a:r>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43152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MRUs,</a:t>
            </a:r>
          </a:p>
          <a:p>
            <a:pPr lvl="1"/>
            <a:r>
              <a:rPr lang="en-US" altLang="ko-KR" sz="1400" dirty="0" smtClean="0"/>
              <a:t>If </a:t>
            </a:r>
            <a:r>
              <a:rPr lang="en-US" altLang="ko-KR" sz="1400" dirty="0"/>
              <a:t>the UL BW subfield indicates 80 MHz , 160 MHz or 80+80 MHz, and 320 MHz or 160+160 MHz, the mapping of the MRU index to MRU is defined in the proposed table of “Indices for MRUs in an 80 MHz EHT PPDU and in a non-OFDMA 80 MHz EHT </a:t>
            </a:r>
            <a:r>
              <a:rPr lang="en-US" altLang="ko-KR" sz="1400" dirty="0" smtClean="0"/>
              <a:t>PPDU” </a:t>
            </a:r>
            <a:r>
              <a:rPr lang="en-US" altLang="ko-KR" sz="1400" dirty="0"/>
              <a:t>in increasing order to indicate the combinations of </a:t>
            </a:r>
            <a:r>
              <a:rPr lang="en-US" altLang="ko-KR" sz="1400" dirty="0" smtClean="0"/>
              <a:t>484+242 </a:t>
            </a:r>
            <a:r>
              <a:rPr lang="en-US" altLang="ko-KR" sz="1400" dirty="0"/>
              <a:t>tone MRU.</a:t>
            </a:r>
          </a:p>
          <a:p>
            <a:pPr lvl="1"/>
            <a:r>
              <a:rPr lang="en-US" altLang="ko-KR" sz="1400" dirty="0"/>
              <a:t>If the UL BW subfield indicates 160 MHz or 80+80 MHz and 320 MHz or 160+160 MHz, the mapping of the MRU index to MRU is defined in the proposed table of “Indices for MRUs in an 80+80 (TBD) MHz or 160MHz EHT PPDU and in a non-OFDMA 80+80 (TBD) MHz or 160MHz EHT </a:t>
            </a:r>
            <a:r>
              <a:rPr lang="en-US" altLang="ko-KR" sz="1400" dirty="0" smtClean="0"/>
              <a:t>PPDU” </a:t>
            </a:r>
            <a:r>
              <a:rPr lang="en-US" altLang="ko-KR" sz="1400" dirty="0"/>
              <a:t>in increasing order to indicate the combinations of  996+484 tone MRU and 996+484+242 tone MRU.</a:t>
            </a:r>
          </a:p>
          <a:p>
            <a:pPr lvl="1"/>
            <a:r>
              <a:rPr lang="en-US" altLang="ko-KR" sz="1400" dirty="0"/>
              <a:t>If the UL BW subfield indicates 320 MHz or 160+160 MHz, the mapping of the MRU index to MRU is defined in the proposed table of “Indices for MRUs in a 160+160 (TBD) MHz or 320MHz EHT PPDU and in a non-OFDMA 160+160 (TBD) MHz or 320MHz EHT </a:t>
            </a:r>
            <a:r>
              <a:rPr lang="en-US" altLang="ko-KR" sz="1400" dirty="0" smtClean="0"/>
              <a:t>PPDU” </a:t>
            </a:r>
            <a:r>
              <a:rPr lang="en-US" altLang="ko-KR" sz="1400" dirty="0"/>
              <a:t>in increasing order to indicate the combinations of  2×996+484 tone MRU, 3×996-tone MRU, and 3×996+484 tone MRU.</a:t>
            </a:r>
          </a:p>
          <a:p>
            <a:pPr lvl="1"/>
            <a:endParaRPr lang="en-US" altLang="ko-KR" sz="1400" dirty="0" smtClean="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59087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In this contribution, we proposed </a:t>
            </a:r>
            <a:r>
              <a:rPr lang="en-US" altLang="ko-KR" dirty="0"/>
              <a:t>the </a:t>
            </a:r>
            <a:r>
              <a:rPr lang="en-US" altLang="ko-KR" dirty="0" smtClean="0"/>
              <a:t>9-bit </a:t>
            </a:r>
            <a:r>
              <a:rPr lang="en-US" altLang="ko-KR" dirty="0"/>
              <a:t>RU Allocation subfield for Trigger frame </a:t>
            </a:r>
            <a:r>
              <a:rPr lang="en-US" altLang="ko-KR" dirty="0" smtClean="0"/>
              <a:t>to indicate </a:t>
            </a:r>
            <a:r>
              <a:rPr lang="en-US" altLang="ko-KR" dirty="0"/>
              <a:t>the supported bandwidths and multi-RU </a:t>
            </a:r>
            <a:r>
              <a:rPr lang="en-US" altLang="ko-KR" dirty="0" smtClean="0"/>
              <a:t>combinations in EHT.</a:t>
            </a:r>
          </a:p>
          <a:p>
            <a:endParaRPr lang="en-US" altLang="ko-KR" dirty="0"/>
          </a:p>
          <a:p>
            <a:r>
              <a:rPr lang="en-US" altLang="ko-KR" dirty="0" smtClean="0"/>
              <a:t>Additionally, we introduced two design methods of RU Allocation subfield in EHT Trigger frame for MU case.</a:t>
            </a:r>
            <a:endParaRPr lang="en-US" altLang="ko-KR"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7746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altLang="ko-KR" sz="1800" dirty="0" smtClean="0"/>
              <a:t>Do you support that the TGbe SFD shall include the following table?</a:t>
            </a:r>
          </a:p>
          <a:p>
            <a:pPr marL="800100" lvl="1" indent="-342900">
              <a:buFont typeface="+mj-lt"/>
              <a:buAutoNum type="arabicParenR"/>
            </a:pPr>
            <a:r>
              <a:rPr lang="en-US" altLang="ko-KR" sz="1400" dirty="0" smtClean="0"/>
              <a:t>Data and pilot subcarrier indices for RUs in an 80 MHz EHT PPDU and in a non-OFDMA 80 MHz EHT </a:t>
            </a:r>
            <a:r>
              <a:rPr lang="en-US" altLang="ko-KR" sz="1400" dirty="0"/>
              <a:t>PPDU </a:t>
            </a:r>
            <a:r>
              <a:rPr lang="en-US" altLang="ko-KR" sz="1400" dirty="0" smtClean="0"/>
              <a:t>(</a:t>
            </a:r>
            <a:r>
              <a:rPr lang="en-US" altLang="ko-KR" sz="1400" dirty="0"/>
              <a:t>b</a:t>
            </a:r>
            <a:r>
              <a:rPr lang="en-US" altLang="ko-KR" sz="1400" dirty="0" smtClean="0"/>
              <a:t>ased </a:t>
            </a:r>
            <a:r>
              <a:rPr lang="en-US" altLang="ko-KR" sz="1400" dirty="0"/>
              <a:t>on the modified tone plan for 11be 80MHz OFDMA (by 20/066r2</a:t>
            </a:r>
            <a:r>
              <a:rPr lang="en-US" altLang="ko-KR" sz="1400" dirty="0" smtClean="0"/>
              <a:t>))</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4142415181"/>
              </p:ext>
            </p:extLst>
          </p:nvPr>
        </p:nvGraphicFramePr>
        <p:xfrm>
          <a:off x="457200" y="2667000"/>
          <a:ext cx="8381999" cy="3581392"/>
        </p:xfrm>
        <a:graphic>
          <a:graphicData uri="http://schemas.openxmlformats.org/drawingml/2006/table">
            <a:tbl>
              <a:tblPr/>
              <a:tblGrid>
                <a:gridCol w="1081548"/>
                <a:gridCol w="1514645"/>
                <a:gridCol w="1557717"/>
                <a:gridCol w="1483540"/>
                <a:gridCol w="1463323"/>
                <a:gridCol w="1281226"/>
              </a:tblGrid>
              <a:tr h="157089">
                <a:tc>
                  <a:txBody>
                    <a:bodyPr/>
                    <a:lstStyle/>
                    <a:p>
                      <a:pPr algn="ctr" fontAlgn="ctr"/>
                      <a:r>
                        <a:rPr lang="en-US" sz="900" b="1" i="0" u="none" strike="noStrike" dirty="0">
                          <a:solidFill>
                            <a:srgbClr val="000000"/>
                          </a:solidFill>
                          <a:effectLst/>
                          <a:latin typeface="+mn-lt"/>
                        </a:rPr>
                        <a:t>RU type</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900" b="1" i="0" u="none" strike="noStrike" dirty="0">
                          <a:solidFill>
                            <a:srgbClr val="000000"/>
                          </a:solidFill>
                          <a:effectLst/>
                          <a:latin typeface="+mn-lt"/>
                        </a:rPr>
                        <a:t>RU index and subcarrier range</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5650">
                <a:tc rowSpan="8">
                  <a:txBody>
                    <a:bodyPr/>
                    <a:lstStyle/>
                    <a:p>
                      <a:pPr algn="ctr" fontAlgn="ctr"/>
                      <a:r>
                        <a:rPr lang="en-US" sz="800" b="0" i="0" u="none" strike="noStrike" dirty="0">
                          <a:solidFill>
                            <a:srgbClr val="000000"/>
                          </a:solidFill>
                          <a:effectLst/>
                          <a:latin typeface="+mn-lt"/>
                        </a:rPr>
                        <a:t>26-tone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–474]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473: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–420]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419: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392: –367]</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–340]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339: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–286]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285: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–227]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226: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172: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145: –120]</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–93]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92: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38]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92]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[93</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[120</a:t>
                      </a:r>
                      <a:r>
                        <a:rPr lang="en-US" sz="800" b="0" i="0" u="none" strike="noStrike" dirty="0">
                          <a:solidFill>
                            <a:srgbClr val="000000"/>
                          </a:solidFill>
                          <a:effectLst/>
                          <a:latin typeface="+mn-lt"/>
                        </a:rPr>
                        <a:t>: 145]</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172]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[173</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226]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[227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285]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[286</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[340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[367</a:t>
                      </a:r>
                      <a:r>
                        <a:rPr lang="en-US" sz="800" b="0" i="0" u="none" strike="noStrike" dirty="0">
                          <a:solidFill>
                            <a:srgbClr val="000000"/>
                          </a:solidFill>
                          <a:effectLst/>
                          <a:latin typeface="+mn-lt"/>
                        </a:rPr>
                        <a:t>: 392]</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419]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[420</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[474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4">
                  <a:txBody>
                    <a:bodyPr/>
                    <a:lstStyle/>
                    <a:p>
                      <a:pPr algn="ctr" fontAlgn="ctr"/>
                      <a:r>
                        <a:rPr lang="en-US" sz="800" b="0" i="0" u="none" strike="noStrike">
                          <a:solidFill>
                            <a:srgbClr val="000000"/>
                          </a:solidFill>
                          <a:effectLst/>
                          <a:latin typeface="+mn-lt"/>
                        </a:rPr>
                        <a:t>52-tone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2">
                  <a:txBody>
                    <a:bodyPr/>
                    <a:lstStyle/>
                    <a:p>
                      <a:pPr algn="ctr" fontAlgn="ctr"/>
                      <a:r>
                        <a:rPr lang="en-US" sz="800" b="0" i="0" u="none" strike="noStrike">
                          <a:solidFill>
                            <a:srgbClr val="000000"/>
                          </a:solidFill>
                          <a:effectLst/>
                          <a:latin typeface="+mn-lt"/>
                        </a:rPr>
                        <a:t>106-tone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117]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242-tone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500: -259]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a:t>
                      </a:r>
                      <a:r>
                        <a:rPr lang="en-US" sz="800" b="0" i="0" u="none" strike="noStrike" dirty="0">
                          <a:solidFill>
                            <a:srgbClr val="000000"/>
                          </a:solidFill>
                          <a:effectLst/>
                          <a:latin typeface="+mn-lt"/>
                        </a:rPr>
                        <a:t>: 253]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[259:500</a:t>
                      </a:r>
                      <a:r>
                        <a:rPr lang="en-US" sz="800" b="0" i="0" u="none" strike="noStrike" dirty="0">
                          <a:solidFill>
                            <a:srgbClr val="000000"/>
                          </a:solidFill>
                          <a:effectLst/>
                          <a:latin typeface="+mn-lt"/>
                        </a:rPr>
                        <a:t>]</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484-tone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-259, -253:-12]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2</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[12</a:t>
                      </a:r>
                      <a:r>
                        <a:rPr lang="de-DE" sz="800" b="0" i="0" u="none" strike="noStrike" dirty="0">
                          <a:solidFill>
                            <a:srgbClr val="000000"/>
                          </a:solidFill>
                          <a:effectLst/>
                          <a:latin typeface="+mn-lt"/>
                        </a:rPr>
                        <a:t>: 253, 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81">
                <a:tc>
                  <a:txBody>
                    <a:bodyPr/>
                    <a:lstStyle/>
                    <a:p>
                      <a:pPr algn="ctr" fontAlgn="ctr"/>
                      <a:r>
                        <a:rPr lang="en-US" sz="800" b="0" i="0" u="none" strike="noStrike">
                          <a:solidFill>
                            <a:srgbClr val="000000"/>
                          </a:solidFill>
                          <a:effectLst/>
                          <a:latin typeface="+mn-lt"/>
                        </a:rPr>
                        <a:t>996-tone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–3, 3: 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422">
                <a:tc gridSpan="6">
                  <a:txBody>
                    <a:bodyPr/>
                    <a:lstStyle/>
                    <a:p>
                      <a:pPr algn="ctr" fontAlgn="ctr"/>
                      <a:r>
                        <a:rPr lang="en-US" sz="700" b="0" i="0" u="none" strike="noStrike" dirty="0">
                          <a:solidFill>
                            <a:srgbClr val="000000"/>
                          </a:solidFill>
                          <a:effectLst/>
                          <a:latin typeface="+mn-lt"/>
                        </a:rPr>
                        <a:t>The subcarrier index of 0 corresponds to the DC tone. Negative subcarrier indices correspond to </a:t>
                      </a:r>
                      <a:r>
                        <a:rPr lang="en-US" sz="700" b="0" i="0" u="none" strike="noStrike" dirty="0" smtClean="0">
                          <a:solidFill>
                            <a:srgbClr val="000000"/>
                          </a:solidFill>
                          <a:effectLst/>
                          <a:latin typeface="+mn-lt"/>
                        </a:rPr>
                        <a:t>subcarriers </a:t>
                      </a:r>
                      <a:r>
                        <a:rPr lang="en-US" sz="700" b="0" i="0" u="none" strike="noStrike" dirty="0">
                          <a:solidFill>
                            <a:srgbClr val="000000"/>
                          </a:solidFill>
                          <a:effectLst/>
                          <a:latin typeface="+mn-lt"/>
                        </a:rPr>
                        <a:t>with frequency lower than the DC tone, and positive subcarrier indices correspond to subcarriers with frequency higher than the DC tone.</a:t>
                      </a:r>
                    </a:p>
                  </a:txBody>
                  <a:tcPr marL="5914" marR="5914" marT="59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4041865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small-size MRUs </a:t>
            </a:r>
            <a:r>
              <a:rPr lang="en-US" altLang="ko-KR" dirty="0"/>
              <a:t>in </a:t>
            </a:r>
            <a:r>
              <a:rPr lang="en-US" altLang="ko-KR" dirty="0" smtClean="0"/>
              <a:t>an OFDMA 20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453948313"/>
              </p:ext>
            </p:extLst>
          </p:nvPr>
        </p:nvGraphicFramePr>
        <p:xfrm>
          <a:off x="1524000" y="25908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7222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small-size MRUs </a:t>
            </a:r>
            <a:r>
              <a:rPr lang="en-US" altLang="ko-KR" dirty="0"/>
              <a:t>in an </a:t>
            </a:r>
            <a:r>
              <a:rPr lang="en-US" altLang="ko-KR" dirty="0" smtClean="0"/>
              <a:t>OFDMA 40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856597296"/>
              </p:ext>
            </p:extLst>
          </p:nvPr>
        </p:nvGraphicFramePr>
        <p:xfrm>
          <a:off x="1524000" y="2743200"/>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457049038"/>
              </p:ext>
            </p:extLst>
          </p:nvPr>
        </p:nvGraphicFramePr>
        <p:xfrm>
          <a:off x="1447800" y="283845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small-size MRUs in an OFDMA </a:t>
            </a:r>
            <a:r>
              <a:rPr lang="en-US" altLang="ko-KR" dirty="0" smtClean="0"/>
              <a:t>80 </a:t>
            </a:r>
            <a:r>
              <a:rPr lang="en-US" altLang="ko-KR" dirty="0"/>
              <a:t>MHz EHT PPDU</a:t>
            </a:r>
            <a:endParaRPr lang="ko-KR" altLang="en-US"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2512000364"/>
              </p:ext>
            </p:extLst>
          </p:nvPr>
        </p:nvGraphicFramePr>
        <p:xfrm>
          <a:off x="1066800" y="2590800"/>
          <a:ext cx="6972299" cy="2743200"/>
        </p:xfrm>
        <a:graphic>
          <a:graphicData uri="http://schemas.openxmlformats.org/drawingml/2006/table">
            <a:tbl>
              <a:tblPr/>
              <a:tblGrid>
                <a:gridCol w="1066800"/>
                <a:gridCol w="2737896"/>
                <a:gridCol w="3167603"/>
              </a:tblGrid>
              <a:tr h="2286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434141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#4b</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large-size 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599219880"/>
              </p:ext>
            </p:extLst>
          </p:nvPr>
        </p:nvGraphicFramePr>
        <p:xfrm>
          <a:off x="1295400" y="2914650"/>
          <a:ext cx="6972299" cy="10477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43414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Trigger Frame Format</a:t>
            </a:r>
            <a:endParaRPr lang="ko-KR" altLang="en-US" dirty="0"/>
          </a:p>
        </p:txBody>
      </p:sp>
      <p:sp>
        <p:nvSpPr>
          <p:cNvPr id="3" name="내용 개체 틀 2"/>
          <p:cNvSpPr>
            <a:spLocks noGrp="1"/>
          </p:cNvSpPr>
          <p:nvPr>
            <p:ph idx="1"/>
          </p:nvPr>
        </p:nvSpPr>
        <p:spPr/>
        <p:txBody>
          <a:bodyPr/>
          <a:lstStyle/>
          <a:p>
            <a:r>
              <a:rPr lang="en-US" altLang="ko-KR" sz="1600" dirty="0"/>
              <a:t>In </a:t>
            </a:r>
            <a:r>
              <a:rPr lang="en-US" altLang="ko-KR" sz="1600" dirty="0" smtClean="0"/>
              <a:t>11ax, a Trigger </a:t>
            </a:r>
            <a:r>
              <a:rPr lang="en-US" altLang="ko-KR" sz="1600" dirty="0"/>
              <a:t>frame allocates resources for and solicits one or more HE TB PPDU transmissions. </a:t>
            </a:r>
            <a:r>
              <a:rPr lang="en-US" altLang="ko-KR" sz="1600" dirty="0" smtClean="0"/>
              <a:t>The Trigger frame also carries other information required by the responding STA to send an HE TB </a:t>
            </a:r>
            <a:r>
              <a:rPr lang="en-US" altLang="ko-KR" sz="1600" dirty="0"/>
              <a:t>PPDU. </a:t>
            </a:r>
            <a:endParaRPr lang="en-US" altLang="ko-KR" sz="1600" dirty="0" smtClean="0"/>
          </a:p>
          <a:p>
            <a:pPr lvl="1"/>
            <a:r>
              <a:rPr lang="en-US" altLang="ko-KR" sz="1400" dirty="0" smtClean="0"/>
              <a:t>Trigger frame </a:t>
            </a:r>
            <a:r>
              <a:rPr lang="en-US" altLang="ko-KR" sz="1400" dirty="0"/>
              <a:t>f</a:t>
            </a:r>
            <a:r>
              <a:rPr lang="en-US" altLang="ko-KR" sz="1400" dirty="0" smtClean="0"/>
              <a:t>ormat in 11ax</a:t>
            </a:r>
            <a:endParaRPr lang="en-US" altLang="ko-KR" sz="1400" dirty="0"/>
          </a:p>
          <a:p>
            <a:endParaRPr lang="en-US" altLang="ko-KR" sz="1600" dirty="0" smtClean="0"/>
          </a:p>
          <a:p>
            <a:endParaRPr lang="en-US" altLang="ko-KR" sz="1050" dirty="0" smtClean="0"/>
          </a:p>
          <a:p>
            <a:endParaRPr lang="en-US" altLang="ko-KR" sz="1050" dirty="0"/>
          </a:p>
          <a:p>
            <a:r>
              <a:rPr lang="en-US" altLang="ko-KR" sz="1600" dirty="0" smtClean="0"/>
              <a:t>EHT Trigger frame can be designed by modifying an existing HE Trigger frame in order to allocate RU or multi-RU to STAs for </a:t>
            </a:r>
            <a:r>
              <a:rPr lang="en-US" altLang="ko-KR" sz="1600" dirty="0"/>
              <a:t>UL MU transmissions </a:t>
            </a:r>
            <a:r>
              <a:rPr lang="en-US" altLang="ko-KR" sz="1600" dirty="0" smtClean="0"/>
              <a:t>in </a:t>
            </a:r>
            <a:r>
              <a:rPr lang="en-US" altLang="ko-KR" sz="1800" dirty="0" smtClean="0"/>
              <a:t>EHT.</a:t>
            </a:r>
          </a:p>
          <a:p>
            <a:pPr lvl="1"/>
            <a:r>
              <a:rPr lang="en-US" altLang="ko-KR" sz="1400" dirty="0" smtClean="0"/>
              <a:t>E.g., UL </a:t>
            </a:r>
            <a:r>
              <a:rPr lang="en-US" altLang="ko-KR" sz="1400" dirty="0"/>
              <a:t>BW in Common </a:t>
            </a:r>
            <a:r>
              <a:rPr lang="en-US" altLang="ko-KR" sz="1400" dirty="0" smtClean="0"/>
              <a:t>Info is expanded to support BW of 320MHz</a:t>
            </a:r>
            <a:r>
              <a:rPr lang="en-US" altLang="ko-KR" sz="1400" dirty="0"/>
              <a:t>. (2 bits </a:t>
            </a:r>
            <a:r>
              <a:rPr lang="en-US" altLang="ko-KR" sz="1400" dirty="0" smtClean="0"/>
              <a:t>=&gt; </a:t>
            </a:r>
            <a:r>
              <a:rPr lang="en-US" altLang="ko-KR" sz="1400" dirty="0"/>
              <a:t>3 </a:t>
            </a:r>
            <a:r>
              <a:rPr lang="en-US" altLang="ko-KR" sz="1400" dirty="0" smtClean="0"/>
              <a:t>bits)</a:t>
            </a:r>
          </a:p>
          <a:p>
            <a:pPr lvl="1"/>
            <a:endParaRPr lang="en-US" altLang="ko-KR" sz="1400" dirty="0"/>
          </a:p>
          <a:p>
            <a:pPr lvl="1"/>
            <a:endParaRPr lang="en-US" altLang="ko-KR" sz="1400" dirty="0" smtClean="0"/>
          </a:p>
          <a:p>
            <a:pPr lvl="1"/>
            <a:endParaRPr lang="en-US" altLang="ko-KR" sz="1400" dirty="0"/>
          </a:p>
          <a:p>
            <a:pPr lvl="1"/>
            <a:r>
              <a:rPr lang="en-US" altLang="ko-KR" sz="1400" dirty="0"/>
              <a:t>E.g., </a:t>
            </a:r>
            <a:r>
              <a:rPr lang="en-US" altLang="ko-KR" sz="1400" dirty="0" smtClean="0"/>
              <a:t>RU Allocation subfield </a:t>
            </a:r>
            <a:r>
              <a:rPr lang="en-US" altLang="ko-KR" sz="1400" dirty="0"/>
              <a:t>in </a:t>
            </a:r>
            <a:r>
              <a:rPr lang="en-US" altLang="ko-KR" sz="1400" dirty="0" smtClean="0"/>
              <a:t>User Info field </a:t>
            </a:r>
            <a:r>
              <a:rPr lang="en-US" altLang="ko-KR" sz="1400" dirty="0"/>
              <a:t>is expanded </a:t>
            </a:r>
            <a:r>
              <a:rPr lang="en-US" altLang="ko-KR" sz="1400" dirty="0" smtClean="0"/>
              <a:t>to indicate multi-RU assignment.</a:t>
            </a:r>
          </a:p>
          <a:p>
            <a:pPr lvl="1"/>
            <a:endParaRPr lang="en-US" altLang="ko-KR" sz="1400" dirty="0" smtClean="0"/>
          </a:p>
          <a:p>
            <a:pPr lvl="1"/>
            <a:endParaRPr lang="en-US" altLang="ko-KR" sz="1400" dirty="0"/>
          </a:p>
          <a:p>
            <a:endParaRPr lang="en-US" altLang="ko-KR" sz="1600" dirty="0" smtClean="0"/>
          </a:p>
          <a:p>
            <a:r>
              <a:rPr lang="en-US" altLang="ko-KR" sz="1600" dirty="0" smtClean="0"/>
              <a:t>We focus on RU Allocation subfield design to enable </a:t>
            </a:r>
            <a:r>
              <a:rPr lang="en-US" altLang="ko-KR" sz="1600" dirty="0"/>
              <a:t>trigger based UL MU in 11be </a:t>
            </a:r>
            <a:r>
              <a:rPr lang="en-US" altLang="ko-KR" sz="1600" dirty="0" smtClean="0"/>
              <a:t>to </a:t>
            </a:r>
            <a:r>
              <a:rPr lang="en-US" altLang="ko-KR" sz="1600" dirty="0"/>
              <a:t>support BW of </a:t>
            </a:r>
            <a:r>
              <a:rPr lang="en-US" altLang="ko-KR" sz="1600" dirty="0" smtClean="0"/>
              <a:t>320MHz </a:t>
            </a:r>
            <a:r>
              <a:rPr lang="en-US" altLang="ko-KR" sz="1600" dirty="0"/>
              <a:t>and Multi-RU </a:t>
            </a:r>
            <a:r>
              <a:rPr lang="en-US" altLang="ko-KR" sz="1600" dirty="0" smtClean="0"/>
              <a:t>aggregation.</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3035470675"/>
              </p:ext>
            </p:extLst>
          </p:nvPr>
        </p:nvGraphicFramePr>
        <p:xfrm>
          <a:off x="1600200" y="2590800"/>
          <a:ext cx="6096000" cy="39624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ctr" latinLnBrk="1"/>
                      <a:r>
                        <a:rPr lang="en-US" altLang="ko-KR" sz="1000" b="1" i="0" u="none" strike="noStrike" kern="1200" baseline="0" dirty="0" smtClean="0">
                          <a:solidFill>
                            <a:schemeClr val="tx1"/>
                          </a:solidFill>
                          <a:latin typeface="+mn-lt"/>
                          <a:ea typeface="+mn-ea"/>
                          <a:cs typeface="+mn-cs"/>
                        </a:rPr>
                        <a:t>Frame Control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i="0" u="none" strike="noStrike" kern="1200" baseline="0" dirty="0" smtClean="0">
                          <a:solidFill>
                            <a:schemeClr val="tx1"/>
                          </a:solidFill>
                          <a:latin typeface="+mn-lt"/>
                          <a:ea typeface="+mn-ea"/>
                          <a:cs typeface="+mn-cs"/>
                        </a:rPr>
                        <a:t>Duration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RA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TA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Common</a:t>
                      </a:r>
                    </a:p>
                    <a:p>
                      <a:pPr algn="ctr" latinLnBrk="1"/>
                      <a:r>
                        <a:rPr lang="en-US" altLang="ko-KR" sz="1000" b="1" dirty="0" smtClean="0">
                          <a:solidFill>
                            <a:schemeClr val="tx1"/>
                          </a:solidFill>
                        </a:rPr>
                        <a:t>Info</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User Info</a:t>
                      </a:r>
                    </a:p>
                    <a:p>
                      <a:pPr algn="ctr" latinLnBrk="1"/>
                      <a:r>
                        <a:rPr lang="en-US" altLang="ko-KR" sz="1000" b="1" dirty="0" smtClean="0">
                          <a:solidFill>
                            <a:schemeClr val="tx1"/>
                          </a:solidFill>
                        </a:rPr>
                        <a:t>List</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Padding</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FCS</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38600"/>
            <a:ext cx="5686425" cy="678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093147"/>
            <a:ext cx="5766274" cy="621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직사각형 9"/>
          <p:cNvSpPr/>
          <p:nvPr/>
        </p:nvSpPr>
        <p:spPr bwMode="auto">
          <a:xfrm>
            <a:off x="4555192" y="4238249"/>
            <a:ext cx="583951" cy="452283"/>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2510467" y="5257800"/>
            <a:ext cx="652516" cy="426071"/>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31010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large-size MRUs in </a:t>
            </a:r>
            <a:r>
              <a:rPr lang="en-US" altLang="ko-KR" dirty="0" smtClean="0"/>
              <a:t>an </a:t>
            </a:r>
            <a:r>
              <a:rPr lang="en-US" altLang="ko-KR" dirty="0" smtClean="0">
                <a:solidFill>
                  <a:srgbClr val="FF0000"/>
                </a:solidFill>
              </a:rPr>
              <a:t>80+80 (TBD) </a:t>
            </a:r>
            <a:r>
              <a:rPr lang="en-US" altLang="ko-KR" dirty="0" smtClean="0"/>
              <a:t>MHz or 160MHz </a:t>
            </a:r>
            <a:r>
              <a:rPr lang="en-US" altLang="ko-KR" dirty="0"/>
              <a:t>EHT PPDU and in a non-OFDMA </a:t>
            </a:r>
            <a:r>
              <a:rPr lang="en-US" altLang="ko-KR" dirty="0">
                <a:solidFill>
                  <a:srgbClr val="FF0000"/>
                </a:solidFill>
              </a:rPr>
              <a:t>80+80 (TBD) </a:t>
            </a:r>
            <a:r>
              <a:rPr lang="en-US" altLang="ko-KR" dirty="0"/>
              <a:t>MHz or 160MHz </a:t>
            </a:r>
            <a:r>
              <a:rPr lang="en-US" altLang="ko-KR" dirty="0" smtClean="0"/>
              <a:t>EHT </a:t>
            </a:r>
            <a:r>
              <a:rPr lang="en-US" altLang="ko-KR" dirty="0"/>
              <a:t>PPDU</a:t>
            </a:r>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59189491"/>
              </p:ext>
            </p:extLst>
          </p:nvPr>
        </p:nvGraphicFramePr>
        <p:xfrm>
          <a:off x="1447800" y="289560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RU242 </a:t>
                      </a: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non-OFDMA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4372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large-size MRUs in </a:t>
            </a:r>
            <a:r>
              <a:rPr lang="en-US" altLang="ko-KR" dirty="0" smtClean="0"/>
              <a:t>a </a:t>
            </a:r>
            <a:r>
              <a:rPr lang="en-US" altLang="ko-KR" dirty="0" smtClean="0">
                <a:solidFill>
                  <a:srgbClr val="FF0000"/>
                </a:solidFill>
              </a:rPr>
              <a:t>160+160 (TBD) </a:t>
            </a:r>
            <a:r>
              <a:rPr lang="en-US" altLang="ko-KR" dirty="0" smtClean="0"/>
              <a:t>MHz or 320MHz </a:t>
            </a:r>
            <a:r>
              <a:rPr lang="en-US" altLang="ko-KR" dirty="0"/>
              <a:t>EHT PPDU and in a non-OFDMA </a:t>
            </a:r>
            <a:r>
              <a:rPr lang="en-US" altLang="ko-KR" dirty="0">
                <a:solidFill>
                  <a:srgbClr val="FF0000"/>
                </a:solidFill>
              </a:rPr>
              <a:t>160+160 (TBD) </a:t>
            </a:r>
            <a:r>
              <a:rPr lang="en-US" altLang="ko-KR" dirty="0"/>
              <a:t>MHz or 320MHz EHT </a:t>
            </a:r>
            <a:r>
              <a:rPr lang="en-US" altLang="ko-KR" dirty="0" smtClean="0"/>
              <a:t>PPDU</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689457984"/>
              </p:ext>
            </p:extLst>
          </p:nvPr>
        </p:nvGraphicFramePr>
        <p:xfrm>
          <a:off x="1295400" y="2769655"/>
          <a:ext cx="7467600" cy="3554945"/>
        </p:xfrm>
        <a:graphic>
          <a:graphicData uri="http://schemas.openxmlformats.org/drawingml/2006/table">
            <a:tbl>
              <a:tblPr/>
              <a:tblGrid>
                <a:gridCol w="1142104"/>
                <a:gridCol w="1637970"/>
                <a:gridCol w="4687526"/>
              </a:tblGrid>
              <a:tr h="146679">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44234">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90193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Do you support that </a:t>
            </a:r>
            <a:r>
              <a:rPr lang="en-US" altLang="ko-KR" dirty="0"/>
              <a:t>EHT Trigger frame </a:t>
            </a:r>
            <a:r>
              <a:rPr lang="en-US" altLang="ko-KR" dirty="0" smtClean="0"/>
              <a:t>includes 9-bit </a:t>
            </a:r>
            <a:r>
              <a:rPr lang="en-US" altLang="ko-KR" dirty="0"/>
              <a:t>RU Allocation </a:t>
            </a:r>
            <a:r>
              <a:rPr lang="en-US" altLang="ko-KR" dirty="0" smtClean="0"/>
              <a:t>subfield?</a:t>
            </a:r>
            <a:endParaRPr lang="en-US" altLang="ko-KR" dirty="0"/>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338811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#8</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9" name="내용 개체 틀 2"/>
          <p:cNvSpPr txBox="1">
            <a:spLocks/>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kern="0" dirty="0" smtClean="0"/>
              <a:t>Do you support </a:t>
            </a:r>
            <a:r>
              <a:rPr lang="en-US" altLang="ko-KR" kern="0" dirty="0"/>
              <a:t>that </a:t>
            </a:r>
            <a:r>
              <a:rPr lang="en-US" altLang="ko-KR" kern="0" dirty="0" smtClean="0"/>
              <a:t>[X1 X0] of </a:t>
            </a:r>
            <a:r>
              <a:rPr lang="en-US" altLang="ko-KR" kern="0" dirty="0"/>
              <a:t>RU Allocation </a:t>
            </a:r>
            <a:r>
              <a:rPr lang="en-US" altLang="ko-KR" kern="0" dirty="0" smtClean="0"/>
              <a:t>subfield for </a:t>
            </a:r>
            <a:r>
              <a:rPr lang="en-US" altLang="ko-KR" dirty="0"/>
              <a:t>EHT Trigger </a:t>
            </a:r>
            <a:r>
              <a:rPr lang="en-US" altLang="ko-KR" dirty="0" smtClean="0"/>
              <a:t>frame</a:t>
            </a:r>
            <a:r>
              <a:rPr lang="en-US" altLang="ko-KR" kern="0" dirty="0" smtClean="0"/>
              <a:t> indicates </a:t>
            </a:r>
            <a:r>
              <a:rPr lang="en-US" altLang="ko-KR" kern="0" dirty="0"/>
              <a:t>the location of channel that RU or MRU allocation </a:t>
            </a:r>
            <a:r>
              <a:rPr lang="en-US" altLang="ko-KR" kern="0" dirty="0" smtClean="0"/>
              <a:t>applies as follows?</a:t>
            </a:r>
            <a:endParaRPr lang="en-US" altLang="ko-KR" kern="0" dirty="0"/>
          </a:p>
        </p:txBody>
      </p:sp>
      <p:graphicFrame>
        <p:nvGraphicFramePr>
          <p:cNvPr id="10" name="내용 개체 틀 7"/>
          <p:cNvGraphicFramePr>
            <a:graphicFrameLocks/>
          </p:cNvGraphicFramePr>
          <p:nvPr>
            <p:extLst>
              <p:ext uri="{D42A27DB-BD31-4B8C-83A1-F6EECF244321}">
                <p14:modId xmlns:p14="http://schemas.microsoft.com/office/powerpoint/2010/main" val="2334669086"/>
              </p:ext>
            </p:extLst>
          </p:nvPr>
        </p:nvGraphicFramePr>
        <p:xfrm>
          <a:off x="914400" y="2667000"/>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a:t>
                      </a:r>
                      <a:r>
                        <a:rPr lang="en-US" altLang="ko-KR" sz="900" b="0" i="0" u="none" strike="noStrike" dirty="0" smtClean="0">
                          <a:solidFill>
                            <a:srgbClr val="FF0000"/>
                          </a:solidFill>
                          <a:effectLst/>
                          <a:latin typeface="+mn-lt"/>
                        </a:rPr>
                        <a:t>(TBD)</a:t>
                      </a:r>
                      <a:r>
                        <a:rPr lang="en-US" sz="900" b="0" i="0" u="none" strike="noStrike" dirty="0" smtClean="0">
                          <a:solidFill>
                            <a:srgbClr val="FF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a:t>
                      </a:r>
                      <a:r>
                        <a:rPr lang="en-US" altLang="ko-KR" sz="900" b="0" i="0" u="none" strike="noStrike" dirty="0" smtClean="0">
                          <a:solidFill>
                            <a:srgbClr val="FF0000"/>
                          </a:solidFill>
                          <a:effectLst/>
                          <a:latin typeface="+mn-lt"/>
                        </a:rPr>
                        <a:t>80+80 (TBD) </a:t>
                      </a:r>
                      <a:r>
                        <a:rPr lang="en-US" altLang="ko-KR" sz="900" b="0" i="0" u="none" strike="noStrike" dirty="0" smtClean="0">
                          <a:solidFill>
                            <a:srgbClr val="000000"/>
                          </a:solidFill>
                          <a:effectLst/>
                          <a:latin typeface="+mn-lt"/>
                        </a:rPr>
                        <a:t>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20658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a:t>
            </a:r>
            <a:r>
              <a:rPr lang="en-US" altLang="ko-KR" dirty="0" smtClean="0"/>
              <a:t>table </a:t>
            </a:r>
            <a:r>
              <a:rPr lang="en-US" altLang="ko-KR" dirty="0"/>
              <a:t>and text for </a:t>
            </a:r>
            <a:r>
              <a:rPr lang="en-US" altLang="ko-KR" dirty="0" smtClean="0"/>
              <a:t>EHT Trigger frame to define the mapping </a:t>
            </a:r>
            <a:r>
              <a:rPr lang="en-US" altLang="ko-KR" dirty="0"/>
              <a:t>of </a:t>
            </a:r>
            <a:r>
              <a:rPr lang="en-US" altLang="ko-KR" dirty="0" smtClean="0"/>
              <a:t>[X8 </a:t>
            </a:r>
            <a:r>
              <a:rPr lang="en-US" altLang="ko-KR" dirty="0"/>
              <a:t>- </a:t>
            </a:r>
            <a:r>
              <a:rPr lang="en-US" altLang="ko-KR" dirty="0" smtClean="0"/>
              <a:t>X2] </a:t>
            </a:r>
            <a:r>
              <a:rPr lang="en-US" altLang="ko-KR" dirty="0"/>
              <a:t>of </a:t>
            </a:r>
            <a:r>
              <a:rPr lang="en-US" altLang="ko-KR" dirty="0" smtClean="0"/>
              <a:t>RU </a:t>
            </a:r>
            <a:r>
              <a:rPr lang="en-US" altLang="ko-KR" dirty="0"/>
              <a:t>Allocation </a:t>
            </a:r>
            <a:r>
              <a:rPr lang="en-US" altLang="ko-KR" dirty="0" smtClean="0"/>
              <a:t>subfield?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34961130"/>
              </p:ext>
            </p:extLst>
          </p:nvPr>
        </p:nvGraphicFramePr>
        <p:xfrm>
          <a:off x="990600" y="2440799"/>
          <a:ext cx="7543799" cy="3959990"/>
        </p:xfrm>
        <a:graphic>
          <a:graphicData uri="http://schemas.openxmlformats.org/drawingml/2006/table">
            <a:tbl>
              <a:tblPr/>
              <a:tblGrid>
                <a:gridCol w="1203798"/>
                <a:gridCol w="3370634"/>
                <a:gridCol w="988346"/>
                <a:gridCol w="1344264"/>
                <a:gridCol w="636757"/>
              </a:tblGrid>
              <a:tr h="194614">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4820">
                <a:tc>
                  <a:txBody>
                    <a:bodyPr/>
                    <a:lstStyle/>
                    <a:p>
                      <a:pPr algn="ctr" fontAlgn="ctr"/>
                      <a:r>
                        <a:rPr lang="en-US" altLang="ko-KR" sz="6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4820">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186">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a:t>
                      </a:r>
                      <a:r>
                        <a:rPr lang="en-US" sz="600" b="0" i="0" u="none" strike="noStrike" dirty="0" smtClean="0">
                          <a:solidFill>
                            <a:srgbClr val="000000"/>
                          </a:solidFill>
                          <a:effectLst/>
                          <a:latin typeface="맑은 고딕"/>
                        </a:rPr>
                        <a:t>MHz, 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4RU84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dirty="0">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25038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a:t>
            </a:r>
            <a:r>
              <a:rPr lang="en-US" altLang="ko-KR" dirty="0"/>
              <a:t>9 (Cont’d)</a:t>
            </a:r>
            <a:endParaRPr lang="ko-KR" altLang="en-US" dirty="0"/>
          </a:p>
        </p:txBody>
      </p:sp>
      <p:sp>
        <p:nvSpPr>
          <p:cNvPr id="3" name="내용 개체 틀 2"/>
          <p:cNvSpPr>
            <a:spLocks noGrp="1"/>
          </p:cNvSpPr>
          <p:nvPr>
            <p:ph idx="1"/>
          </p:nvPr>
        </p:nvSpPr>
        <p:spPr>
          <a:xfrm>
            <a:off x="152400" y="1447800"/>
            <a:ext cx="8915400" cy="4648200"/>
          </a:xfrm>
        </p:spPr>
        <p:txBody>
          <a:bodyPr/>
          <a:lstStyle/>
          <a:p>
            <a:pPr lvl="1"/>
            <a:r>
              <a:rPr lang="en-US" altLang="ko-KR" sz="1050" dirty="0" smtClean="0"/>
              <a:t>For </a:t>
            </a:r>
            <a:r>
              <a:rPr lang="en-US" altLang="ko-KR" sz="1050" dirty="0"/>
              <a:t>RUs,</a:t>
            </a:r>
          </a:p>
          <a:p>
            <a:pPr lvl="2"/>
            <a:r>
              <a:rPr lang="en-US" altLang="ko-KR" sz="900" dirty="0" smtClean="0"/>
              <a:t>If the UL BW subfield indicates 20 MHz, the mapping of the RU index to RU is defined in Table 27-7 (Data and pilot subcarrier indices for RUs in a 20 MHz HE PPDU and in a non-OFDMA 20 MHz HE PPDU) in increasing order.</a:t>
            </a:r>
          </a:p>
          <a:p>
            <a:pPr lvl="2"/>
            <a:r>
              <a:rPr lang="en-US" altLang="ko-KR" sz="900" dirty="0" smtClean="0"/>
              <a:t>If the UL BW subfield indicates 40 MHz, the mapping of the RU index to RU is defined in Table 27-8 (Data and pilot subcarrier indices for RUs in a 40 MHz HE PPDU and in a non-OFDMA 40 MHz HE PPDU) in increasing order.</a:t>
            </a:r>
          </a:p>
          <a:p>
            <a:pPr lvl="2"/>
            <a:r>
              <a:rPr lang="en-US" altLang="ko-KR" sz="900" dirty="0" smtClean="0"/>
              <a:t>If the UL BW subfield indicates 80 MHz, 160 MHz or </a:t>
            </a:r>
            <a:r>
              <a:rPr lang="en-US" altLang="ko-KR" sz="900" dirty="0">
                <a:solidFill>
                  <a:srgbClr val="FF0000"/>
                </a:solidFill>
              </a:rPr>
              <a:t>80+80 (TBD)</a:t>
            </a:r>
            <a:r>
              <a:rPr lang="en-US" altLang="ko-KR" sz="900" dirty="0" smtClean="0"/>
              <a:t> MHz, and 320 MHz or </a:t>
            </a:r>
            <a:r>
              <a:rPr lang="en-US" altLang="ko-KR" sz="900" dirty="0">
                <a:solidFill>
                  <a:srgbClr val="FF0000"/>
                </a:solidFill>
              </a:rPr>
              <a:t>160+160 (TBD) </a:t>
            </a:r>
            <a:r>
              <a:rPr lang="en-US" altLang="ko-KR" sz="900" dirty="0" smtClean="0"/>
              <a:t>MHz, the mapping of the RU index to RU is defined in Table 36-5 (Data and pilot subcarrier indices for RUs in an 80 MHz EHT PPDU) in increasing order.</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MHz, X8–X2 of the RU Allocation subfield is set to 67 to indicate a 2×996-tone RU. A non-AP STA ignores X1 for 2×996-tone RU indication.</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MHz, X8–X2 of the RU Allocation subfield is set to 68 to indicate a 4×996-tone RU. A non-AP STA ignores X1-X0 for 4×996-tone RU indication.</a:t>
            </a:r>
          </a:p>
          <a:p>
            <a:pPr lvl="2"/>
            <a:r>
              <a:rPr lang="en-US" altLang="ko-KR" sz="900" dirty="0" smtClean="0"/>
              <a:t>RU index starts from the lowest frequency and continues to the highest frequency within the channel indicated by X1-X0.</a:t>
            </a:r>
          </a:p>
          <a:p>
            <a:pPr lvl="1"/>
            <a:r>
              <a:rPr lang="en-US" altLang="ko-KR" sz="1050" dirty="0" smtClean="0"/>
              <a:t>For MRUs,</a:t>
            </a:r>
          </a:p>
          <a:p>
            <a:pPr lvl="2"/>
            <a:r>
              <a:rPr lang="en-US" altLang="ko-KR" sz="900" dirty="0"/>
              <a:t>If the UL BW subfield indicates 20 MHz, the mapping of the MRU index to MRU is defined in the proposed table of “Indices for MRUs in an OFDMA 20 MHz EHT PPDU” in increasing order to indicate the combinations of 52+26 tone MRU and 106+26 tone MRU.</a:t>
            </a:r>
          </a:p>
          <a:p>
            <a:pPr lvl="2"/>
            <a:r>
              <a:rPr lang="en-US" altLang="ko-KR" sz="900" dirty="0"/>
              <a:t>If the UL BW subfield indicates 40 MHz, the mapping of the MRU index to MRU is defined in the proposed table of “Indices for MRUs in an OFDMA 40 MHz EHT PPDU” in increasing order to indicate the combinations of 52+26 tone MRU and 106+26 tone MRU.</a:t>
            </a:r>
          </a:p>
          <a:p>
            <a:pPr lvl="2"/>
            <a:r>
              <a:rPr lang="en-US" altLang="ko-KR" sz="900" dirty="0"/>
              <a:t>If the UL BW subfield indicates 80 MHz , 160 MHz or </a:t>
            </a:r>
            <a:r>
              <a:rPr lang="en-US" altLang="ko-KR" sz="900" dirty="0">
                <a:solidFill>
                  <a:srgbClr val="FF0000"/>
                </a:solidFill>
              </a:rPr>
              <a:t>80+80 (TBD) </a:t>
            </a:r>
            <a:r>
              <a:rPr lang="en-US" altLang="ko-KR" sz="900" dirty="0" smtClean="0"/>
              <a:t>MHz</a:t>
            </a:r>
            <a:r>
              <a:rPr lang="en-US" altLang="ko-KR" sz="900" dirty="0"/>
              <a:t>, and 320 MHz or </a:t>
            </a:r>
            <a:r>
              <a:rPr lang="en-US" altLang="ko-KR" sz="900" dirty="0">
                <a:solidFill>
                  <a:srgbClr val="FF0000"/>
                </a:solidFill>
              </a:rPr>
              <a:t>160+160 (TBD) </a:t>
            </a:r>
            <a:r>
              <a:rPr lang="en-US" altLang="ko-KR" sz="900" dirty="0" smtClean="0"/>
              <a:t>MHz</a:t>
            </a:r>
            <a:r>
              <a:rPr lang="en-US" altLang="ko-KR" sz="900" dirty="0"/>
              <a:t>, the mapping of the MRU index to MRU is defined in the proposed table of “Indices for MRUs in an 80 MHz EHT PPDU and in a non-OFDMA 80 MHz EHT PPDU” in increasing order to indicate the combinations of 52+26 tone MRU, 106+26 tone MRU, and 484+242 tone MRU.</a:t>
            </a:r>
          </a:p>
          <a:p>
            <a:pPr lvl="2"/>
            <a:r>
              <a:rPr lang="en-US" altLang="ko-KR" sz="900" dirty="0"/>
              <a:t>If the UL BW subfield indicates 160 MHz or </a:t>
            </a:r>
            <a:r>
              <a:rPr lang="en-US" altLang="ko-KR" sz="900" dirty="0" smtClean="0">
                <a:solidFill>
                  <a:srgbClr val="FF0000"/>
                </a:solidFill>
              </a:rPr>
              <a:t>80+80</a:t>
            </a:r>
            <a:r>
              <a:rPr lang="en-US" altLang="ko-KR" sz="900" dirty="0">
                <a:solidFill>
                  <a:srgbClr val="FF0000"/>
                </a:solidFill>
              </a:rPr>
              <a:t> (TBD)</a:t>
            </a:r>
            <a:r>
              <a:rPr lang="en-US" altLang="ko-KR" sz="900" dirty="0" smtClean="0"/>
              <a:t> </a:t>
            </a:r>
            <a:r>
              <a:rPr lang="en-US" altLang="ko-KR" sz="900" dirty="0"/>
              <a:t>MHz and 320 MHz or </a:t>
            </a:r>
            <a:r>
              <a:rPr lang="en-US" altLang="ko-KR" sz="900" dirty="0">
                <a:solidFill>
                  <a:srgbClr val="FF0000"/>
                </a:solidFill>
              </a:rPr>
              <a:t>160+160</a:t>
            </a:r>
            <a:r>
              <a:rPr lang="en-US" altLang="ko-KR" sz="900" dirty="0"/>
              <a:t> </a:t>
            </a:r>
            <a:r>
              <a:rPr lang="en-US" altLang="ko-KR" sz="900" dirty="0">
                <a:solidFill>
                  <a:srgbClr val="FF0000"/>
                </a:solidFill>
              </a:rPr>
              <a:t>(TBD) </a:t>
            </a:r>
            <a:r>
              <a:rPr lang="en-US" altLang="ko-KR" sz="900" dirty="0" smtClean="0"/>
              <a:t>MHz</a:t>
            </a:r>
            <a:r>
              <a:rPr lang="en-US" altLang="ko-KR" sz="900" dirty="0"/>
              <a:t>, the mapping of the MRU index to MRU is defined in the proposed table of “Indices for MRUs in an 80+80 (TBD) MHz or 160MHz EHT PPDU and in a non-OFDMA 80+80 (TBD) MHz or 160MHz EHT PPDU</a:t>
            </a:r>
          </a:p>
          <a:p>
            <a:pPr lvl="2"/>
            <a:r>
              <a:rPr lang="en-US" altLang="ko-KR" sz="900" dirty="0"/>
              <a:t>” in increasing order to indicate the combinations of  996+484 tone MRU and 996+484+242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the mapping of the MRU index to MRU is defined in the proposed table of “Indices for MRUs in 160+160 (TBD) MHz or 320MHz EHT PPDU and in a non-OFDMA </a:t>
            </a:r>
            <a:r>
              <a:rPr lang="en-US" altLang="ko-KR" sz="900" dirty="0">
                <a:solidFill>
                  <a:srgbClr val="FF0000"/>
                </a:solidFill>
              </a:rPr>
              <a:t>160+160 (TBD) </a:t>
            </a:r>
            <a:r>
              <a:rPr lang="en-US" altLang="ko-KR" sz="900" dirty="0"/>
              <a:t>MHz or 320MHz EHT PPDU” in increasing order to indicate the combinations of  2×996+484 tone MRU, 3×996-tone MRU, and 3×996+484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X8–X2 of the RU Allocation subfield is set to a value between 85 and 96 to indicate a 996+484 tone MRU or 996+484+242 tone MRU. A non-AP STA ignores X1 for 996+484 tone MRU or 996+484+242 tone MRU indication.</a:t>
            </a:r>
          </a:p>
          <a:p>
            <a:pPr lvl="2"/>
            <a:r>
              <a:rPr lang="en-US" altLang="ko-KR" sz="900" dirty="0"/>
              <a:t>If the UL BW subfield indicates 320 MHz or 160+160 MHz, X8–X2 of the RU Allocation subfield is set to a value between 97 and 120 to indicate a 2×996+484 tone MRU or 3×996-tone MRU or 3×996+484 tone MRU. A non-AP STA ignores X1-X0 for 2×996+484 tone MRU or 3×996-tone MRU or 3×996+484 tone MRU indication.</a:t>
            </a:r>
          </a:p>
          <a:p>
            <a:pPr lvl="2"/>
            <a:r>
              <a:rPr lang="en-US" altLang="ko-KR" sz="900" dirty="0"/>
              <a:t>MRU index starts from the lowest frequency and continues to the highest frequency within the channel indicated by X1-X0.</a:t>
            </a:r>
          </a:p>
          <a:p>
            <a:pPr lvl="1"/>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190818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2313" y="2209800"/>
            <a:ext cx="7772400" cy="1362075"/>
          </a:xfrm>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36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333282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27-7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PPDU and in a Non-OFDMA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400800" cy="3001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3154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27-8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PPDU and in a Non-OFDMA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pSp>
        <p:nvGrpSpPr>
          <p:cNvPr id="3" name="그룹 2"/>
          <p:cNvGrpSpPr/>
          <p:nvPr/>
        </p:nvGrpSpPr>
        <p:grpSpPr>
          <a:xfrm>
            <a:off x="1524000" y="1651001"/>
            <a:ext cx="6096000" cy="4063999"/>
            <a:chOff x="1517650" y="1651001"/>
            <a:chExt cx="6096000" cy="4063999"/>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51001"/>
              <a:ext cx="6084000" cy="3714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5308600"/>
              <a:ext cx="6096000"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2056925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36.5-Data </a:t>
            </a:r>
            <a:r>
              <a:rPr lang="en-US" altLang="ko-KR" sz="2000" dirty="0"/>
              <a:t>and pilot subcarrier indices for RUs in an 80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560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06" y="1447800"/>
            <a:ext cx="8703194"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278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Structure of RU Allocation subfield for Each STA </a:t>
            </a:r>
            <a:endParaRPr lang="ko-KR" altLang="en-US" dirty="0"/>
          </a:p>
        </p:txBody>
      </p:sp>
      <p:sp>
        <p:nvSpPr>
          <p:cNvPr id="3" name="내용 개체 틀 2"/>
          <p:cNvSpPr>
            <a:spLocks noGrp="1"/>
          </p:cNvSpPr>
          <p:nvPr>
            <p:ph idx="1"/>
          </p:nvPr>
        </p:nvSpPr>
        <p:spPr/>
        <p:txBody>
          <a:bodyPr/>
          <a:lstStyle/>
          <a:p>
            <a:r>
              <a:rPr lang="en-US" altLang="ko-KR" dirty="0" smtClean="0"/>
              <a:t>Existing 8-bit </a:t>
            </a:r>
            <a:r>
              <a:rPr lang="en-US" altLang="ko-KR" dirty="0"/>
              <a:t>RU Allocation subfield in </a:t>
            </a:r>
            <a:r>
              <a:rPr lang="en-US" altLang="ko-KR" dirty="0" smtClean="0"/>
              <a:t>User info field in </a:t>
            </a:r>
            <a:r>
              <a:rPr lang="en-US" altLang="ko-KR" dirty="0"/>
              <a:t>T</a:t>
            </a:r>
            <a:r>
              <a:rPr lang="en-US" altLang="ko-KR" dirty="0" smtClean="0"/>
              <a:t>rigger frame does not </a:t>
            </a:r>
            <a:r>
              <a:rPr lang="en-US" altLang="ko-KR" dirty="0"/>
              <a:t>allow indicating BW of </a:t>
            </a:r>
            <a:r>
              <a:rPr lang="en-US" altLang="ko-KR" dirty="0" smtClean="0"/>
              <a:t>320MHz and multiple </a:t>
            </a:r>
            <a:r>
              <a:rPr lang="en-US" altLang="ko-KR" dirty="0"/>
              <a:t>RU allocation information.</a:t>
            </a:r>
          </a:p>
          <a:p>
            <a:endParaRPr lang="en-US" altLang="ko-KR" dirty="0" smtClean="0"/>
          </a:p>
          <a:p>
            <a:r>
              <a:rPr lang="en-US" altLang="ko-KR" dirty="0" smtClean="0"/>
              <a:t>To </a:t>
            </a:r>
            <a:r>
              <a:rPr lang="en-US" altLang="ko-KR" dirty="0"/>
              <a:t>support the </a:t>
            </a:r>
            <a:r>
              <a:rPr lang="en-US" altLang="ko-KR" dirty="0" smtClean="0"/>
              <a:t>larger bandwidths and </a:t>
            </a:r>
            <a:r>
              <a:rPr lang="en-US" altLang="ko-KR" dirty="0"/>
              <a:t>multi-RU </a:t>
            </a:r>
            <a:r>
              <a:rPr lang="en-US" altLang="ko-KR" dirty="0" smtClean="0"/>
              <a:t>combinations, </a:t>
            </a:r>
            <a:r>
              <a:rPr lang="en-US" altLang="ko-KR" dirty="0"/>
              <a:t>we </a:t>
            </a:r>
            <a:r>
              <a:rPr lang="en-US" altLang="ko-KR" dirty="0" smtClean="0"/>
              <a:t>can consider the </a:t>
            </a:r>
            <a:r>
              <a:rPr lang="en-US" altLang="ko-KR" dirty="0"/>
              <a:t>extended </a:t>
            </a:r>
            <a:r>
              <a:rPr lang="en-US" altLang="ko-KR" dirty="0" smtClean="0"/>
              <a:t>9-bit RU </a:t>
            </a:r>
            <a:r>
              <a:rPr lang="en-US" altLang="ko-KR" dirty="0"/>
              <a:t>allocation </a:t>
            </a:r>
            <a:r>
              <a:rPr lang="en-US" altLang="ko-KR" dirty="0" smtClean="0"/>
              <a:t>subfield.</a:t>
            </a:r>
          </a:p>
          <a:p>
            <a:endParaRPr lang="en-US" altLang="ko-KR" dirty="0"/>
          </a:p>
          <a:p>
            <a:endParaRPr lang="en-US" altLang="ko-KR" dirty="0" smtClean="0"/>
          </a:p>
          <a:p>
            <a:endParaRPr lang="en-US" altLang="ko-KR" dirty="0"/>
          </a:p>
          <a:p>
            <a:pPr lvl="1"/>
            <a:r>
              <a:rPr lang="en-US" altLang="ko-KR" dirty="0" smtClean="0"/>
              <a:t>2 bits of [X1 </a:t>
            </a:r>
            <a:r>
              <a:rPr lang="en-US" altLang="ko-KR" dirty="0"/>
              <a:t>X0</a:t>
            </a:r>
            <a:r>
              <a:rPr lang="en-US" altLang="ko-KR" dirty="0" smtClean="0"/>
              <a:t>]: Used to </a:t>
            </a:r>
            <a:r>
              <a:rPr lang="en-US" altLang="ko-KR" dirty="0"/>
              <a:t>indicate the location of channel that RU allocation applies</a:t>
            </a:r>
            <a:endParaRPr lang="en-US" altLang="ko-KR" dirty="0" smtClean="0"/>
          </a:p>
          <a:p>
            <a:pPr lvl="1"/>
            <a:r>
              <a:rPr lang="en-US" altLang="ko-KR" dirty="0" smtClean="0"/>
              <a:t>7 </a:t>
            </a:r>
            <a:r>
              <a:rPr lang="en-US" altLang="ko-KR" dirty="0"/>
              <a:t>bits of [</a:t>
            </a:r>
            <a:r>
              <a:rPr lang="en-US" altLang="ko-KR" dirty="0" smtClean="0"/>
              <a:t>X8 - </a:t>
            </a:r>
            <a:r>
              <a:rPr lang="en-US" altLang="ko-KR" dirty="0"/>
              <a:t>X2</a:t>
            </a:r>
            <a:r>
              <a:rPr lang="en-US" altLang="ko-KR" dirty="0" smtClean="0"/>
              <a:t>]: Used </a:t>
            </a:r>
            <a:r>
              <a:rPr lang="en-US" altLang="ko-KR" dirty="0"/>
              <a:t>to indicate RU or multi-RU assignment</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67268918"/>
              </p:ext>
            </p:extLst>
          </p:nvPr>
        </p:nvGraphicFramePr>
        <p:xfrm>
          <a:off x="2700967" y="3977640"/>
          <a:ext cx="3429000" cy="365760"/>
        </p:xfrm>
        <a:graphic>
          <a:graphicData uri="http://schemas.openxmlformats.org/drawingml/2006/table">
            <a:tbl>
              <a:tblPr firstRow="1" bandRow="1">
                <a:tableStyleId>{5C22544A-7EE6-4342-B048-85BDC9FD1C3A}</a:tableStyleId>
              </a:tblPr>
              <a:tblGrid>
                <a:gridCol w="2759819"/>
                <a:gridCol w="669181"/>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8" name="직사각형 7"/>
          <p:cNvSpPr/>
          <p:nvPr/>
        </p:nvSpPr>
        <p:spPr>
          <a:xfrm>
            <a:off x="2734934" y="3645129"/>
            <a:ext cx="3369632" cy="307777"/>
          </a:xfrm>
          <a:prstGeom prst="rect">
            <a:avLst/>
          </a:prstGeom>
        </p:spPr>
        <p:txBody>
          <a:bodyPr wrap="square">
            <a:spAutoFit/>
          </a:bodyPr>
          <a:lstStyle/>
          <a:p>
            <a:pPr algn="ctr"/>
            <a:r>
              <a:rPr lang="en-US" altLang="ko-KR" sz="1400" b="1" dirty="0" smtClean="0"/>
              <a:t>RU Allocation subfield for EHT</a:t>
            </a:r>
            <a:endParaRPr lang="ko-KR" altLang="en-US" sz="1400" b="1" dirty="0"/>
          </a:p>
        </p:txBody>
      </p:sp>
      <p:sp>
        <p:nvSpPr>
          <p:cNvPr id="9" name="TextBox 8"/>
          <p:cNvSpPr txBox="1"/>
          <p:nvPr/>
        </p:nvSpPr>
        <p:spPr>
          <a:xfrm>
            <a:off x="2700967" y="3994664"/>
            <a:ext cx="3623633" cy="276999"/>
          </a:xfrm>
          <a:prstGeom prst="rect">
            <a:avLst/>
          </a:prstGeom>
          <a:noFill/>
        </p:spPr>
        <p:txBody>
          <a:bodyPr wrap="square" rtlCol="0">
            <a:spAutoFit/>
          </a:bodyPr>
          <a:lstStyle/>
          <a:p>
            <a:r>
              <a:rPr lang="en-US" altLang="ko-KR" dirty="0" smtClean="0"/>
              <a:t>X8     X7      X6     X5      X4      X3      X2    X1    X0    </a:t>
            </a:r>
            <a:endParaRPr lang="ko-KR" altLang="en-US" dirty="0"/>
          </a:p>
        </p:txBody>
      </p:sp>
    </p:spTree>
    <p:extLst>
      <p:ext uri="{BB962C8B-B14F-4D97-AF65-F5344CB8AC3E}">
        <p14:creationId xmlns:p14="http://schemas.microsoft.com/office/powerpoint/2010/main" val="71926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36.6-Data </a:t>
            </a:r>
            <a:r>
              <a:rPr lang="en-US" altLang="ko-KR" sz="2000" dirty="0"/>
              <a:t>and pilot subcarrier indices for RUs in an </a:t>
            </a:r>
            <a:r>
              <a:rPr lang="en-US" altLang="ko-KR" sz="2000" dirty="0" smtClean="0"/>
              <a:t>160</a:t>
            </a:r>
            <a:r>
              <a:rPr lang="en-US" altLang="ko-KR" sz="2000" dirty="0"/>
              <a:t>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66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7964487"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76188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t>Table 9-31h </a:t>
            </a:r>
            <a:r>
              <a:rPr lang="en-US" altLang="ko-KR" sz="1800" dirty="0" smtClean="0"/>
              <a:t>in 11ax: Mapping of B7–B1 </a:t>
            </a:r>
            <a:r>
              <a:rPr lang="en-US" altLang="ko-KR" sz="1800" dirty="0"/>
              <a:t>of the RU Allocation </a:t>
            </a:r>
            <a:r>
              <a:rPr lang="en-US" altLang="ko-KR" sz="1800" dirty="0" smtClean="0"/>
              <a:t>subfield</a:t>
            </a: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71600"/>
            <a:ext cx="5334000" cy="4967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0587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a:xfrm>
            <a:off x="685800" y="1371600"/>
            <a:ext cx="7772400" cy="4648200"/>
          </a:xfrm>
        </p:spPr>
        <p:txBody>
          <a:bodyPr/>
          <a:lstStyle/>
          <a:p>
            <a:pPr marL="0" indent="0">
              <a:buNone/>
            </a:pPr>
            <a:r>
              <a:rPr lang="en-US" altLang="ko-KR" b="0" dirty="0" smtClean="0"/>
              <a:t>[1] 802.11-20/0566r23, </a:t>
            </a:r>
            <a:r>
              <a:rPr lang="en-US" altLang="ko-KR" b="0" dirty="0"/>
              <a:t>Specification Framework for TGbe</a:t>
            </a:r>
            <a:r>
              <a:rPr lang="en-US" altLang="ko-KR" b="0" dirty="0" smtClean="0"/>
              <a:t>.</a:t>
            </a:r>
          </a:p>
          <a:p>
            <a:pPr marL="0" indent="0">
              <a:buNone/>
            </a:pPr>
            <a:r>
              <a:rPr lang="en-US" altLang="ko-KR" b="0" dirty="0" smtClean="0"/>
              <a:t>[2]</a:t>
            </a:r>
            <a:r>
              <a:rPr lang="en-US" altLang="ko-KR" b="0" dirty="0"/>
              <a:t> </a:t>
            </a:r>
            <a:r>
              <a:rPr lang="en-US" altLang="ko-KR" b="0" dirty="0" smtClean="0"/>
              <a:t>802.11-20/0416r0, </a:t>
            </a:r>
            <a:r>
              <a:rPr lang="it-IT" altLang="ko-KR" b="0" dirty="0"/>
              <a:t>Multi-RU Indication in Trigger </a:t>
            </a:r>
            <a:r>
              <a:rPr lang="it-IT" altLang="ko-KR" b="0" dirty="0" smtClean="0"/>
              <a:t>Frame.</a:t>
            </a:r>
            <a:endParaRPr lang="en-US" altLang="ko-KR" b="0" dirty="0" smtClean="0"/>
          </a:p>
          <a:p>
            <a:pPr marL="0" indent="0">
              <a:buNone/>
            </a:pPr>
            <a:r>
              <a:rPr lang="en-US" altLang="ko-KR" b="0" dirty="0" smtClean="0"/>
              <a:t>[</a:t>
            </a:r>
            <a:r>
              <a:rPr lang="en-US" altLang="ko-KR" b="0" dirty="0"/>
              <a:t>3] </a:t>
            </a:r>
            <a:r>
              <a:rPr lang="en-US" altLang="ko-KR" b="0" dirty="0" smtClean="0"/>
              <a:t>802.11-20/0413r1, </a:t>
            </a:r>
            <a:r>
              <a:rPr lang="en-US" altLang="ko-KR" b="0" dirty="0"/>
              <a:t>Discussion on EHT Trigger based UL </a:t>
            </a:r>
            <a:r>
              <a:rPr lang="en-US" altLang="ko-KR" b="0" dirty="0" smtClean="0"/>
              <a:t>MU</a:t>
            </a:r>
          </a:p>
          <a:p>
            <a:pPr marL="0" indent="0">
              <a:buNone/>
            </a:pPr>
            <a:r>
              <a:rPr lang="en-US" altLang="ko-KR" b="0" dirty="0" smtClean="0"/>
              <a:t>[4] 802.11-20/1429r1</a:t>
            </a:r>
            <a:r>
              <a:rPr lang="en-US" altLang="ko-KR" b="0" dirty="0"/>
              <a:t>, Enhanced Trigger Frame for EHT Support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2710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Subfield </a:t>
            </a:r>
            <a:r>
              <a:rPr lang="en-US" altLang="ko-KR" dirty="0"/>
              <a:t>for </a:t>
            </a:r>
            <a:r>
              <a:rPr lang="en-US" altLang="ko-KR" dirty="0" smtClean="0"/>
              <a:t>320 </a:t>
            </a:r>
            <a:r>
              <a:rPr lang="en-US" altLang="ko-KR" dirty="0"/>
              <a:t>MHz BW</a:t>
            </a:r>
            <a:endParaRPr lang="ko-KR" altLang="en-US" dirty="0"/>
          </a:p>
        </p:txBody>
      </p:sp>
      <p:sp>
        <p:nvSpPr>
          <p:cNvPr id="3" name="내용 개체 틀 2"/>
          <p:cNvSpPr>
            <a:spLocks noGrp="1"/>
          </p:cNvSpPr>
          <p:nvPr>
            <p:ph idx="1"/>
          </p:nvPr>
        </p:nvSpPr>
        <p:spPr/>
        <p:txBody>
          <a:bodyPr/>
          <a:lstStyle/>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내용 개체 틀 2"/>
          <p:cNvSpPr txBox="1">
            <a:spLocks/>
          </p:cNvSpPr>
          <p:nvPr/>
        </p:nvSpPr>
        <p:spPr bwMode="auto">
          <a:xfrm>
            <a:off x="838200" y="16002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kern="0" dirty="0" smtClean="0"/>
              <a:t>In 11ax, one bit (B0) in the RU Allocation subfield in Trigger frame is used to indicate the Primary 80MHz or Secondary 80MHz channel.</a:t>
            </a:r>
          </a:p>
          <a:p>
            <a:r>
              <a:rPr lang="en-US" altLang="ko-KR" sz="1600" kern="0" dirty="0" smtClean="0"/>
              <a:t>To cover the supported bandwidth of 320 MHz in EHT, it is preferred to use two bits, [X1 X0], to </a:t>
            </a:r>
            <a:r>
              <a:rPr lang="en-US" altLang="ko-KR" sz="1600" kern="0" dirty="0"/>
              <a:t>indicate the </a:t>
            </a:r>
            <a:r>
              <a:rPr lang="en-US" altLang="ko-KR" sz="1600" kern="0" dirty="0" smtClean="0"/>
              <a:t>location </a:t>
            </a:r>
            <a:r>
              <a:rPr lang="en-US" altLang="ko-KR" sz="1600" kern="0" dirty="0"/>
              <a:t>of </a:t>
            </a:r>
            <a:r>
              <a:rPr lang="en-US" altLang="ko-KR" sz="1600" kern="0" dirty="0" smtClean="0"/>
              <a:t>channel that RU or MRU allocation applies</a:t>
            </a:r>
            <a:r>
              <a:rPr lang="en-US" altLang="ko-KR" sz="1600" kern="0" dirty="0"/>
              <a:t> </a:t>
            </a:r>
            <a:r>
              <a:rPr lang="en-US" altLang="ko-KR" sz="1600" kern="0" dirty="0" smtClean="0"/>
              <a:t>as follows.</a:t>
            </a:r>
          </a:p>
          <a:p>
            <a:endParaRPr lang="en-US" altLang="ko-KR" sz="1600" kern="0" dirty="0" smtClean="0"/>
          </a:p>
          <a:p>
            <a:endParaRPr lang="en-US" altLang="ko-KR" sz="1600" kern="0" dirty="0"/>
          </a:p>
          <a:p>
            <a:endParaRPr lang="en-US" altLang="ko-KR" sz="1600" kern="0" dirty="0" smtClean="0"/>
          </a:p>
          <a:p>
            <a:endParaRPr lang="en-US" altLang="ko-KR" sz="1600" kern="0" dirty="0"/>
          </a:p>
          <a:p>
            <a:endParaRPr lang="en-US" altLang="ko-KR" sz="1600" kern="0" dirty="0" smtClean="0"/>
          </a:p>
          <a:p>
            <a:pPr lvl="1"/>
            <a:r>
              <a:rPr lang="en-US" altLang="ko-KR" sz="1400" kern="0" dirty="0"/>
              <a:t>Note that lower/higher(upper) channel indication can be used instead of primary/secondary channel </a:t>
            </a:r>
            <a:r>
              <a:rPr lang="en-US" altLang="ko-KR" sz="1400" kern="0" dirty="0" smtClean="0"/>
              <a:t>indication.</a:t>
            </a:r>
            <a:endParaRPr lang="en-US" altLang="ko-KR" sz="1600" kern="0" dirty="0" smtClean="0"/>
          </a:p>
          <a:p>
            <a:r>
              <a:rPr lang="en-US" altLang="ko-KR" sz="1600" kern="0" dirty="0" smtClean="0"/>
              <a:t>Example</a:t>
            </a:r>
          </a:p>
          <a:p>
            <a:endParaRPr lang="en-US" altLang="ko-KR" sz="1200" kern="0" dirty="0"/>
          </a:p>
          <a:p>
            <a:endParaRPr lang="en-US" altLang="ko-KR" sz="1600" kern="0" dirty="0"/>
          </a:p>
          <a:p>
            <a:endParaRPr lang="en-US" altLang="ko-KR" sz="1800" kern="0" dirty="0" smtClean="0"/>
          </a:p>
          <a:p>
            <a:endParaRPr lang="en-US" altLang="ko-KR" sz="1800" kern="0" dirty="0" smtClean="0"/>
          </a:p>
          <a:p>
            <a:endParaRPr lang="ko-KR" altLang="en-US" sz="1800" kern="0" dirty="0"/>
          </a:p>
        </p:txBody>
      </p:sp>
      <p:graphicFrame>
        <p:nvGraphicFramePr>
          <p:cNvPr id="9" name="표 8"/>
          <p:cNvGraphicFramePr>
            <a:graphicFrameLocks noGrp="1"/>
          </p:cNvGraphicFramePr>
          <p:nvPr>
            <p:extLst>
              <p:ext uri="{D42A27DB-BD31-4B8C-83A1-F6EECF244321}">
                <p14:modId xmlns:p14="http://schemas.microsoft.com/office/powerpoint/2010/main" val="1184173531"/>
              </p:ext>
            </p:extLst>
          </p:nvPr>
        </p:nvGraphicFramePr>
        <p:xfrm>
          <a:off x="1752601" y="5334000"/>
          <a:ext cx="6781799" cy="990600"/>
        </p:xfrm>
        <a:graphic>
          <a:graphicData uri="http://schemas.openxmlformats.org/drawingml/2006/table">
            <a:tbl>
              <a:tblPr firstRow="1" bandRow="1">
                <a:tableStyleId>{5C22544A-7EE6-4342-B048-85BDC9FD1C3A}</a:tableStyleId>
              </a:tblPr>
              <a:tblGrid>
                <a:gridCol w="1879295"/>
                <a:gridCol w="1172981"/>
                <a:gridCol w="1217747"/>
                <a:gridCol w="1186117"/>
                <a:gridCol w="1325659"/>
              </a:tblGrid>
              <a:tr h="152400">
                <a:tc rowSpan="3">
                  <a:txBody>
                    <a:bodyPr/>
                    <a:lstStyle/>
                    <a:p>
                      <a:pPr algn="ctr" latinLnBrk="1"/>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latinLnBrk="1"/>
                      <a:r>
                        <a:rPr lang="en-US" altLang="ko-KR" sz="700" b="1" dirty="0" smtClean="0">
                          <a:solidFill>
                            <a:schemeClr val="tx1"/>
                          </a:solidFill>
                        </a:rPr>
                        <a:t>[X1 X0]</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gridSpan="2">
                  <a:txBody>
                    <a:bodyPr/>
                    <a:lstStyle/>
                    <a:p>
                      <a:pPr algn="ctr" latinLnBrk="1"/>
                      <a:r>
                        <a:rPr lang="en-US" altLang="ko-KR" sz="700" b="1" dirty="0" smtClean="0">
                          <a:solidFill>
                            <a:schemeClr val="tx1"/>
                          </a:solidFill>
                        </a:rPr>
                        <a:t>Primary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gridSpan="2">
                  <a:txBody>
                    <a:bodyPr/>
                    <a:lstStyle/>
                    <a:p>
                      <a:pPr algn="ctr" latinLnBrk="1"/>
                      <a:r>
                        <a:rPr lang="en-US" altLang="ko-KR" sz="700" b="1" dirty="0" smtClean="0">
                          <a:solidFill>
                            <a:schemeClr val="tx1"/>
                          </a:solidFill>
                        </a:rPr>
                        <a:t>Secondary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Primary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Secondary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solidFill>
                            <a:schemeClr val="tx1"/>
                          </a:solidFill>
                        </a:rPr>
                        <a:t>Lower 80MHz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t>Higher 80MHz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0">
                <a:tc>
                  <a:txBody>
                    <a:bodyPr/>
                    <a:lstStyle/>
                    <a:p>
                      <a:pPr algn="ctr" latinLnBrk="1"/>
                      <a:r>
                        <a:rPr lang="en-US" altLang="ko-KR" sz="700" b="1" kern="0" dirty="0" smtClean="0"/>
                        <a:t>80+80 MHz and 160MHz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dirty="0" smtClean="0"/>
                        <a:t>[0 x]</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x]</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1" indent="0" algn="ctr" defTabSz="914400" rtl="0" eaLnBrk="1" fontAlgn="auto" latinLnBrk="1" hangingPunct="1">
                        <a:lnSpc>
                          <a:spcPct val="100000"/>
                        </a:lnSpc>
                        <a:spcBef>
                          <a:spcPts val="0"/>
                        </a:spcBef>
                        <a:spcAft>
                          <a:spcPts val="0"/>
                        </a:spcAft>
                        <a:buClrTx/>
                        <a:buSzTx/>
                        <a:buFontTx/>
                        <a:buNone/>
                        <a:tabLst/>
                        <a:defRPr/>
                      </a:pPr>
                      <a:r>
                        <a:rPr lang="en-US" altLang="ko-KR" sz="700" b="1" kern="0" dirty="0" smtClean="0"/>
                        <a:t>160+160 MHz and 320 MHz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내용 개체 틀 7"/>
          <p:cNvGraphicFramePr>
            <a:graphicFrameLocks/>
          </p:cNvGraphicFramePr>
          <p:nvPr>
            <p:extLst>
              <p:ext uri="{D42A27DB-BD31-4B8C-83A1-F6EECF244321}">
                <p14:modId xmlns:p14="http://schemas.microsoft.com/office/powerpoint/2010/main" val="3100589797"/>
              </p:ext>
            </p:extLst>
          </p:nvPr>
        </p:nvGraphicFramePr>
        <p:xfrm>
          <a:off x="1066800" y="3030808"/>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(TBD)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80+80 (TBD) 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789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for Multiple </a:t>
            </a:r>
            <a:r>
              <a:rPr lang="en-US" altLang="ko-KR" dirty="0"/>
              <a:t>RU </a:t>
            </a:r>
            <a:r>
              <a:rPr lang="en-US" altLang="ko-KR" dirty="0" smtClean="0"/>
              <a:t>Allocation Info</a:t>
            </a:r>
            <a:endParaRPr lang="ko-KR" altLang="en-US" dirty="0"/>
          </a:p>
        </p:txBody>
      </p:sp>
      <p:sp>
        <p:nvSpPr>
          <p:cNvPr id="3" name="내용 개체 틀 2"/>
          <p:cNvSpPr>
            <a:spLocks noGrp="1"/>
          </p:cNvSpPr>
          <p:nvPr>
            <p:ph idx="1"/>
          </p:nvPr>
        </p:nvSpPr>
        <p:spPr/>
        <p:txBody>
          <a:bodyPr/>
          <a:lstStyle/>
          <a:p>
            <a:r>
              <a:rPr lang="en-US" altLang="ko-KR" dirty="0"/>
              <a:t>Considering the number of entries needed for </a:t>
            </a:r>
            <a:r>
              <a:rPr lang="en-US" altLang="ko-KR" dirty="0" smtClean="0"/>
              <a:t>multi-RU </a:t>
            </a:r>
            <a:r>
              <a:rPr lang="en-US" altLang="ko-KR" dirty="0"/>
              <a:t>combinations, it is possible to indicate the allocated multi-RU aggregation to </a:t>
            </a:r>
            <a:r>
              <a:rPr lang="en-US" altLang="ko-KR" dirty="0" smtClean="0"/>
              <a:t>STAs with the </a:t>
            </a:r>
            <a:r>
              <a:rPr lang="en-US" altLang="ko-KR" dirty="0"/>
              <a:t>reserved entries </a:t>
            </a:r>
            <a:r>
              <a:rPr lang="en-US" altLang="ko-KR" dirty="0" smtClean="0"/>
              <a:t>of RU Allocation subfield table for the Trigger frame in </a:t>
            </a:r>
            <a:r>
              <a:rPr lang="en-US" altLang="ko-KR" dirty="0"/>
              <a:t>11ax </a:t>
            </a:r>
            <a:r>
              <a:rPr lang="en-US" altLang="ko-KR" dirty="0" smtClean="0"/>
              <a:t>.</a:t>
            </a:r>
          </a:p>
          <a:p>
            <a:endParaRPr lang="en-US" altLang="ko-KR" sz="1400" dirty="0" smtClean="0"/>
          </a:p>
          <a:p>
            <a:r>
              <a:rPr lang="en-US" altLang="ko-KR" dirty="0" smtClean="0"/>
              <a:t>First, we define indices for multi-RU combinations based on data and pilot subcarrier indices for RUs. </a:t>
            </a:r>
          </a:p>
          <a:p>
            <a:endParaRPr lang="en-US" altLang="ko-KR" sz="1400" dirty="0" smtClean="0"/>
          </a:p>
          <a:p>
            <a:r>
              <a:rPr lang="en-US" altLang="ko-KR" dirty="0" smtClean="0"/>
              <a:t>Then, based on the defined indices for multi-RU combinations, new entries to </a:t>
            </a:r>
            <a:r>
              <a:rPr lang="en-US" altLang="ko-KR" dirty="0"/>
              <a:t>indicate various combinations for multi-RU </a:t>
            </a:r>
            <a:r>
              <a:rPr lang="en-US" altLang="ko-KR" dirty="0" smtClean="0"/>
              <a:t>aggregation are added to </a:t>
            </a:r>
            <a:r>
              <a:rPr lang="en-US" altLang="ko-KR" dirty="0"/>
              <a:t>the </a:t>
            </a:r>
            <a:r>
              <a:rPr lang="en-US" altLang="ko-KR" dirty="0" smtClean="0"/>
              <a:t>existing RU </a:t>
            </a:r>
            <a:r>
              <a:rPr lang="en-US" altLang="ko-KR" dirty="0"/>
              <a:t>Allocation </a:t>
            </a:r>
            <a:r>
              <a:rPr lang="en-US" altLang="ko-KR" dirty="0" smtClean="0"/>
              <a:t>subfield in 11ax.</a:t>
            </a:r>
          </a:p>
          <a:p>
            <a:endParaRPr lang="en-US" altLang="ko-KR" sz="1400" dirty="0" smtClean="0"/>
          </a:p>
          <a:p>
            <a:r>
              <a:rPr lang="en-US" altLang="ko-KR" dirty="0" smtClean="0"/>
              <a:t>In </a:t>
            </a:r>
            <a:r>
              <a:rPr lang="en-US" altLang="ko-KR" dirty="0"/>
              <a:t>the </a:t>
            </a:r>
            <a:r>
              <a:rPr lang="en-US" altLang="ko-KR" dirty="0" smtClean="0"/>
              <a:t>followings, </a:t>
            </a:r>
            <a:r>
              <a:rPr lang="en-US" altLang="ko-KR" dirty="0"/>
              <a:t>the details </a:t>
            </a:r>
            <a:r>
              <a:rPr lang="en-US" altLang="ko-KR" dirty="0" smtClean="0"/>
              <a:t>of RU Allocation subfield design for indication of allocated multi-RU are described.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95888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X8–X2 </a:t>
            </a:r>
            <a:r>
              <a:rPr lang="en-US" altLang="ko-KR" dirty="0"/>
              <a:t>of </a:t>
            </a:r>
            <a:r>
              <a:rPr lang="en-US" altLang="ko-KR" dirty="0" smtClean="0"/>
              <a:t>RU </a:t>
            </a:r>
            <a:r>
              <a:rPr lang="en-US" altLang="ko-KR" dirty="0"/>
              <a:t>Allocation </a:t>
            </a:r>
            <a:r>
              <a:rPr lang="en-US" altLang="ko-KR" dirty="0" smtClean="0"/>
              <a:t>Subfield for EHT</a:t>
            </a:r>
            <a:endParaRPr lang="ko-KR" altLang="en-US" dirty="0"/>
          </a:p>
        </p:txBody>
      </p:sp>
      <p:sp>
        <p:nvSpPr>
          <p:cNvPr id="3" name="내용 개체 틀 2"/>
          <p:cNvSpPr>
            <a:spLocks noGrp="1"/>
          </p:cNvSpPr>
          <p:nvPr>
            <p:ph idx="1"/>
          </p:nvPr>
        </p:nvSpPr>
        <p:spPr/>
        <p:txBody>
          <a:bodyPr/>
          <a:lstStyle/>
          <a:p>
            <a:r>
              <a:rPr lang="en-US" altLang="ko-KR" sz="1600" dirty="0" smtClean="0"/>
              <a:t>To </a:t>
            </a:r>
            <a:r>
              <a:rPr lang="en-US" altLang="ko-KR" sz="1600" dirty="0"/>
              <a:t>indicate various combinations for multi-RU </a:t>
            </a:r>
            <a:r>
              <a:rPr lang="en-US" altLang="ko-KR" sz="1600" dirty="0" smtClean="0"/>
              <a:t>aggregation</a:t>
            </a:r>
            <a:r>
              <a:rPr lang="en-US" altLang="ko-KR" sz="1600" dirty="0"/>
              <a:t>, new entries </a:t>
            </a:r>
            <a:r>
              <a:rPr lang="en-US" altLang="ko-KR" sz="1600" dirty="0" smtClean="0"/>
              <a:t>are </a:t>
            </a:r>
            <a:r>
              <a:rPr lang="en-US" altLang="ko-KR" sz="1600" dirty="0"/>
              <a:t>added to the existing RU Allocation subfield in </a:t>
            </a:r>
            <a:r>
              <a:rPr lang="en-US" altLang="ko-KR" sz="1600" dirty="0" smtClean="0"/>
              <a:t>11ax based on the </a:t>
            </a:r>
            <a:r>
              <a:rPr lang="en-US" altLang="ko-KR" sz="1600" dirty="0"/>
              <a:t>defined indices for multi-RU </a:t>
            </a:r>
            <a:r>
              <a:rPr lang="en-US" altLang="ko-KR" sz="1600" dirty="0" smtClean="0"/>
              <a:t>combinations.</a:t>
            </a:r>
          </a:p>
          <a:p>
            <a:r>
              <a:rPr lang="en-US" altLang="ko-KR" sz="1600" dirty="0" smtClean="0"/>
              <a:t>The </a:t>
            </a:r>
            <a:r>
              <a:rPr lang="en-US" altLang="ko-KR" sz="1600" dirty="0"/>
              <a:t>mapping of </a:t>
            </a:r>
            <a:r>
              <a:rPr lang="en-US" altLang="ko-KR" sz="1600" dirty="0" smtClean="0"/>
              <a:t>X8–X2 </a:t>
            </a:r>
            <a:r>
              <a:rPr lang="en-US" altLang="ko-KR" sz="1600" dirty="0"/>
              <a:t>of the RU Allocation subfield </a:t>
            </a:r>
            <a:r>
              <a:rPr lang="en-US" altLang="ko-KR" sz="1600" dirty="0" smtClean="0"/>
              <a:t>for EHT is defined as 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2482780734"/>
              </p:ext>
            </p:extLst>
          </p:nvPr>
        </p:nvGraphicFramePr>
        <p:xfrm>
          <a:off x="1143000" y="2574829"/>
          <a:ext cx="7162800" cy="3793945"/>
        </p:xfrm>
        <a:graphic>
          <a:graphicData uri="http://schemas.openxmlformats.org/drawingml/2006/table">
            <a:tbl>
              <a:tblPr/>
              <a:tblGrid>
                <a:gridCol w="1143000"/>
                <a:gridCol w="3139565"/>
                <a:gridCol w="999265"/>
                <a:gridCol w="1276372"/>
                <a:gridCol w="604598"/>
              </a:tblGrid>
              <a:tr h="126300">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9167">
                <a:tc>
                  <a:txBody>
                    <a:bodyPr/>
                    <a:lstStyle/>
                    <a:p>
                      <a:pPr algn="ctr" fontAlgn="ctr"/>
                      <a:r>
                        <a:rPr lang="en-US" altLang="ko-KR" sz="600" b="0" i="0" u="none" strike="noStrike">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9167">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427">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RU484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3652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endParaRPr lang="ko-KR" altLang="en-US" dirty="0"/>
          </a:p>
        </p:txBody>
      </p:sp>
      <p:sp>
        <p:nvSpPr>
          <p:cNvPr id="3" name="내용 개체 틀 2"/>
          <p:cNvSpPr>
            <a:spLocks noGrp="1"/>
          </p:cNvSpPr>
          <p:nvPr>
            <p:ph idx="1"/>
          </p:nvPr>
        </p:nvSpPr>
        <p:spPr/>
        <p:txBody>
          <a:bodyPr/>
          <a:lstStyle/>
          <a:p>
            <a:r>
              <a:rPr lang="en-US" altLang="ko-KR" sz="1800" dirty="0" smtClean="0"/>
              <a:t>Based on Table 27-7 &amp; Table 27-8 in 11ax and </a:t>
            </a:r>
            <a:r>
              <a:rPr lang="en-US" altLang="ko-KR" sz="1800" dirty="0"/>
              <a:t>Table </a:t>
            </a:r>
            <a:r>
              <a:rPr lang="en-US" altLang="ko-KR" sz="1800" dirty="0" smtClean="0"/>
              <a:t>36.5 in 11be, the location </a:t>
            </a:r>
            <a:r>
              <a:rPr lang="en-US" altLang="ko-KR" sz="1800" dirty="0"/>
              <a:t>of MRUs </a:t>
            </a:r>
            <a:r>
              <a:rPr lang="en-US" altLang="ko-KR" sz="1800" dirty="0" smtClean="0"/>
              <a:t>are </a:t>
            </a:r>
            <a:r>
              <a:rPr lang="en-US" altLang="ko-KR" sz="1800" dirty="0"/>
              <a:t>defined as follows.</a:t>
            </a:r>
          </a:p>
          <a:p>
            <a:pPr lvl="1"/>
            <a:r>
              <a:rPr lang="en-US" altLang="ko-KR" sz="1600" dirty="0" smtClean="0"/>
              <a:t>Indices </a:t>
            </a:r>
            <a:r>
              <a:rPr lang="en-US" altLang="ko-KR" sz="1600" dirty="0"/>
              <a:t>for MRUs in an </a:t>
            </a:r>
            <a:r>
              <a:rPr lang="en-US" altLang="ko-KR" sz="1600" dirty="0" smtClean="0"/>
              <a:t>OFDMA 20 </a:t>
            </a:r>
            <a:r>
              <a:rPr lang="en-US" altLang="ko-KR" sz="1600" dirty="0"/>
              <a:t>MHz </a:t>
            </a:r>
            <a:r>
              <a:rPr lang="en-US" altLang="ko-KR" sz="1600" dirty="0" smtClean="0"/>
              <a:t>EHT PPDU and </a:t>
            </a:r>
          </a:p>
          <a:p>
            <a:pPr lvl="1"/>
            <a:endParaRPr lang="en-US" altLang="ko-KR" sz="1600" dirty="0"/>
          </a:p>
          <a:p>
            <a:pPr lvl="1"/>
            <a:endParaRPr lang="en-US" altLang="ko-KR" sz="2400" dirty="0" smtClean="0"/>
          </a:p>
          <a:p>
            <a:pPr lvl="1"/>
            <a:endParaRPr lang="en-US" altLang="ko-KR" sz="1600" dirty="0"/>
          </a:p>
          <a:p>
            <a:pPr lvl="2"/>
            <a:r>
              <a:rPr lang="en-US" altLang="ko-KR" sz="1200" dirty="0" smtClean="0"/>
              <a:t>Indices </a:t>
            </a:r>
            <a:r>
              <a:rPr lang="en-US" altLang="ko-KR" sz="1200" dirty="0"/>
              <a:t>for MRUs </a:t>
            </a:r>
            <a:r>
              <a:rPr lang="en-US" altLang="ko-KR" sz="1200" dirty="0" smtClean="0"/>
              <a:t>are </a:t>
            </a:r>
            <a:r>
              <a:rPr lang="en-US" altLang="ko-KR" sz="1200" dirty="0"/>
              <a:t>defined </a:t>
            </a:r>
            <a:r>
              <a:rPr lang="en-US" altLang="ko-KR" sz="1200" dirty="0" smtClean="0"/>
              <a:t>based on RU indices in Table </a:t>
            </a:r>
            <a:r>
              <a:rPr lang="en-US" altLang="ko-KR" sz="1200" dirty="0"/>
              <a:t>27-7 (Data and pilot subcarrier indices for RUs in a 20 MHz HE PPDU and in a non-OFDMA 20 MHz HE PPDU</a:t>
            </a:r>
            <a:r>
              <a:rPr lang="en-US" altLang="ko-KR" sz="1200" dirty="0" smtClean="0"/>
              <a:t>).</a:t>
            </a:r>
            <a:endParaRPr lang="en-US" altLang="ko-KR" sz="1200" dirty="0"/>
          </a:p>
          <a:p>
            <a:pPr lvl="1"/>
            <a:r>
              <a:rPr lang="en-US" altLang="ko-KR" sz="1600" dirty="0" smtClean="0"/>
              <a:t>Indices </a:t>
            </a:r>
            <a:r>
              <a:rPr lang="en-US" altLang="ko-KR" sz="1600" dirty="0"/>
              <a:t>for MRUs in </a:t>
            </a:r>
            <a:r>
              <a:rPr lang="en-US" altLang="ko-KR" sz="1600" dirty="0" smtClean="0"/>
              <a:t>an OFDMA </a:t>
            </a:r>
            <a:r>
              <a:rPr lang="en-US" altLang="ko-KR" sz="1600" dirty="0"/>
              <a:t>40 MHz </a:t>
            </a:r>
            <a:r>
              <a:rPr lang="en-US" altLang="ko-KR" sz="1600" dirty="0" smtClean="0"/>
              <a:t>EHT PPDU</a:t>
            </a:r>
          </a:p>
          <a:p>
            <a:pPr lvl="1"/>
            <a:endParaRPr lang="en-US" altLang="ko-KR" sz="28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2"/>
            <a:r>
              <a:rPr lang="en-US" altLang="ko-KR" sz="1200" dirty="0"/>
              <a:t>Indices for MRUs are defined based on RU indices in Table </a:t>
            </a:r>
            <a:r>
              <a:rPr lang="en-US" altLang="ko-KR" sz="1200" dirty="0" smtClean="0"/>
              <a:t>27-8 </a:t>
            </a:r>
            <a:r>
              <a:rPr lang="en-US" altLang="ko-KR" sz="1200" dirty="0"/>
              <a:t>(Data and pilot subcarrier indices for RUs in a </a:t>
            </a:r>
            <a:r>
              <a:rPr lang="en-US" altLang="ko-KR" sz="1200" dirty="0" smtClean="0"/>
              <a:t>40 </a:t>
            </a:r>
            <a:r>
              <a:rPr lang="en-US" altLang="ko-KR" sz="1200" dirty="0"/>
              <a:t>MHz HE PPDU and in a non-OFDMA </a:t>
            </a:r>
            <a:r>
              <a:rPr lang="en-US" altLang="ko-KR" sz="1200" dirty="0" smtClean="0"/>
              <a:t>40 </a:t>
            </a:r>
            <a:r>
              <a:rPr lang="en-US" altLang="ko-KR" sz="1200" dirty="0"/>
              <a:t>MHz HE PPDU).</a:t>
            </a: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285043787"/>
              </p:ext>
            </p:extLst>
          </p:nvPr>
        </p:nvGraphicFramePr>
        <p:xfrm>
          <a:off x="1524000" y="23622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2" name="표 11"/>
          <p:cNvGraphicFramePr>
            <a:graphicFrameLocks noGrp="1"/>
          </p:cNvGraphicFramePr>
          <p:nvPr>
            <p:extLst>
              <p:ext uri="{D42A27DB-BD31-4B8C-83A1-F6EECF244321}">
                <p14:modId xmlns:p14="http://schemas.microsoft.com/office/powerpoint/2010/main" val="4259411277"/>
              </p:ext>
            </p:extLst>
          </p:nvPr>
        </p:nvGraphicFramePr>
        <p:xfrm>
          <a:off x="1524000" y="4162425"/>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257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 MHz EHT PPDU and in a non-OFDMA </a:t>
            </a:r>
            <a:r>
              <a:rPr lang="en-US" altLang="ko-KR" sz="1600" dirty="0" smtClean="0"/>
              <a:t>80 MHz </a:t>
            </a:r>
            <a:r>
              <a:rPr lang="en-US" altLang="ko-KR" sz="1600" dirty="0"/>
              <a:t>EHT PPDU</a:t>
            </a:r>
          </a:p>
          <a:p>
            <a:pPr marL="457200" lvl="1" indent="0">
              <a:buNone/>
            </a:pPr>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400" dirty="0"/>
          </a:p>
          <a:p>
            <a:pPr lvl="2"/>
            <a:r>
              <a:rPr lang="en-US" altLang="ko-KR" sz="1200" dirty="0"/>
              <a:t>Indices for MRUs are defined based on RU indices in </a:t>
            </a:r>
            <a:r>
              <a:rPr lang="en-US" altLang="ko-KR" sz="1200" dirty="0" smtClean="0"/>
              <a:t>Table 36.5 (Data </a:t>
            </a:r>
            <a:r>
              <a:rPr lang="en-US" altLang="ko-KR" sz="1200" dirty="0"/>
              <a:t>and pilot subcarrier indices for RUs in an 80 MHz EHT PPDU (11be D0.1</a:t>
            </a:r>
            <a:r>
              <a:rPr lang="en-US" altLang="ko-KR" sz="1200" dirty="0" smtClean="0"/>
              <a:t>)).</a:t>
            </a:r>
            <a:endParaRPr lang="en-US" altLang="ko-KR" sz="1200" dirty="0"/>
          </a:p>
          <a:p>
            <a:pPr lvl="2"/>
            <a:endParaRPr lang="en-US" altLang="ko-KR" sz="14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95446458"/>
              </p:ext>
            </p:extLst>
          </p:nvPr>
        </p:nvGraphicFramePr>
        <p:xfrm>
          <a:off x="1447800" y="243840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0597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170809</TotalTime>
  <Words>9470</Words>
  <Application>Microsoft Office PowerPoint</Application>
  <PresentationFormat>On-screen Show (4:3)</PresentationFormat>
  <Paragraphs>1460</Paragraphs>
  <Slides>42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7" baseType="lpstr">
      <vt:lpstr>맑은 고딕</vt:lpstr>
      <vt:lpstr>Arial</vt:lpstr>
      <vt:lpstr>Times New Roman</vt:lpstr>
      <vt:lpstr>802-11-Submission</vt:lpstr>
      <vt:lpstr>Document</vt:lpstr>
      <vt:lpstr>RU Allocation Subfield Design for EHT Trigger Frame</vt:lpstr>
      <vt:lpstr>Introduction</vt:lpstr>
      <vt:lpstr>EHT Trigger Frame Format</vt:lpstr>
      <vt:lpstr>Structure of RU Allocation subfield for Each STA </vt:lpstr>
      <vt:lpstr>RU Allocation Subfield for 320 MHz BW</vt:lpstr>
      <vt:lpstr>Indication for Multiple RU Allocation Info</vt:lpstr>
      <vt:lpstr>X8–X2 of RU Allocation Subfield for EHT</vt:lpstr>
      <vt:lpstr>Define Indices for MRUs </vt:lpstr>
      <vt:lpstr>Define Indices for MRUs (Cont’d)</vt:lpstr>
      <vt:lpstr>Define Indices for MRUs (Cont’d)</vt:lpstr>
      <vt:lpstr>Define Indices for MRUs (Cont’d)</vt:lpstr>
      <vt:lpstr>X8–X2 of RU Allocation Subfield for EHT (Cont’d)</vt:lpstr>
      <vt:lpstr>X8–X2 of RU Allocation Subfield for EHT (Cont’d)</vt:lpstr>
      <vt:lpstr>Examples of Proposed RU Allocation Subfield for EHT</vt:lpstr>
      <vt:lpstr>Updated Content (Rev2 and Rev3) </vt:lpstr>
      <vt:lpstr>RU Allocation Subfield for SU/MU Cases  </vt:lpstr>
      <vt:lpstr>RU Allocation Subfield Design for MU Case </vt:lpstr>
      <vt:lpstr>RU Allocation Subfield Design for MU Case – Option 1</vt:lpstr>
      <vt:lpstr>RU Allocation Subfield Design for MU Case – Option 1</vt:lpstr>
      <vt:lpstr>RU Allocation Subfield Design for MU Case – Option 2</vt:lpstr>
      <vt:lpstr>RU Allocation Subfield Design for MU Case – Option 2 (Cont’d)</vt:lpstr>
      <vt:lpstr>RU Allocation Subfield Design for MU Case – Option 2 (Cont’d)</vt:lpstr>
      <vt:lpstr>Summary</vt:lpstr>
      <vt:lpstr>Straw Poll #1</vt:lpstr>
      <vt:lpstr>Straw Poll #2</vt:lpstr>
      <vt:lpstr>Straw Poll #3</vt:lpstr>
      <vt:lpstr>Straw Poll #4</vt:lpstr>
      <vt:lpstr>Straw Poll #4a</vt:lpstr>
      <vt:lpstr>Straw Poll #4b</vt:lpstr>
      <vt:lpstr>Straw Poll #5</vt:lpstr>
      <vt:lpstr>Straw Poll #6</vt:lpstr>
      <vt:lpstr>Straw Poll #7</vt:lpstr>
      <vt:lpstr>Straw Poll #8</vt:lpstr>
      <vt:lpstr>Straw Poll #9</vt:lpstr>
      <vt:lpstr>Straw Poll #9 (Cont’d)</vt:lpstr>
      <vt:lpstr>Appendix</vt:lpstr>
      <vt:lpstr>Table 27-7 in 11ax: Data and pilot Subcarrier Indices for RUs in an 20 MHz HE PPDU and in a Non-OFDMA 20 MHz HE PPDU</vt:lpstr>
      <vt:lpstr>Table 27-8 in 11ax: Data and pilot Subcarrier Indices for RUs in an 40 MHz HE PPDU and in a Non-OFDMA 40 MHz HE PPDU</vt:lpstr>
      <vt:lpstr>Table 36.5-Data and pilot subcarrier indices for RUs in an 80 MHz EHT PPDU (11be D0.1)</vt:lpstr>
      <vt:lpstr>Table 36.6-Data and pilot subcarrier indices for RUs in an 160 MHz EHT PPDU (11be D0.1)</vt:lpstr>
      <vt:lpstr>Table 9-31h in 11ax: Mapping of B7–B1 of the RU Allocation subfield</vt:lpstr>
      <vt:lpstr>Reference</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3179</cp:revision>
  <cp:lastPrinted>1998-02-10T13:28:06Z</cp:lastPrinted>
  <dcterms:created xsi:type="dcterms:W3CDTF">2007-05-21T21:00:37Z</dcterms:created>
  <dcterms:modified xsi:type="dcterms:W3CDTF">2020-10-28T03:16:53Z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