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9" r:id="rId2"/>
    <p:sldId id="377" r:id="rId3"/>
    <p:sldId id="379" r:id="rId4"/>
    <p:sldId id="378" r:id="rId5"/>
    <p:sldId id="387" r:id="rId6"/>
    <p:sldId id="399" r:id="rId7"/>
    <p:sldId id="391" r:id="rId8"/>
    <p:sldId id="392" r:id="rId9"/>
    <p:sldId id="403" r:id="rId10"/>
    <p:sldId id="405" r:id="rId11"/>
    <p:sldId id="394" r:id="rId12"/>
    <p:sldId id="393" r:id="rId13"/>
    <p:sldId id="409" r:id="rId14"/>
    <p:sldId id="410" r:id="rId15"/>
    <p:sldId id="414" r:id="rId16"/>
    <p:sldId id="411" r:id="rId17"/>
    <p:sldId id="413" r:id="rId18"/>
    <p:sldId id="415" r:id="rId19"/>
    <p:sldId id="388" r:id="rId20"/>
    <p:sldId id="381" r:id="rId21"/>
    <p:sldId id="382" r:id="rId22"/>
    <p:sldId id="383" r:id="rId23"/>
    <p:sldId id="384" r:id="rId24"/>
    <p:sldId id="406" r:id="rId25"/>
    <p:sldId id="408" r:id="rId26"/>
    <p:sldId id="400" r:id="rId27"/>
    <p:sldId id="402" r:id="rId28"/>
    <p:sldId id="385" r:id="rId29"/>
    <p:sldId id="390" r:id="rId30"/>
    <p:sldId id="396" r:id="rId31"/>
    <p:sldId id="397" r:id="rId32"/>
    <p:sldId id="389" r:id="rId33"/>
    <p:sldId id="401" r:id="rId34"/>
    <p:sldId id="380" r:id="rId3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C000"/>
    <a:srgbClr val="FFCCCC"/>
    <a:srgbClr val="33CCCC"/>
    <a:srgbClr val="9966FF"/>
    <a:srgbClr val="FFCC99"/>
    <a:srgbClr val="EAEAEA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53" autoAdjust="0"/>
    <p:restoredTop sz="99548" autoAdjust="0"/>
  </p:normalViewPr>
  <p:slideViewPr>
    <p:cSldViewPr>
      <p:cViewPr varScale="1">
        <p:scale>
          <a:sx n="118" d="100"/>
          <a:sy n="118" d="100"/>
        </p:scale>
        <p:origin x="1906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Myeongjin</a:t>
            </a:r>
            <a:r>
              <a:rPr lang="en-US" altLang="ko-KR" dirty="0" smtClean="0"/>
              <a:t> Kim,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802.11-20/0828r2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/>
              <a:t>RU </a:t>
            </a:r>
            <a:r>
              <a:rPr lang="en-US" sz="2600" dirty="0" smtClean="0"/>
              <a:t>Allocation Subfield Design for </a:t>
            </a:r>
            <a:r>
              <a:rPr lang="en-US" sz="2600" dirty="0"/>
              <a:t>EHT </a:t>
            </a:r>
            <a:r>
              <a:rPr lang="en-US" sz="2600" dirty="0" smtClean="0"/>
              <a:t>Trigger </a:t>
            </a:r>
            <a:r>
              <a:rPr lang="en-US" sz="2600" dirty="0"/>
              <a:t>F</a:t>
            </a:r>
            <a:r>
              <a:rPr lang="en-US" sz="2600" dirty="0" smtClean="0"/>
              <a:t>rame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2020-05-26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4979041"/>
              </p:ext>
            </p:extLst>
          </p:nvPr>
        </p:nvGraphicFramePr>
        <p:xfrm>
          <a:off x="520700" y="2752725"/>
          <a:ext cx="7905750" cy="3711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31" name="Document" r:id="rId5" imgW="9397832" imgH="4450567" progId="Word.Document.8">
                  <p:embed/>
                </p:oleObj>
              </mc:Choice>
              <mc:Fallback>
                <p:oleObj name="Document" r:id="rId5" imgW="9397832" imgH="445056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752725"/>
                        <a:ext cx="7905750" cy="3711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MRUs in </a:t>
            </a:r>
            <a:r>
              <a:rPr lang="en-US" altLang="ko-KR" sz="1600" dirty="0" smtClean="0"/>
              <a:t>160+160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or 320MHz </a:t>
            </a:r>
            <a:r>
              <a:rPr lang="en-US" altLang="ko-KR" sz="1600" dirty="0"/>
              <a:t>EHT </a:t>
            </a:r>
            <a:r>
              <a:rPr lang="en-US" altLang="ko-KR" sz="1600" dirty="0" smtClean="0"/>
              <a:t>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737420"/>
              </p:ext>
            </p:extLst>
          </p:nvPr>
        </p:nvGraphicFramePr>
        <p:xfrm>
          <a:off x="1447800" y="2133601"/>
          <a:ext cx="7010400" cy="4242845"/>
        </p:xfrm>
        <a:graphic>
          <a:graphicData uri="http://schemas.openxmlformats.org/drawingml/2006/table">
            <a:tbl>
              <a:tblPr/>
              <a:tblGrid>
                <a:gridCol w="1072179"/>
                <a:gridCol w="1537686"/>
                <a:gridCol w="4400535"/>
              </a:tblGrid>
              <a:tr h="1420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78629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[empty-RU484 RU484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[RU484 empty-RU484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empty-RU484 RU484 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RU484 empty-RU484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RU996 empty-RU484 RU484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RU996 RU484 empty-RU484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empty-RU484 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RU484 empty-RU484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9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empty-RU484 RU484 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10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RU484 empty-RU484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RU996 empty-RU484 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RU996 RU484 empty-RU484]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08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[empty-RU996 RU996 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08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empty-RU996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08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RU996 empty-RU996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08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[empty-RU484 RU484 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[RU484 empty-RU484 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 empty-RU484 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RU484 empty-RU484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empty-RU484 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RU484 empty-RU484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RU996 empty-RU484 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62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RU996 RU484 empty-RU484]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X8–X2 </a:t>
            </a:r>
            <a:r>
              <a:rPr lang="en-US" altLang="ko-KR" dirty="0"/>
              <a:t>of </a:t>
            </a:r>
            <a:r>
              <a:rPr lang="en-US" altLang="ko-KR" dirty="0" smtClean="0"/>
              <a:t>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 for EHT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To </a:t>
            </a:r>
            <a:r>
              <a:rPr lang="en-US" altLang="ko-KR" sz="1600" dirty="0"/>
              <a:t>indicate various combinations for multi-RU </a:t>
            </a:r>
            <a:r>
              <a:rPr lang="en-US" altLang="ko-KR" sz="1600" dirty="0" smtClean="0"/>
              <a:t>aggregation</a:t>
            </a:r>
            <a:r>
              <a:rPr lang="en-US" altLang="ko-KR" sz="1600" dirty="0"/>
              <a:t>, new entries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added to the existing RU Allocation subfield in </a:t>
            </a:r>
            <a:r>
              <a:rPr lang="en-US" altLang="ko-KR" sz="1600" dirty="0" smtClean="0"/>
              <a:t>11ax based on the </a:t>
            </a:r>
            <a:r>
              <a:rPr lang="en-US" altLang="ko-KR" sz="1600" dirty="0"/>
              <a:t>defined indices for multi-RU </a:t>
            </a:r>
            <a:r>
              <a:rPr lang="en-US" altLang="ko-KR" sz="1600" dirty="0" smtClean="0"/>
              <a:t>combinations.</a:t>
            </a:r>
          </a:p>
          <a:p>
            <a:r>
              <a:rPr lang="en-US" altLang="ko-KR" sz="1600" dirty="0" smtClean="0"/>
              <a:t>The </a:t>
            </a:r>
            <a:r>
              <a:rPr lang="en-US" altLang="ko-KR" sz="1600" dirty="0"/>
              <a:t>mapping of </a:t>
            </a:r>
            <a:r>
              <a:rPr lang="en-US" altLang="ko-KR" sz="1600" dirty="0" smtClean="0"/>
              <a:t>X8–X2 </a:t>
            </a:r>
            <a:r>
              <a:rPr lang="en-US" altLang="ko-KR" sz="1600" dirty="0"/>
              <a:t>of the RU Allocation subfield </a:t>
            </a:r>
            <a:r>
              <a:rPr lang="en-US" altLang="ko-KR" sz="1600" dirty="0" smtClean="0"/>
              <a:t>for EHT is defined as follows.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714441"/>
              </p:ext>
            </p:extLst>
          </p:nvPr>
        </p:nvGraphicFramePr>
        <p:xfrm>
          <a:off x="1143000" y="2574829"/>
          <a:ext cx="7162800" cy="3793945"/>
        </p:xfrm>
        <a:graphic>
          <a:graphicData uri="http://schemas.openxmlformats.org/drawingml/2006/table">
            <a:tbl>
              <a:tblPr/>
              <a:tblGrid>
                <a:gridCol w="1143000"/>
                <a:gridCol w="3139565"/>
                <a:gridCol w="999265"/>
                <a:gridCol w="1276372"/>
                <a:gridCol w="604598"/>
              </a:tblGrid>
              <a:tr h="1263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X8-X2of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UL BW subfield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size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Index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Entry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0-8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RU26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to RU9,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9–17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RU10 to RU18,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18–35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RU19 to RU36,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36–39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RU52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to 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40–43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 to 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44–51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 to RU16,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52, 53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RU106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and RU2,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54, 55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RU3 and 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56–59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 to 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4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60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MHz, 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RU242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62,63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RU3 and 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65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94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67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94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4×RU996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69-71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RU52+RU26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MRU3,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72-74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 to MRU6,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75, 76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MRU7 and MRU8,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77, 78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RU106+RU26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and MRU2,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79, 80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 and MRU4,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81-84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85-88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89-96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RU996+RU484+RU242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97-108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MRU12,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109-112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113-120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365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 smtClean="0"/>
              <a:t>Examples </a:t>
            </a:r>
            <a:r>
              <a:rPr lang="en-US" altLang="ko-KR" sz="2400" dirty="0"/>
              <a:t>of </a:t>
            </a:r>
            <a:r>
              <a:rPr lang="en-US" altLang="ko-KR" sz="2400" dirty="0" smtClean="0"/>
              <a:t>Proposed RU </a:t>
            </a:r>
            <a:r>
              <a:rPr lang="en-US" altLang="ko-KR" sz="2400" dirty="0"/>
              <a:t>Allocation </a:t>
            </a:r>
            <a:r>
              <a:rPr lang="en-US" altLang="ko-KR" sz="2400" dirty="0" smtClean="0"/>
              <a:t>Subfield for EHT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Examples</a:t>
            </a:r>
          </a:p>
          <a:p>
            <a:pPr lvl="1"/>
            <a:r>
              <a:rPr lang="en-US" altLang="ko-KR" dirty="0" smtClean="0"/>
              <a:t>UL BW=320MHz</a:t>
            </a:r>
            <a:endParaRPr lang="en-US" altLang="ko-KR" dirty="0"/>
          </a:p>
          <a:p>
            <a:pPr lvl="1"/>
            <a:r>
              <a:rPr lang="en-US" altLang="ko-KR" dirty="0" smtClean="0"/>
              <a:t>STA1: MRU2 of 484+242 </a:t>
            </a:r>
            <a:r>
              <a:rPr lang="en-US" altLang="ko-KR" dirty="0"/>
              <a:t>in P</a:t>
            </a:r>
            <a:r>
              <a:rPr lang="en-US" altLang="ko-KR" dirty="0" smtClean="0"/>
              <a:t>rimary 80 MHz</a:t>
            </a:r>
          </a:p>
          <a:p>
            <a:pPr lvl="1"/>
            <a:r>
              <a:rPr lang="en-US" altLang="ko-KR" dirty="0" smtClean="0"/>
              <a:t>STA2: RU2 </a:t>
            </a:r>
            <a:r>
              <a:rPr lang="en-US" altLang="ko-KR" dirty="0"/>
              <a:t>of </a:t>
            </a:r>
            <a:r>
              <a:rPr lang="en-US" altLang="ko-KR" dirty="0" smtClean="0"/>
              <a:t>242 in lower 80 MHz segment of Secondary 160MHz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사다리꼴 6"/>
          <p:cNvSpPr/>
          <p:nvPr/>
        </p:nvSpPr>
        <p:spPr bwMode="auto">
          <a:xfrm>
            <a:off x="1447800" y="3127177"/>
            <a:ext cx="3412066" cy="381000"/>
          </a:xfrm>
          <a:prstGeom prst="trapezoid">
            <a:avLst/>
          </a:prstGeom>
          <a:solidFill>
            <a:srgbClr val="33CC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사다리꼴 7"/>
          <p:cNvSpPr/>
          <p:nvPr/>
        </p:nvSpPr>
        <p:spPr bwMode="auto">
          <a:xfrm>
            <a:off x="4868333" y="3127177"/>
            <a:ext cx="1706033" cy="381000"/>
          </a:xfrm>
          <a:prstGeom prst="trapezoid">
            <a:avLst/>
          </a:prstGeom>
          <a:solidFill>
            <a:srgbClr val="3366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242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사다리꼴 8"/>
          <p:cNvSpPr/>
          <p:nvPr/>
        </p:nvSpPr>
        <p:spPr bwMode="auto">
          <a:xfrm>
            <a:off x="6574366" y="3127177"/>
            <a:ext cx="1706033" cy="381000"/>
          </a:xfrm>
          <a:prstGeom prst="trapezoid">
            <a:avLst/>
          </a:prstGeom>
          <a:solidFill>
            <a:srgbClr val="33CCC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242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2200272" y="3819525"/>
            <a:ext cx="1363134" cy="381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Primary 80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직사각형 13"/>
          <p:cNvSpPr/>
          <p:nvPr/>
        </p:nvSpPr>
        <p:spPr bwMode="auto">
          <a:xfrm>
            <a:off x="3559174" y="3819525"/>
            <a:ext cx="1363133" cy="381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Secondary 80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93465" y="2826541"/>
            <a:ext cx="867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FF0000"/>
                </a:solidFill>
              </a:rPr>
              <a:t>STA 1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19916" y="2819400"/>
            <a:ext cx="867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FF0000"/>
                </a:solidFill>
              </a:rPr>
              <a:t>STA 1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637368"/>
              </p:ext>
            </p:extLst>
          </p:nvPr>
        </p:nvGraphicFramePr>
        <p:xfrm>
          <a:off x="1447800" y="5334000"/>
          <a:ext cx="6858000" cy="914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6000"/>
                <a:gridCol w="2286000"/>
                <a:gridCol w="2286000"/>
              </a:tblGrid>
              <a:tr h="304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RU Allocation subfield 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STA 1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>
                          <a:latin typeface="+mn-ea"/>
                          <a:ea typeface="+mn-ea"/>
                        </a:rPr>
                        <a:t>STA 2</a:t>
                      </a:r>
                      <a:endParaRPr lang="ko-KR" altLang="en-US" sz="140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X1X0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00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01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latinLnBrk="1"/>
                      <a:r>
                        <a:rPr lang="es-ES" altLang="ko-K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X8-X2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1010011 (83)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smtClean="0">
                          <a:latin typeface="+mn-ea"/>
                          <a:ea typeface="+mn-ea"/>
                        </a:rPr>
                        <a:t>0111101 (61)</a:t>
                      </a:r>
                      <a:endParaRPr lang="ko-KR" altLang="en-US" sz="14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5" name="직사각형 24"/>
          <p:cNvSpPr/>
          <p:nvPr/>
        </p:nvSpPr>
        <p:spPr bwMode="auto">
          <a:xfrm>
            <a:off x="4922307" y="3819525"/>
            <a:ext cx="1363133" cy="381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 MHz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직사각형 25"/>
          <p:cNvSpPr/>
          <p:nvPr/>
        </p:nvSpPr>
        <p:spPr bwMode="auto">
          <a:xfrm>
            <a:off x="6285440" y="3819525"/>
            <a:ext cx="1363133" cy="381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80MHz</a:t>
            </a:r>
            <a:endParaRPr kumimoji="0" lang="ko-KR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사다리꼴 28"/>
          <p:cNvSpPr/>
          <p:nvPr/>
        </p:nvSpPr>
        <p:spPr bwMode="auto">
          <a:xfrm>
            <a:off x="1447799" y="4706838"/>
            <a:ext cx="1706033" cy="381000"/>
          </a:xfrm>
          <a:prstGeom prst="trapezoid">
            <a:avLst/>
          </a:prstGeom>
          <a:solidFill>
            <a:schemeClr val="accent5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242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사다리꼴 29"/>
          <p:cNvSpPr/>
          <p:nvPr/>
        </p:nvSpPr>
        <p:spPr bwMode="auto">
          <a:xfrm>
            <a:off x="3153832" y="4706838"/>
            <a:ext cx="1706033" cy="381000"/>
          </a:xfrm>
          <a:prstGeom prst="trapezoid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242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직선 연결선 32"/>
          <p:cNvCxnSpPr/>
          <p:nvPr/>
        </p:nvCxnSpPr>
        <p:spPr bwMode="auto">
          <a:xfrm>
            <a:off x="1447800" y="3508177"/>
            <a:ext cx="752472" cy="3113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사다리꼴 38"/>
          <p:cNvSpPr/>
          <p:nvPr/>
        </p:nvSpPr>
        <p:spPr bwMode="auto">
          <a:xfrm>
            <a:off x="4878916" y="4706838"/>
            <a:ext cx="3412066" cy="381000"/>
          </a:xfrm>
          <a:prstGeom prst="trapezoid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484</a:t>
            </a:r>
            <a:endParaRPr kumimoji="0" lang="ko-KR" alt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72931" y="4399061"/>
            <a:ext cx="867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FF0000"/>
                </a:solidFill>
              </a:rPr>
              <a:t>STA 2</a:t>
            </a:r>
            <a:endParaRPr lang="ko-KR" altLang="en-US" sz="1400" b="1" dirty="0">
              <a:solidFill>
                <a:srgbClr val="FF0000"/>
              </a:solidFill>
            </a:endParaRPr>
          </a:p>
        </p:txBody>
      </p:sp>
      <p:cxnSp>
        <p:nvCxnSpPr>
          <p:cNvPr id="53" name="직선 연결선 52"/>
          <p:cNvCxnSpPr/>
          <p:nvPr/>
        </p:nvCxnSpPr>
        <p:spPr bwMode="auto">
          <a:xfrm flipH="1">
            <a:off x="3572931" y="3508177"/>
            <a:ext cx="4707468" cy="3080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직선 연결선 55"/>
          <p:cNvCxnSpPr/>
          <p:nvPr/>
        </p:nvCxnSpPr>
        <p:spPr bwMode="auto">
          <a:xfrm flipH="1" flipV="1">
            <a:off x="6285441" y="4200525"/>
            <a:ext cx="1867959" cy="506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직선 연결선 58"/>
          <p:cNvCxnSpPr/>
          <p:nvPr/>
        </p:nvCxnSpPr>
        <p:spPr bwMode="auto">
          <a:xfrm flipV="1">
            <a:off x="1524000" y="4200525"/>
            <a:ext cx="3398307" cy="506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3" name="직사각형 62"/>
          <p:cNvSpPr/>
          <p:nvPr/>
        </p:nvSpPr>
        <p:spPr>
          <a:xfrm>
            <a:off x="207675" y="3854733"/>
            <a:ext cx="19925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ko-KR" sz="1400" b="1" dirty="0" smtClean="0"/>
              <a:t>UL BW=320MHz</a:t>
            </a:r>
            <a:endParaRPr lang="en-US" altLang="ko-KR" sz="1400" b="1" dirty="0"/>
          </a:p>
        </p:txBody>
      </p:sp>
    </p:spTree>
    <p:extLst>
      <p:ext uri="{BB962C8B-B14F-4D97-AF65-F5344CB8AC3E}">
        <p14:creationId xmlns:p14="http://schemas.microsoft.com/office/powerpoint/2010/main" val="390185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Updated Content (Rev2)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updated slides, we further </a:t>
            </a:r>
            <a:r>
              <a:rPr lang="en-US" altLang="ko-KR" dirty="0"/>
              <a:t>address RU Allocation subfield design </a:t>
            </a:r>
            <a:r>
              <a:rPr lang="en-US" altLang="ko-KR" dirty="0" smtClean="0"/>
              <a:t>for EHT Trigger frame according to SU/MU cases.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7388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2957513" algn="l"/>
              </a:tabLst>
            </a:pPr>
            <a:r>
              <a:rPr lang="en-US" altLang="ko-KR" dirty="0" smtClean="0"/>
              <a:t>In 11be, it is considered that SU and MU cases can have a different format of  user info field for EHT trigger frame, respectively. [4]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solidFill>
                  <a:srgbClr val="C00000"/>
                </a:solidFill>
              </a:rPr>
              <a:t>In SU case, our </a:t>
            </a:r>
            <a:r>
              <a:rPr lang="en-US" altLang="ko-KR" dirty="0">
                <a:solidFill>
                  <a:srgbClr val="C00000"/>
                </a:solidFill>
              </a:rPr>
              <a:t>o</a:t>
            </a:r>
            <a:r>
              <a:rPr lang="en-US" altLang="ko-KR" dirty="0" smtClean="0">
                <a:solidFill>
                  <a:srgbClr val="C00000"/>
                </a:solidFill>
              </a:rPr>
              <a:t>riginal proposed 9-bit </a:t>
            </a:r>
            <a:r>
              <a:rPr lang="en-US" altLang="ko-KR" dirty="0">
                <a:solidFill>
                  <a:srgbClr val="C00000"/>
                </a:solidFill>
              </a:rPr>
              <a:t>RU allocation </a:t>
            </a:r>
            <a:r>
              <a:rPr lang="en-US" altLang="ko-KR" dirty="0" smtClean="0">
                <a:solidFill>
                  <a:srgbClr val="C00000"/>
                </a:solidFill>
              </a:rPr>
              <a:t>subfield can be used.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Some of RU and MRU combinations in the proposed RU allocation table are not needed for MU transmission in 11be because the </a:t>
            </a:r>
            <a:r>
              <a:rPr lang="en-US" altLang="ko-KR" dirty="0"/>
              <a:t>minimum RU size for EHT to support MU-MIMO shall be 242-tone RU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So, we propose RU allocation subfield for MU case in EHT Trigger frame.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Allocation Subfield for SU/MU Cases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4278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</a:t>
            </a:r>
            <a:r>
              <a:rPr lang="en-US" altLang="ko-KR" dirty="0" smtClean="0"/>
              <a:t>Allocation </a:t>
            </a:r>
            <a:r>
              <a:rPr lang="en-US" altLang="ko-KR" dirty="0"/>
              <a:t>S</a:t>
            </a:r>
            <a:r>
              <a:rPr lang="en-US" altLang="ko-KR" dirty="0" smtClean="0"/>
              <a:t>ubfield Design for MU Case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introduce two options for </a:t>
            </a:r>
            <a:r>
              <a:rPr lang="en-US" altLang="ko-KR" dirty="0" smtClean="0"/>
              <a:t>RU Allocation subfield design for MU case.</a:t>
            </a:r>
            <a:endParaRPr lang="en-US" altLang="ko-KR" dirty="0"/>
          </a:p>
          <a:p>
            <a:pPr lvl="1"/>
            <a:r>
              <a:rPr lang="en-US" altLang="ko-KR" dirty="0"/>
              <a:t>Option 1: </a:t>
            </a:r>
            <a:r>
              <a:rPr lang="en-US" altLang="ko-KR" dirty="0" smtClean="0"/>
              <a:t>Leverage the proposed 9-bit RU </a:t>
            </a:r>
            <a:r>
              <a:rPr lang="en-US" altLang="ko-KR" dirty="0"/>
              <a:t>Allocation subfield </a:t>
            </a:r>
            <a:r>
              <a:rPr lang="en-US" altLang="ko-KR" dirty="0" smtClean="0"/>
              <a:t>to </a:t>
            </a:r>
            <a:r>
              <a:rPr lang="en-US" altLang="ko-KR" dirty="0"/>
              <a:t>indicate </a:t>
            </a:r>
            <a:r>
              <a:rPr lang="en-US" altLang="ko-KR" dirty="0" smtClean="0"/>
              <a:t>RU or </a:t>
            </a:r>
            <a:r>
              <a:rPr lang="en-US" altLang="ko-KR" dirty="0"/>
              <a:t>multi-RU </a:t>
            </a:r>
            <a:r>
              <a:rPr lang="en-US" altLang="ko-KR" dirty="0" smtClean="0"/>
              <a:t>assignments for MU case</a:t>
            </a:r>
            <a:endParaRPr lang="en-US" altLang="ko-KR" dirty="0"/>
          </a:p>
          <a:p>
            <a:pPr lvl="2"/>
            <a:r>
              <a:rPr lang="en-US" altLang="ko-KR" dirty="0"/>
              <a:t>E.g., 8-bit RU Allocation subfield in </a:t>
            </a:r>
            <a:r>
              <a:rPr lang="en-US" altLang="ko-KR" dirty="0" smtClean="0"/>
              <a:t>the following slides</a:t>
            </a:r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Option 2: Redesign the RU Allocation subfield only for </a:t>
            </a:r>
            <a:r>
              <a:rPr lang="en-US" altLang="ko-KR" dirty="0" smtClean="0"/>
              <a:t>MU case to </a:t>
            </a:r>
            <a:r>
              <a:rPr lang="en-US" altLang="ko-KR" dirty="0"/>
              <a:t>reduce the bit-width of RU Allocation subfield </a:t>
            </a:r>
          </a:p>
          <a:p>
            <a:pPr lvl="2"/>
            <a:r>
              <a:rPr lang="en-US" altLang="ko-KR" dirty="0" smtClean="0"/>
              <a:t>E.g., 7-bit RU Allocation subfield </a:t>
            </a:r>
            <a:r>
              <a:rPr lang="en-US" altLang="ko-KR" dirty="0"/>
              <a:t>in </a:t>
            </a:r>
            <a:r>
              <a:rPr lang="en-US" altLang="ko-KR" dirty="0" smtClean="0"/>
              <a:t>following slides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/>
              <a:t>For each option, the details of </a:t>
            </a:r>
            <a:r>
              <a:rPr lang="en-US" altLang="ko-KR" dirty="0" smtClean="0"/>
              <a:t>RU </a:t>
            </a:r>
            <a:r>
              <a:rPr lang="en-US" altLang="ko-KR" dirty="0"/>
              <a:t>Allocation subfield </a:t>
            </a:r>
            <a:r>
              <a:rPr lang="en-US" altLang="ko-KR" dirty="0" smtClean="0"/>
              <a:t>design are described in the following slides.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4127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RU Allocation Subfield Design for MU Case </a:t>
            </a:r>
            <a:r>
              <a:rPr lang="en-US" altLang="ko-KR" sz="2400" dirty="0" smtClean="0"/>
              <a:t>– Option 1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Option </a:t>
            </a:r>
            <a:r>
              <a:rPr lang="en-US" altLang="ko-KR" sz="1800" dirty="0" smtClean="0"/>
              <a:t>1 is to leverage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proposed 9-bit RU </a:t>
            </a:r>
            <a:r>
              <a:rPr lang="en-US" altLang="ko-KR" sz="1800" dirty="0"/>
              <a:t>Allocation </a:t>
            </a:r>
            <a:r>
              <a:rPr lang="en-US" altLang="ko-KR" sz="1800" dirty="0" smtClean="0"/>
              <a:t>subfield </a:t>
            </a:r>
            <a:r>
              <a:rPr lang="en-US" altLang="ko-KR" sz="1800" dirty="0"/>
              <a:t>to indicate RU or multi-RU assignments for MU </a:t>
            </a:r>
            <a:r>
              <a:rPr lang="en-US" altLang="ko-KR" sz="1800" dirty="0" smtClean="0"/>
              <a:t>case.</a:t>
            </a:r>
            <a:endParaRPr lang="en-US" altLang="ko-KR" sz="1800" dirty="0"/>
          </a:p>
          <a:p>
            <a:r>
              <a:rPr lang="en-US" altLang="ko-KR" sz="1800" dirty="0" smtClean="0"/>
              <a:t>To </a:t>
            </a:r>
            <a:r>
              <a:rPr lang="en-US" altLang="ko-KR" sz="1800" dirty="0"/>
              <a:t>support the larger bandwidths and multi-RU </a:t>
            </a:r>
            <a:r>
              <a:rPr lang="en-US" altLang="ko-KR" sz="1800" dirty="0" smtClean="0"/>
              <a:t>combinations for MU case, </a:t>
            </a:r>
            <a:r>
              <a:rPr lang="en-US" altLang="ko-KR" sz="1800" dirty="0"/>
              <a:t>we can consider </a:t>
            </a:r>
            <a:r>
              <a:rPr lang="en-US" altLang="ko-KR" sz="1800" dirty="0" smtClean="0"/>
              <a:t>8-bit </a:t>
            </a:r>
            <a:r>
              <a:rPr lang="en-US" altLang="ko-KR" sz="1800" dirty="0"/>
              <a:t>RU allocation subfield.</a:t>
            </a:r>
          </a:p>
          <a:p>
            <a:endParaRPr lang="en-US" altLang="ko-KR" sz="1800" dirty="0"/>
          </a:p>
          <a:p>
            <a:endParaRPr lang="en-US" altLang="ko-KR" sz="1800" dirty="0"/>
          </a:p>
          <a:p>
            <a:pPr lvl="1"/>
            <a:r>
              <a:rPr lang="en-US" altLang="ko-KR" sz="1600" dirty="0"/>
              <a:t>2 bits of </a:t>
            </a:r>
            <a:r>
              <a:rPr lang="en-US" altLang="ko-KR" sz="1600" dirty="0" smtClean="0"/>
              <a:t>[Y1 Y0</a:t>
            </a:r>
            <a:r>
              <a:rPr lang="en-US" altLang="ko-KR" sz="1600" dirty="0"/>
              <a:t>]: Used to indicate the location of channel that RU allocation applies</a:t>
            </a:r>
          </a:p>
          <a:p>
            <a:pPr lvl="1"/>
            <a:r>
              <a:rPr lang="en-US" altLang="ko-KR" sz="1600" dirty="0" smtClean="0"/>
              <a:t>6 </a:t>
            </a:r>
            <a:r>
              <a:rPr lang="en-US" altLang="ko-KR" sz="1600" dirty="0"/>
              <a:t>bits of </a:t>
            </a:r>
            <a:r>
              <a:rPr lang="en-US" altLang="ko-KR" sz="1600" dirty="0" smtClean="0"/>
              <a:t>[Y7- Y2</a:t>
            </a:r>
            <a:r>
              <a:rPr lang="en-US" altLang="ko-KR" sz="1600" dirty="0"/>
              <a:t>]: Used to indicate RU or multi-RU </a:t>
            </a:r>
            <a:r>
              <a:rPr lang="en-US" altLang="ko-KR" sz="1600" dirty="0" smtClean="0"/>
              <a:t>assignment for MU transmission</a:t>
            </a:r>
            <a:endParaRPr lang="en-US" altLang="ko-KR" sz="1600" dirty="0"/>
          </a:p>
          <a:p>
            <a:r>
              <a:rPr lang="en-US" altLang="ko-KR" sz="1800" dirty="0" smtClean="0"/>
              <a:t>Two bits of [Y1 </a:t>
            </a:r>
            <a:r>
              <a:rPr lang="en-US" altLang="ko-KR" sz="1800" dirty="0"/>
              <a:t>Y</a:t>
            </a:r>
            <a:r>
              <a:rPr lang="en-US" altLang="ko-KR" sz="1800" dirty="0" smtClean="0"/>
              <a:t>0] can be set to the same as two </a:t>
            </a:r>
            <a:r>
              <a:rPr lang="en-US" altLang="ko-KR" sz="1800" dirty="0"/>
              <a:t>bits of </a:t>
            </a:r>
            <a:r>
              <a:rPr lang="en-US" altLang="ko-KR" sz="1800" dirty="0" smtClean="0"/>
              <a:t>[X1 X0</a:t>
            </a:r>
            <a:r>
              <a:rPr lang="en-US" altLang="ko-KR" sz="1800" dirty="0"/>
              <a:t>] in </a:t>
            </a:r>
            <a:r>
              <a:rPr lang="en-US" altLang="ko-KR" sz="1800" dirty="0" smtClean="0"/>
              <a:t>the proposed </a:t>
            </a:r>
            <a:r>
              <a:rPr lang="en-US" altLang="ko-KR" sz="1800" dirty="0"/>
              <a:t>9-bit RU allocation subfield </a:t>
            </a:r>
            <a:r>
              <a:rPr lang="en-US" altLang="ko-KR" sz="1800" dirty="0" smtClean="0"/>
              <a:t>to </a:t>
            </a:r>
            <a:r>
              <a:rPr lang="en-US" altLang="ko-KR" sz="1800" dirty="0"/>
              <a:t>indicate the location of channel that RU or MRU allocation </a:t>
            </a:r>
            <a:r>
              <a:rPr lang="en-US" altLang="ko-KR" sz="1800" dirty="0" smtClean="0"/>
              <a:t>applies.</a:t>
            </a:r>
          </a:p>
          <a:p>
            <a:r>
              <a:rPr lang="en-US" altLang="ko-KR" sz="1800" dirty="0" smtClean="0"/>
              <a:t>The </a:t>
            </a:r>
            <a:r>
              <a:rPr lang="en-US" altLang="ko-KR" sz="1800" dirty="0"/>
              <a:t>remaining six bits of [Y7- </a:t>
            </a:r>
            <a:r>
              <a:rPr lang="en-US" altLang="ko-KR" sz="1800" dirty="0" smtClean="0"/>
              <a:t>Y2] are used to </a:t>
            </a:r>
            <a:r>
              <a:rPr lang="en-US" altLang="ko-KR" sz="1800" dirty="0"/>
              <a:t>indicate various RU and MRU </a:t>
            </a:r>
            <a:r>
              <a:rPr lang="en-US" altLang="ko-KR" sz="1800" dirty="0" smtClean="0"/>
              <a:t>combinations for </a:t>
            </a:r>
            <a:r>
              <a:rPr lang="en-US" altLang="ko-KR" sz="1800" dirty="0"/>
              <a:t>MU </a:t>
            </a:r>
            <a:r>
              <a:rPr lang="en-US" altLang="ko-KR" sz="1800" dirty="0" smtClean="0"/>
              <a:t>transmission while sharing the RU allocation mapping table for SU transmission. </a:t>
            </a:r>
            <a:endParaRPr lang="en-US" altLang="ko-KR" sz="18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286033"/>
              </p:ext>
            </p:extLst>
          </p:nvPr>
        </p:nvGraphicFramePr>
        <p:xfrm>
          <a:off x="2844800" y="2910840"/>
          <a:ext cx="31242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1100"/>
                <a:gridCol w="673100"/>
              </a:tblGrid>
              <a:tr h="307867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직사각형 9"/>
          <p:cNvSpPr/>
          <p:nvPr/>
        </p:nvSpPr>
        <p:spPr>
          <a:xfrm>
            <a:off x="2734934" y="2590800"/>
            <a:ext cx="33696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/>
              <a:t>RU Allocation subfield for MU case</a:t>
            </a:r>
            <a:endParaRPr lang="ko-KR" alt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675567" y="2971800"/>
            <a:ext cx="3623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    Y7      </a:t>
            </a:r>
            <a:r>
              <a:rPr lang="en-US" altLang="ko-KR" dirty="0"/>
              <a:t>Y</a:t>
            </a:r>
            <a:r>
              <a:rPr lang="en-US" altLang="ko-KR" dirty="0" smtClean="0"/>
              <a:t>6     Y5      </a:t>
            </a:r>
            <a:r>
              <a:rPr lang="en-US" altLang="ko-KR" dirty="0"/>
              <a:t>Y</a:t>
            </a:r>
            <a:r>
              <a:rPr lang="en-US" altLang="ko-KR" dirty="0" smtClean="0"/>
              <a:t>4      Y3      </a:t>
            </a:r>
            <a:r>
              <a:rPr lang="en-US" altLang="ko-KR" dirty="0"/>
              <a:t>Y</a:t>
            </a:r>
            <a:r>
              <a:rPr lang="en-US" altLang="ko-KR" dirty="0" smtClean="0"/>
              <a:t>2     Y1    Y0  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0501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RU Allocation Subfield Design for MU Case – Option 1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To indicate various </a:t>
            </a:r>
            <a:r>
              <a:rPr lang="en-US" altLang="ko-KR" sz="1600" dirty="0" smtClean="0"/>
              <a:t>RU and MRU combinations for MU transmission, some entries are removed from the mapping table </a:t>
            </a:r>
            <a:r>
              <a:rPr lang="en-US" altLang="ko-KR" sz="1600" dirty="0"/>
              <a:t>of X8–X2 of </a:t>
            </a:r>
            <a:r>
              <a:rPr lang="en-US" altLang="ko-KR" sz="1600" dirty="0" smtClean="0"/>
              <a:t>the proposed 9-bit RU </a:t>
            </a:r>
            <a:r>
              <a:rPr lang="en-US" altLang="ko-KR" sz="1600" dirty="0"/>
              <a:t>Allocation </a:t>
            </a:r>
            <a:r>
              <a:rPr lang="en-US" altLang="ko-KR" sz="1600" dirty="0" smtClean="0"/>
              <a:t>subfield. </a:t>
            </a:r>
            <a:endParaRPr lang="en-US" altLang="ko-KR" sz="1600" dirty="0"/>
          </a:p>
          <a:p>
            <a:r>
              <a:rPr lang="en-US" altLang="ko-KR" sz="1600" dirty="0" smtClean="0"/>
              <a:t>The </a:t>
            </a:r>
            <a:r>
              <a:rPr lang="en-US" altLang="ko-KR" sz="1600" dirty="0"/>
              <a:t>mapping of </a:t>
            </a:r>
            <a:r>
              <a:rPr lang="en-US" altLang="ko-KR" sz="1600" dirty="0" smtClean="0"/>
              <a:t>Y7–Y2 </a:t>
            </a:r>
            <a:r>
              <a:rPr lang="en-US" altLang="ko-KR" sz="1600" dirty="0"/>
              <a:t>of the RU Allocation subfield for EHT is defined as </a:t>
            </a:r>
            <a:r>
              <a:rPr lang="en-US" altLang="ko-KR" sz="1600" dirty="0" smtClean="0"/>
              <a:t>follows.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391550"/>
              </p:ext>
            </p:extLst>
          </p:nvPr>
        </p:nvGraphicFramePr>
        <p:xfrm>
          <a:off x="762000" y="2542551"/>
          <a:ext cx="8077200" cy="3878787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2990239"/>
                <a:gridCol w="971762"/>
                <a:gridCol w="1295799"/>
                <a:gridCol w="533400"/>
              </a:tblGrid>
              <a:tr h="3175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X8-X2of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</a:t>
                      </a:r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subfield </a:t>
                      </a:r>
                    </a:p>
                    <a:p>
                      <a:pPr algn="ctr" fontAlgn="ctr"/>
                      <a:r>
                        <a:rPr lang="en-US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for SU case</a:t>
                      </a:r>
                      <a:endParaRPr lang="en-US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Y7-Y2of </a:t>
                      </a:r>
                      <a:br>
                        <a:rPr lang="en-US" altLang="ko-K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altLang="ko-K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for MU case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UL BW subfield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size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Index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Entry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0-8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RU26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to RU9,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9–17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RU10 to RU18,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18–35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RU19 to RU36,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36–39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RU52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to 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40–43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 to 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44–51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 to RU16,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52, 53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RU106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and RU2,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54, 55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RU3 and 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1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56–59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 to 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60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MHz, 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RU242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081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62,63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2,3</a:t>
                      </a:r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RU3 and 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081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65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</a:t>
                      </a:r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081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</a:t>
                      </a:r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081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67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</a:t>
                      </a:r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0818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4×RU996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69-71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-</a:t>
                      </a:r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RU52+RU26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MRU3,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72-74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 to MRU6,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75, 76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MRU7 and MRU8,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77, 78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RU106+RU26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and MRU2,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79, 80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 and MRU4,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81-84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9-12</a:t>
                      </a:r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85-88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13-16</a:t>
                      </a:r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89-96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17-24</a:t>
                      </a:r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RU996+RU484+RU242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97-108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25-36</a:t>
                      </a:r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MRU12,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109-112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37-30</a:t>
                      </a:r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3254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113-120</a:t>
                      </a:r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41-48</a:t>
                      </a:r>
                      <a:endParaRPr lang="en-US" altLang="ko-KR" sz="7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 bwMode="auto">
          <a:xfrm>
            <a:off x="1897380" y="2512102"/>
            <a:ext cx="1143000" cy="3933570"/>
          </a:xfrm>
          <a:prstGeom prst="rect">
            <a:avLst/>
          </a:prstGeom>
          <a:solidFill>
            <a:srgbClr val="C00000">
              <a:alpha val="17000"/>
            </a:srgbClr>
          </a:solidFill>
          <a:ln w="28575">
            <a:solidFill>
              <a:srgbClr val="C00000"/>
            </a:solidFill>
            <a:headEnd type="none" w="sm" len="sm"/>
            <a:tailEnd type="none" w="sm" len="sm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0" name="바닥글 개체 틀 5"/>
          <p:cNvSpPr>
            <a:spLocks noGrp="1"/>
          </p:cNvSpPr>
          <p:nvPr>
            <p:ph type="ftr" sz="quarter" idx="3"/>
          </p:nvPr>
        </p:nvSpPr>
        <p:spPr>
          <a:xfrm>
            <a:off x="6895524" y="6475413"/>
            <a:ext cx="164840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8094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RU Allocation Subfield Design for MU Case – Option </a:t>
            </a:r>
            <a:r>
              <a:rPr lang="en-US" altLang="ko-KR" sz="2400" dirty="0" smtClean="0"/>
              <a:t>2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/>
              <a:t>Option </a:t>
            </a:r>
            <a:r>
              <a:rPr lang="en-US" altLang="ko-KR" sz="1400" dirty="0" smtClean="0"/>
              <a:t>2 is to redesign </a:t>
            </a:r>
            <a:r>
              <a:rPr lang="en-US" altLang="ko-KR" sz="1400" dirty="0"/>
              <a:t>the RU Allocation subfield only for MU case to reduce the bit-width of RU Allocation </a:t>
            </a:r>
            <a:r>
              <a:rPr lang="en-US" altLang="ko-KR" sz="1400" dirty="0" smtClean="0"/>
              <a:t>subfield. </a:t>
            </a:r>
            <a:endParaRPr lang="en-US" altLang="ko-KR" sz="1400" dirty="0"/>
          </a:p>
          <a:p>
            <a:r>
              <a:rPr lang="en-US" altLang="ko-KR" sz="1400" dirty="0" smtClean="0"/>
              <a:t>We </a:t>
            </a:r>
            <a:r>
              <a:rPr lang="en-US" altLang="ko-KR" sz="1400" dirty="0"/>
              <a:t>can consider </a:t>
            </a:r>
            <a:r>
              <a:rPr lang="en-US" altLang="ko-KR" sz="1400" dirty="0" smtClean="0"/>
              <a:t>7-bit </a:t>
            </a:r>
            <a:r>
              <a:rPr lang="en-US" altLang="ko-KR" sz="1400" dirty="0"/>
              <a:t>RU allocation </a:t>
            </a:r>
            <a:r>
              <a:rPr lang="en-US" altLang="ko-KR" sz="1400" dirty="0" smtClean="0"/>
              <a:t>subfield (Z6-Z0) to </a:t>
            </a:r>
            <a:r>
              <a:rPr lang="en-US" altLang="ko-KR" sz="1400" dirty="0"/>
              <a:t>indicate </a:t>
            </a:r>
            <a:r>
              <a:rPr lang="en-US" altLang="ko-KR" sz="1400" dirty="0" smtClean="0"/>
              <a:t>RU </a:t>
            </a:r>
            <a:r>
              <a:rPr lang="en-US" altLang="ko-KR" sz="1400" dirty="0"/>
              <a:t>and MRU combinations for MU transmission </a:t>
            </a:r>
            <a:r>
              <a:rPr lang="en-US" altLang="ko-KR" sz="1400" dirty="0" smtClean="0"/>
              <a:t>by defining the </a:t>
            </a:r>
            <a:r>
              <a:rPr lang="en-US" altLang="ko-KR" sz="1400" dirty="0"/>
              <a:t>mapping of </a:t>
            </a:r>
            <a:r>
              <a:rPr lang="en-US" altLang="ko-KR" sz="1400" dirty="0" smtClean="0"/>
              <a:t>the </a:t>
            </a:r>
            <a:r>
              <a:rPr lang="en-US" altLang="ko-KR" sz="1400" dirty="0"/>
              <a:t>RU Allocation subfield </a:t>
            </a:r>
            <a:r>
              <a:rPr lang="en-US" altLang="ko-KR" sz="1400" dirty="0" smtClean="0"/>
              <a:t>as follows. </a:t>
            </a:r>
            <a:endParaRPr lang="en-US" altLang="ko-KR" sz="1400" dirty="0"/>
          </a:p>
          <a:p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567895"/>
              </p:ext>
            </p:extLst>
          </p:nvPr>
        </p:nvGraphicFramePr>
        <p:xfrm>
          <a:off x="702734" y="2399344"/>
          <a:ext cx="7924800" cy="4077656"/>
        </p:xfrm>
        <a:graphic>
          <a:graphicData uri="http://schemas.openxmlformats.org/drawingml/2006/table">
            <a:tbl>
              <a:tblPr/>
              <a:tblGrid>
                <a:gridCol w="1584960"/>
                <a:gridCol w="1584960"/>
                <a:gridCol w="1584960"/>
                <a:gridCol w="1584960"/>
                <a:gridCol w="1584960"/>
              </a:tblGrid>
              <a:tr h="1806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Z6-Z0 of </a:t>
                      </a:r>
                      <a:b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UL BW subfield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size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Index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Entry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806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RU242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6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6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2,3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RU3 and RU4, respectively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6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4-7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80+80 MHz or 160 MHz, 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 to RU8, respectively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8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8-15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 to RU16, respectively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6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6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17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6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18,19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80+80 MHz or 160 MHz, 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RU3 and RU4, respectively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8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20-23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 to RU8, respectively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6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24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6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25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80+80 MHz or 160 MHz, 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8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26,27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RU3 and RU4, respectively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6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28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80+80 MHz or 160 MHz, 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2×996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8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29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MRU2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8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30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4×RU996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6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31-34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MRU4, respectively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6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35-38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80+80 MHz or 160 MHz, 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MRU5 to MRU8, respectively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8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39-46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MRU9 to MRU16, respectively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6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47-50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80+80 MHz or 160 MHz, 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MRU4, respectively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8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51-54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MRU5 to MRU8, respectively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63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55-62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80+80 MHz or 160 MHz, 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RU996+RU484+RU242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MRU8, respectively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8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63-70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MRU9 to MRU16, respectively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8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71-82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MRU12, respectively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8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83-86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MRU4, respectively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8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87-94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MRU8, respectively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4739" marR="4739" marT="47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91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we proposed </a:t>
            </a:r>
            <a:r>
              <a:rPr lang="en-US" altLang="ko-KR" dirty="0"/>
              <a:t>the </a:t>
            </a:r>
            <a:r>
              <a:rPr lang="en-US" altLang="ko-KR" dirty="0" smtClean="0"/>
              <a:t>9-bit </a:t>
            </a:r>
            <a:r>
              <a:rPr lang="en-US" altLang="ko-KR" dirty="0"/>
              <a:t>RU Allocation subfield for Trigger frame </a:t>
            </a:r>
            <a:r>
              <a:rPr lang="en-US" altLang="ko-KR" dirty="0" smtClean="0"/>
              <a:t>to indicate </a:t>
            </a:r>
            <a:r>
              <a:rPr lang="en-US" altLang="ko-KR" dirty="0"/>
              <a:t>the supported bandwidths and multi-RU </a:t>
            </a:r>
            <a:r>
              <a:rPr lang="en-US" altLang="ko-KR" dirty="0" smtClean="0"/>
              <a:t>combinations in EHT.</a:t>
            </a:r>
          </a:p>
          <a:p>
            <a:endParaRPr lang="en-US" altLang="ko-KR" dirty="0"/>
          </a:p>
          <a:p>
            <a:r>
              <a:rPr lang="en-US" altLang="ko-KR" dirty="0" smtClean="0"/>
              <a:t>Additionally, we introduced two design methods of RU Allocation subfield in EHT Trigger frame for MU case.</a:t>
            </a:r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77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11be task group has approved that 11be shall allow </a:t>
            </a:r>
            <a:r>
              <a:rPr lang="en-US" altLang="ko-KR" dirty="0" smtClean="0"/>
              <a:t>the following PHY features </a:t>
            </a:r>
            <a:r>
              <a:rPr lang="en-US" altLang="ko-KR" dirty="0"/>
              <a:t>[1</a:t>
            </a:r>
            <a:r>
              <a:rPr lang="en-US" altLang="ko-KR" dirty="0" smtClean="0"/>
              <a:t>].</a:t>
            </a:r>
          </a:p>
          <a:p>
            <a:pPr lvl="1"/>
            <a:r>
              <a:rPr lang="en-US" altLang="ko-KR" dirty="0"/>
              <a:t>320 MHz and 160+160 MHz </a:t>
            </a:r>
            <a:r>
              <a:rPr lang="en-US" altLang="ko-KR" dirty="0" smtClean="0"/>
              <a:t>PPDU </a:t>
            </a:r>
          </a:p>
          <a:p>
            <a:pPr lvl="1"/>
            <a:r>
              <a:rPr lang="en-US" altLang="ko-KR" dirty="0" smtClean="0"/>
              <a:t>802.11be </a:t>
            </a:r>
            <a:r>
              <a:rPr lang="en-US" altLang="ko-KR" dirty="0"/>
              <a:t>shall allow more than one RUs to be assigned to a single </a:t>
            </a:r>
            <a:r>
              <a:rPr lang="en-US" altLang="ko-KR" dirty="0" smtClean="0"/>
              <a:t>STA.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Design </a:t>
            </a:r>
            <a:r>
              <a:rPr lang="en-US" altLang="ko-KR" dirty="0"/>
              <a:t>aspects regarding T</a:t>
            </a:r>
            <a:r>
              <a:rPr lang="en-US" altLang="ko-KR" dirty="0" smtClean="0"/>
              <a:t>rigger </a:t>
            </a:r>
            <a:r>
              <a:rPr lang="en-US" altLang="ko-KR" dirty="0"/>
              <a:t>frame to support </a:t>
            </a:r>
            <a:r>
              <a:rPr lang="en-US" altLang="ko-KR" dirty="0" smtClean="0"/>
              <a:t>these above features have </a:t>
            </a:r>
            <a:r>
              <a:rPr lang="en-US" altLang="ko-KR" dirty="0"/>
              <a:t>been discussed in several </a:t>
            </a:r>
            <a:r>
              <a:rPr lang="en-US" altLang="ko-KR" dirty="0" smtClean="0"/>
              <a:t>contributions [2][3].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this contribution, we address </a:t>
            </a:r>
            <a:r>
              <a:rPr lang="en-US" altLang="ko-KR" dirty="0"/>
              <a:t>the </a:t>
            </a:r>
            <a:r>
              <a:rPr lang="en-US" altLang="ko-KR" dirty="0" smtClean="0"/>
              <a:t>modified 9-bit RU </a:t>
            </a:r>
            <a:r>
              <a:rPr lang="en-US" altLang="ko-KR" dirty="0"/>
              <a:t>Allocation subfield </a:t>
            </a:r>
            <a:r>
              <a:rPr lang="en-US" altLang="ko-KR" dirty="0" smtClean="0"/>
              <a:t>for Trigger frame so </a:t>
            </a:r>
            <a:r>
              <a:rPr lang="en-US" altLang="ko-KR" dirty="0"/>
              <a:t>that RU allocation signaling </a:t>
            </a:r>
            <a:r>
              <a:rPr lang="en-US" altLang="ko-KR" dirty="0" smtClean="0"/>
              <a:t>for </a:t>
            </a:r>
            <a:r>
              <a:rPr lang="en-US" altLang="ko-KR" dirty="0"/>
              <a:t>T</a:t>
            </a:r>
            <a:r>
              <a:rPr lang="en-US" altLang="ko-KR" dirty="0" smtClean="0"/>
              <a:t>rigger based UL MU transmissions can </a:t>
            </a:r>
            <a:r>
              <a:rPr lang="en-US" altLang="ko-KR" dirty="0"/>
              <a:t>cover the supported </a:t>
            </a:r>
            <a:r>
              <a:rPr lang="en-US" altLang="ko-KR" dirty="0" smtClean="0"/>
              <a:t>bandwidths and multi-RU </a:t>
            </a:r>
            <a:r>
              <a:rPr lang="en-US" altLang="ko-KR" dirty="0"/>
              <a:t>combinations.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9579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Do you support that the TGbe SFD shall include the following table?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US" altLang="ko-KR" sz="1400" dirty="0" smtClean="0"/>
              <a:t>Data and pilot subcarrier indices for RUs in an 80 MHz HE PPDU and in a non-OFDMA 80 MHz HE </a:t>
            </a:r>
            <a:r>
              <a:rPr lang="en-US" altLang="ko-KR" sz="1400" dirty="0"/>
              <a:t>PPDU </a:t>
            </a:r>
            <a:r>
              <a:rPr lang="en-US" altLang="ko-KR" sz="1400" dirty="0" smtClean="0"/>
              <a:t>(</a:t>
            </a:r>
            <a:r>
              <a:rPr lang="en-US" altLang="ko-KR" sz="1400" dirty="0"/>
              <a:t>b</a:t>
            </a:r>
            <a:r>
              <a:rPr lang="en-US" altLang="ko-KR" sz="1400" dirty="0" smtClean="0"/>
              <a:t>ased </a:t>
            </a:r>
            <a:r>
              <a:rPr lang="en-US" altLang="ko-KR" sz="1400" dirty="0"/>
              <a:t>on the modified tone plan for 11be 80MHz OFDMA (by 20/066r2</a:t>
            </a:r>
            <a:r>
              <a:rPr lang="en-US" altLang="ko-KR" sz="1400" dirty="0" smtClean="0"/>
              <a:t>))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415181"/>
              </p:ext>
            </p:extLst>
          </p:nvPr>
        </p:nvGraphicFramePr>
        <p:xfrm>
          <a:off x="457200" y="2667000"/>
          <a:ext cx="8381999" cy="3581392"/>
        </p:xfrm>
        <a:graphic>
          <a:graphicData uri="http://schemas.openxmlformats.org/drawingml/2006/table">
            <a:tbl>
              <a:tblPr/>
              <a:tblGrid>
                <a:gridCol w="1081548"/>
                <a:gridCol w="1514645"/>
                <a:gridCol w="1557717"/>
                <a:gridCol w="1483540"/>
                <a:gridCol w="1463323"/>
                <a:gridCol w="1281226"/>
              </a:tblGrid>
              <a:tr h="1570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type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index and subcarrier range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565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499: –474]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473: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445: –420]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392: –367]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365: –340]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339: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311: –286]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252: –227]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226: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198: –173]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145: –120]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118: –93]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64: –39]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[93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145]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172]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[173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226]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[227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285]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[286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[340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[367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419]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[420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473]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[474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499: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445: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252: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117]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242-tone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500: -259]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[-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253:-12]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253]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[259:500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484-tone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de-DE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500: -259, -253:-12]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de-DE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253, 259:500]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4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de-DE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500: –3, 3: 500]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42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subcarrier index of 0 corresponds to the DC tone. Negative subcarrier indices correspond to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subcarriers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 frequency lower than the DC tone, and positive subcarrier indices correspond to subcarriers with frequency higher than the DC tone.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186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the TGbe SFD shall include the following table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Indices </a:t>
            </a:r>
            <a:r>
              <a:rPr lang="en-US" altLang="ko-KR" dirty="0"/>
              <a:t>for </a:t>
            </a:r>
            <a:r>
              <a:rPr lang="en-US" altLang="ko-KR" dirty="0" smtClean="0"/>
              <a:t>MRUs </a:t>
            </a:r>
            <a:r>
              <a:rPr lang="en-US" altLang="ko-KR" dirty="0"/>
              <a:t>in an </a:t>
            </a:r>
            <a:r>
              <a:rPr lang="en-US" altLang="ko-KR" dirty="0" smtClean="0"/>
              <a:t>20 </a:t>
            </a:r>
            <a:r>
              <a:rPr lang="en-US" altLang="ko-KR" dirty="0"/>
              <a:t>MHz </a:t>
            </a:r>
            <a:r>
              <a:rPr lang="en-US" altLang="ko-KR" dirty="0" smtClean="0"/>
              <a:t>HE 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002408"/>
              </p:ext>
            </p:extLst>
          </p:nvPr>
        </p:nvGraphicFramePr>
        <p:xfrm>
          <a:off x="1524000" y="2667000"/>
          <a:ext cx="6972299" cy="1257300"/>
        </p:xfrm>
        <a:graphic>
          <a:graphicData uri="http://schemas.openxmlformats.org/drawingml/2006/table">
            <a:tbl>
              <a:tblPr/>
              <a:tblGrid>
                <a:gridCol w="914400"/>
                <a:gridCol w="28902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3 + 26-tone 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22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the TGbe SFD shall include the following table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Indices </a:t>
            </a:r>
            <a:r>
              <a:rPr lang="en-US" altLang="ko-KR" dirty="0"/>
              <a:t>for </a:t>
            </a:r>
            <a:r>
              <a:rPr lang="en-US" altLang="ko-KR" dirty="0" smtClean="0"/>
              <a:t>MRUs </a:t>
            </a:r>
            <a:r>
              <a:rPr lang="en-US" altLang="ko-KR" dirty="0"/>
              <a:t>in an </a:t>
            </a:r>
            <a:r>
              <a:rPr lang="en-US" altLang="ko-KR" dirty="0" smtClean="0"/>
              <a:t>40 </a:t>
            </a:r>
            <a:r>
              <a:rPr lang="en-US" altLang="ko-KR" dirty="0"/>
              <a:t>MHz </a:t>
            </a:r>
            <a:r>
              <a:rPr lang="en-US" altLang="ko-KR" dirty="0" smtClean="0"/>
              <a:t>EHT 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90393"/>
              </p:ext>
            </p:extLst>
          </p:nvPr>
        </p:nvGraphicFramePr>
        <p:xfrm>
          <a:off x="1524000" y="2571750"/>
          <a:ext cx="6972299" cy="2305050"/>
        </p:xfrm>
        <a:graphic>
          <a:graphicData uri="http://schemas.openxmlformats.org/drawingml/2006/table">
            <a:tbl>
              <a:tblPr/>
              <a:tblGrid>
                <a:gridCol w="914400"/>
                <a:gridCol w="28902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3 + 26-tone 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7 + 26-tone RU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3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4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48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the TGbe SFD shall include the following table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Indices </a:t>
            </a:r>
            <a:r>
              <a:rPr lang="en-US" altLang="ko-KR" dirty="0"/>
              <a:t>for </a:t>
            </a:r>
            <a:r>
              <a:rPr lang="en-US" altLang="ko-KR" dirty="0" smtClean="0"/>
              <a:t>MRUs </a:t>
            </a:r>
            <a:r>
              <a:rPr lang="en-US" altLang="ko-KR" dirty="0"/>
              <a:t>in an </a:t>
            </a:r>
            <a:r>
              <a:rPr lang="en-US" altLang="ko-KR" dirty="0" smtClean="0"/>
              <a:t>80 </a:t>
            </a:r>
            <a:r>
              <a:rPr lang="en-US" altLang="ko-KR" dirty="0"/>
              <a:t>MHz </a:t>
            </a:r>
            <a:r>
              <a:rPr lang="en-US" altLang="ko-KR" dirty="0" smtClean="0"/>
              <a:t>EHT 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892495"/>
              </p:ext>
            </p:extLst>
          </p:nvPr>
        </p:nvGraphicFramePr>
        <p:xfrm>
          <a:off x="1447800" y="2609850"/>
          <a:ext cx="6972299" cy="3562350"/>
        </p:xfrm>
        <a:graphic>
          <a:graphicData uri="http://schemas.openxmlformats.org/drawingml/2006/table">
            <a:tbl>
              <a:tblPr/>
              <a:tblGrid>
                <a:gridCol w="990600"/>
                <a:gridCol w="28140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3 + 26-tone 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11 + 26-tone RU 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14 + 26-tone RU 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10 + 26-tone RU 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14 + 26-tone RU 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4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5 + 26-tone RU 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8 + 26-tone RU 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[empty-RU242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[RU242 empty-RU242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[RU484 empty-RU242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[RU484 RU242 empty-RU242]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48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the TGbe SFD shall include the following table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/>
              <a:t>Indices for MRUs in 80+80 </a:t>
            </a:r>
            <a:r>
              <a:rPr lang="en-US" altLang="ko-KR" dirty="0" smtClean="0"/>
              <a:t>MHz or 160MHz </a:t>
            </a:r>
            <a:r>
              <a:rPr lang="en-US" altLang="ko-KR" dirty="0"/>
              <a:t>EHT PPDU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260000"/>
              </p:ext>
            </p:extLst>
          </p:nvPr>
        </p:nvGraphicFramePr>
        <p:xfrm>
          <a:off x="1447800" y="2609850"/>
          <a:ext cx="6972299" cy="3181350"/>
        </p:xfrm>
        <a:graphic>
          <a:graphicData uri="http://schemas.openxmlformats.org/drawingml/2006/table">
            <a:tbl>
              <a:tblPr/>
              <a:tblGrid>
                <a:gridCol w="990600"/>
                <a:gridCol w="2057400"/>
                <a:gridCol w="3924299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76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[empty-RU484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[RU484 empty-RU484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[RU996 empty-RU484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[RU996 RU484 empty-RU484]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</a:t>
                      </a:r>
                    </a:p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RU242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[empty-RU242 RU242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[RU242 empty-RU242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[RU484 empty-RU242 RU242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[RU484 RU242 empty-RU242 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empty-RU242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RU242 empty-RU242 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RU484 empty-RU242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RU484  RU242 empty-RU242]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437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#6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the TGbe SFD shall include the following table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/>
              <a:t>Indices for MRUs in </a:t>
            </a:r>
            <a:r>
              <a:rPr lang="en-US" altLang="ko-KR" dirty="0" smtClean="0"/>
              <a:t>160+160 </a:t>
            </a:r>
            <a:r>
              <a:rPr lang="en-US" altLang="ko-KR" dirty="0"/>
              <a:t>MHz </a:t>
            </a:r>
            <a:r>
              <a:rPr lang="en-US" altLang="ko-KR" dirty="0" smtClean="0"/>
              <a:t>or 320MHz </a:t>
            </a:r>
            <a:r>
              <a:rPr lang="en-US" altLang="ko-KR" dirty="0"/>
              <a:t>EHT PPDU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894341"/>
              </p:ext>
            </p:extLst>
          </p:nvPr>
        </p:nvGraphicFramePr>
        <p:xfrm>
          <a:off x="1295400" y="2538415"/>
          <a:ext cx="7467600" cy="3786185"/>
        </p:xfrm>
        <a:graphic>
          <a:graphicData uri="http://schemas.openxmlformats.org/drawingml/2006/table">
            <a:tbl>
              <a:tblPr/>
              <a:tblGrid>
                <a:gridCol w="1142104"/>
                <a:gridCol w="1637970"/>
                <a:gridCol w="4687526"/>
              </a:tblGrid>
              <a:tr h="1460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55796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[empty-RU484 RU484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[RU484 empty-RU484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empty-RU484 RU484 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RU484 empty-RU484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RU996 empty-RU484 RU484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[RU996 RU996 RU484 empty-RU484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empty-RU484 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RU484 empty-RU484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9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empty-RU484 RU484 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10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RU484 empty-RU484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RU996 empty-RU484 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2×RU996+RU484; [empty-RU996 RU996 RU996 RU484 empty-RU484]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5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[empty-RU996 RU996 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empty-RU996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RU996 empty-RU996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3×RU996; [RU996 RU996 RU996 empty-RU996]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[empty-RU484 RU484 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[RU484 empty-RU484 RU996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 empty-RU484 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RU484 empty-RU484 RU996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empty-RU484 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RU484 empty-RU484 RU996]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RU996 empty-RU484 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7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3×RU996+RU484; [RU996 RU996 RU996 RU484 empty-RU484]</a:t>
                      </a:r>
                    </a:p>
                  </a:txBody>
                  <a:tcPr marL="6037" marR="6037" marT="60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01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#7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that </a:t>
            </a:r>
            <a:r>
              <a:rPr lang="en-US" altLang="ko-KR" dirty="0"/>
              <a:t>EHT Trigger frame </a:t>
            </a:r>
            <a:r>
              <a:rPr lang="en-US" altLang="ko-KR" dirty="0" smtClean="0"/>
              <a:t>includes 9-bit </a:t>
            </a:r>
            <a:r>
              <a:rPr lang="en-US" altLang="ko-KR" dirty="0"/>
              <a:t>RU Allocation </a:t>
            </a:r>
            <a:r>
              <a:rPr lang="en-US" altLang="ko-KR" dirty="0" smtClean="0"/>
              <a:t>subfield?</a:t>
            </a:r>
          </a:p>
          <a:p>
            <a:pPr lvl="1"/>
            <a:r>
              <a:rPr lang="en-US" altLang="ko-KR" dirty="0"/>
              <a:t>2 bits of [X1 </a:t>
            </a:r>
            <a:r>
              <a:rPr lang="en-US" altLang="ko-KR" dirty="0" smtClean="0"/>
              <a:t>X0] are used </a:t>
            </a:r>
            <a:r>
              <a:rPr lang="en-US" altLang="ko-KR" dirty="0"/>
              <a:t>to indicate the location of channel that RU allocation </a:t>
            </a:r>
            <a:r>
              <a:rPr lang="en-US" altLang="ko-KR" dirty="0" smtClean="0"/>
              <a:t>applies.</a:t>
            </a:r>
            <a:endParaRPr lang="en-US" altLang="ko-KR" dirty="0"/>
          </a:p>
          <a:p>
            <a:pPr lvl="1"/>
            <a:r>
              <a:rPr lang="en-US" altLang="ko-KR" dirty="0"/>
              <a:t>7 bits of [X8 - X2</a:t>
            </a:r>
            <a:r>
              <a:rPr lang="en-US" altLang="ko-KR" dirty="0" smtClean="0"/>
              <a:t>] are used </a:t>
            </a:r>
            <a:r>
              <a:rPr lang="en-US" altLang="ko-KR" dirty="0"/>
              <a:t>to indicate RU or multi-RU </a:t>
            </a:r>
            <a:r>
              <a:rPr lang="en-US" altLang="ko-KR" dirty="0" smtClean="0"/>
              <a:t>assignment.</a:t>
            </a:r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388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#8</a:t>
            </a:r>
            <a:endParaRPr lang="ko-KR" altLang="en-US" dirty="0"/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706998"/>
              </p:ext>
            </p:extLst>
          </p:nvPr>
        </p:nvGraphicFramePr>
        <p:xfrm>
          <a:off x="685800" y="2801076"/>
          <a:ext cx="7772399" cy="2631104"/>
        </p:xfrm>
        <a:graphic>
          <a:graphicData uri="http://schemas.openxmlformats.org/drawingml/2006/table">
            <a:tbl>
              <a:tblPr/>
              <a:tblGrid>
                <a:gridCol w="544696"/>
                <a:gridCol w="7227703"/>
              </a:tblGrid>
              <a:tr h="123752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X0</a:t>
                      </a: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UL BW subfield indicates 160+160 MHz or 320 MHz, X0 of the RU Allocation subfield is set to 0 to indicate that the RU allocation applies to the primary 160 MHz channel and set to 1 to indicate that the RU allocation applies to the secondary 160 MHz channel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UL BW subfield indicates 80+80 MHz or 160 MHz, X0 of the RU Allocation subfield is set to 0 to indicate that the RU allocation applies to the primary 80 MHz channel and set to 1 to indicate that the RU allocation applies to the secondary 80 MHz channel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35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X1</a:t>
                      </a: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UL BW subfield indicates 160+160 MHz or 320 MHz, X1 of the RU Allocation subfield is set to 0 to indicate that the RU allocation applies to the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primary 80 MHZ or lower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 MHz channel in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 MHz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 indicated by X0 of the RU Allocation subfield and set to 1 to indicate that the RU allocation applies to the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secondary 80 MHz or higher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 MHz channel in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160 MHz 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as indicated by X0 of the RU Allocation 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subfield.</a:t>
                      </a:r>
                    </a:p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If the UL BW subfield indicates 80+80 MHz or 160 MHz, X1 of the RU Allocation subfield is reserved</a:t>
                      </a: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877" marR="7877" marT="787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685800" y="14478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kern="0" dirty="0" smtClean="0"/>
              <a:t>Do you support </a:t>
            </a:r>
            <a:r>
              <a:rPr lang="en-US" altLang="ko-KR" kern="0" dirty="0"/>
              <a:t>that </a:t>
            </a:r>
            <a:r>
              <a:rPr lang="en-US" altLang="ko-KR" kern="0" dirty="0" smtClean="0"/>
              <a:t>[X1 X0] of </a:t>
            </a:r>
            <a:r>
              <a:rPr lang="en-US" altLang="ko-KR" kern="0" dirty="0"/>
              <a:t>RU Allocation </a:t>
            </a:r>
            <a:r>
              <a:rPr lang="en-US" altLang="ko-KR" kern="0" dirty="0" smtClean="0"/>
              <a:t>subfield for </a:t>
            </a:r>
            <a:r>
              <a:rPr lang="en-US" altLang="ko-KR" dirty="0"/>
              <a:t>EHT Trigger </a:t>
            </a:r>
            <a:r>
              <a:rPr lang="en-US" altLang="ko-KR" dirty="0" smtClean="0"/>
              <a:t>frame</a:t>
            </a:r>
            <a:r>
              <a:rPr lang="en-US" altLang="ko-KR" kern="0" dirty="0" smtClean="0"/>
              <a:t> indicates </a:t>
            </a:r>
            <a:r>
              <a:rPr lang="en-US" altLang="ko-KR" kern="0" dirty="0"/>
              <a:t>the location of channel that RU or MRU allocation </a:t>
            </a:r>
            <a:r>
              <a:rPr lang="en-US" altLang="ko-KR" kern="0" dirty="0" smtClean="0"/>
              <a:t>applies as follows?</a:t>
            </a:r>
            <a:endParaRPr lang="en-US" altLang="ko-KR" kern="0" dirty="0"/>
          </a:p>
        </p:txBody>
      </p:sp>
    </p:spTree>
    <p:extLst>
      <p:ext uri="{BB962C8B-B14F-4D97-AF65-F5344CB8AC3E}">
        <p14:creationId xmlns:p14="http://schemas.microsoft.com/office/powerpoint/2010/main" val="338206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#9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that the TGbe SFD shall include the following </a:t>
            </a:r>
            <a:r>
              <a:rPr lang="en-US" altLang="ko-KR" dirty="0" smtClean="0"/>
              <a:t>table for EHT Trigger frame to define the mapping </a:t>
            </a:r>
            <a:r>
              <a:rPr lang="en-US" altLang="ko-KR" dirty="0"/>
              <a:t>of </a:t>
            </a:r>
            <a:r>
              <a:rPr lang="en-US" altLang="ko-KR" dirty="0" smtClean="0"/>
              <a:t>[X8 </a:t>
            </a:r>
            <a:r>
              <a:rPr lang="en-US" altLang="ko-KR" dirty="0"/>
              <a:t>- </a:t>
            </a:r>
            <a:r>
              <a:rPr lang="en-US" altLang="ko-KR" dirty="0" smtClean="0"/>
              <a:t>X2] </a:t>
            </a:r>
            <a:r>
              <a:rPr lang="en-US" altLang="ko-KR" dirty="0"/>
              <a:t>of </a:t>
            </a:r>
            <a:r>
              <a:rPr lang="en-US" altLang="ko-KR" dirty="0" smtClean="0"/>
              <a:t>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subfield?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092369"/>
              </p:ext>
            </p:extLst>
          </p:nvPr>
        </p:nvGraphicFramePr>
        <p:xfrm>
          <a:off x="1143000" y="2514600"/>
          <a:ext cx="7162800" cy="3793945"/>
        </p:xfrm>
        <a:graphic>
          <a:graphicData uri="http://schemas.openxmlformats.org/drawingml/2006/table">
            <a:tbl>
              <a:tblPr/>
              <a:tblGrid>
                <a:gridCol w="1143000"/>
                <a:gridCol w="3139565"/>
                <a:gridCol w="999265"/>
                <a:gridCol w="1276372"/>
                <a:gridCol w="604598"/>
              </a:tblGrid>
              <a:tr h="1263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X8-X2of </a:t>
                      </a:r>
                      <a:b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</a:br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Allocation subfield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UL BW subfield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size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 Index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Entry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0-8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RU26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to RU9,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9–17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RU10 to RU18,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18–35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RU19 to RU36,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36–39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RU52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to 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40–43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 to 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44–51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 to RU16,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52, 53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RU106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and RU2,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54, 55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RU3 and 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56–59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 to 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42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60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MHz, 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RU242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62,63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RU3 and 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4RU84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65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 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94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67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94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4×RU996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69-71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RU52+RU26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MRU3,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72-74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MRU4 to MRU6,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75, 76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MRU7 and MRU8,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77, 78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20 MHz, 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RU106+RU26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and MRU2,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79, 80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40 MHz, 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MRU3 and MRU4,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81-84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 MHz, 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RU484+RU242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85-88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89-96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80+80 MHz or 160 MHz, 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RU996+RU484+RU242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97-108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2×RU996+RU484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MRU12,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12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109-112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MRU4,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4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113-120</a:t>
                      </a:r>
                      <a:endParaRPr lang="en-US" altLang="ko-KR" sz="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160+160 MHz or 320 MHz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3×RU996+RU484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MRU1 to MRU8, respectively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</a:t>
                      </a:r>
                    </a:p>
                  </a:txBody>
                  <a:tcPr marL="3573" marR="3573" marT="35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50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2209800"/>
            <a:ext cx="7772400" cy="1362075"/>
          </a:xfrm>
        </p:spPr>
        <p:txBody>
          <a:bodyPr/>
          <a:lstStyle/>
          <a:p>
            <a:pPr algn="r"/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652A146-6F07-41EF-8958-F5CF356A0B7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3332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EHT Trigger Frame Format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In </a:t>
            </a:r>
            <a:r>
              <a:rPr lang="en-US" altLang="ko-KR" sz="1600" dirty="0" smtClean="0"/>
              <a:t>11ax, a Trigger </a:t>
            </a:r>
            <a:r>
              <a:rPr lang="en-US" altLang="ko-KR" sz="1600" dirty="0"/>
              <a:t>frame allocates resources for and solicits one or more HE TB PPDU transmissions. </a:t>
            </a:r>
            <a:r>
              <a:rPr lang="en-US" altLang="ko-KR" sz="1600" dirty="0" smtClean="0"/>
              <a:t>The Trigger frame also carries other information required by the responding STA to send an HE TB </a:t>
            </a:r>
            <a:r>
              <a:rPr lang="en-US" altLang="ko-KR" sz="1600" dirty="0"/>
              <a:t>PPDU. </a:t>
            </a:r>
            <a:endParaRPr lang="en-US" altLang="ko-KR" sz="1600" dirty="0" smtClean="0"/>
          </a:p>
          <a:p>
            <a:pPr lvl="1"/>
            <a:r>
              <a:rPr lang="en-US" altLang="ko-KR" sz="1400" dirty="0" smtClean="0"/>
              <a:t>Trigger frame </a:t>
            </a:r>
            <a:r>
              <a:rPr lang="en-US" altLang="ko-KR" sz="1400" dirty="0"/>
              <a:t>f</a:t>
            </a:r>
            <a:r>
              <a:rPr lang="en-US" altLang="ko-KR" sz="1400" dirty="0" smtClean="0"/>
              <a:t>ormat in 11ax</a:t>
            </a:r>
            <a:endParaRPr lang="en-US" altLang="ko-KR" sz="1400" dirty="0"/>
          </a:p>
          <a:p>
            <a:endParaRPr lang="en-US" altLang="ko-KR" sz="1600" dirty="0" smtClean="0"/>
          </a:p>
          <a:p>
            <a:endParaRPr lang="en-US" altLang="ko-KR" sz="1050" dirty="0" smtClean="0"/>
          </a:p>
          <a:p>
            <a:endParaRPr lang="en-US" altLang="ko-KR" sz="1050" dirty="0"/>
          </a:p>
          <a:p>
            <a:r>
              <a:rPr lang="en-US" altLang="ko-KR" sz="1600" dirty="0" smtClean="0"/>
              <a:t>EHT Trigger frame can be designed by modifying an existing HE Trigger frame in order to allocate RU or multi-RU to STAs for </a:t>
            </a:r>
            <a:r>
              <a:rPr lang="en-US" altLang="ko-KR" sz="1600" dirty="0"/>
              <a:t>UL MU transmissions </a:t>
            </a:r>
            <a:r>
              <a:rPr lang="en-US" altLang="ko-KR" sz="1600" dirty="0" smtClean="0"/>
              <a:t>in </a:t>
            </a:r>
            <a:r>
              <a:rPr lang="en-US" altLang="ko-KR" sz="1800" dirty="0" smtClean="0"/>
              <a:t>EHT.</a:t>
            </a:r>
          </a:p>
          <a:p>
            <a:pPr lvl="1"/>
            <a:r>
              <a:rPr lang="en-US" altLang="ko-KR" sz="1400" dirty="0" smtClean="0"/>
              <a:t>E.g., UL </a:t>
            </a:r>
            <a:r>
              <a:rPr lang="en-US" altLang="ko-KR" sz="1400" dirty="0"/>
              <a:t>BW in Common </a:t>
            </a:r>
            <a:r>
              <a:rPr lang="en-US" altLang="ko-KR" sz="1400" dirty="0" smtClean="0"/>
              <a:t>Info is expanded to support BW of 320MHz</a:t>
            </a:r>
            <a:r>
              <a:rPr lang="en-US" altLang="ko-KR" sz="1400" dirty="0"/>
              <a:t>. (2 bits </a:t>
            </a:r>
            <a:r>
              <a:rPr lang="en-US" altLang="ko-KR" sz="1400" dirty="0" smtClean="0"/>
              <a:t>=&gt; </a:t>
            </a:r>
            <a:r>
              <a:rPr lang="en-US" altLang="ko-KR" sz="1400" dirty="0"/>
              <a:t>3 </a:t>
            </a:r>
            <a:r>
              <a:rPr lang="en-US" altLang="ko-KR" sz="1400" dirty="0" smtClean="0"/>
              <a:t>bits)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r>
              <a:rPr lang="en-US" altLang="ko-KR" sz="1400" dirty="0"/>
              <a:t>E.g., </a:t>
            </a:r>
            <a:r>
              <a:rPr lang="en-US" altLang="ko-KR" sz="1400" dirty="0" smtClean="0"/>
              <a:t>RU Allocation subfield </a:t>
            </a:r>
            <a:r>
              <a:rPr lang="en-US" altLang="ko-KR" sz="1400" dirty="0"/>
              <a:t>in </a:t>
            </a:r>
            <a:r>
              <a:rPr lang="en-US" altLang="ko-KR" sz="1400" dirty="0" smtClean="0"/>
              <a:t>User Info field </a:t>
            </a:r>
            <a:r>
              <a:rPr lang="en-US" altLang="ko-KR" sz="1400" dirty="0"/>
              <a:t>is expanded </a:t>
            </a:r>
            <a:r>
              <a:rPr lang="en-US" altLang="ko-KR" sz="1400" dirty="0" smtClean="0"/>
              <a:t>to indicate multi-RU assignment.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We focus on RU Allocation subfield design to enable </a:t>
            </a:r>
            <a:r>
              <a:rPr lang="en-US" altLang="ko-KR" sz="1600" dirty="0"/>
              <a:t>trigger based UL MU in 11be </a:t>
            </a:r>
            <a:r>
              <a:rPr lang="en-US" altLang="ko-KR" sz="1600" dirty="0" smtClean="0"/>
              <a:t>to </a:t>
            </a:r>
            <a:r>
              <a:rPr lang="en-US" altLang="ko-KR" sz="1600" dirty="0"/>
              <a:t>support BW of </a:t>
            </a:r>
            <a:r>
              <a:rPr lang="en-US" altLang="ko-KR" sz="1600" dirty="0" smtClean="0"/>
              <a:t>320MHz </a:t>
            </a:r>
            <a:r>
              <a:rPr lang="en-US" altLang="ko-KR" sz="1600" dirty="0"/>
              <a:t>and Multi-RU </a:t>
            </a:r>
            <a:r>
              <a:rPr lang="en-US" altLang="ko-KR" sz="1600" dirty="0" smtClean="0"/>
              <a:t>aggregation.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470675"/>
              </p:ext>
            </p:extLst>
          </p:nvPr>
        </p:nvGraphicFramePr>
        <p:xfrm>
          <a:off x="1600200" y="2590800"/>
          <a:ext cx="6096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Control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Duration 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RA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TA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Common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Info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User Info</a:t>
                      </a:r>
                    </a:p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List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Padding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</a:rPr>
                        <a:t>FCS</a:t>
                      </a:r>
                      <a:endParaRPr lang="ko-KR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038600"/>
            <a:ext cx="5686425" cy="67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093147"/>
            <a:ext cx="5766274" cy="621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직사각형 9"/>
          <p:cNvSpPr/>
          <p:nvPr/>
        </p:nvSpPr>
        <p:spPr bwMode="auto">
          <a:xfrm>
            <a:off x="4555192" y="4238249"/>
            <a:ext cx="583951" cy="452283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직사각형 12"/>
          <p:cNvSpPr/>
          <p:nvPr/>
        </p:nvSpPr>
        <p:spPr bwMode="auto">
          <a:xfrm>
            <a:off x="2510467" y="5257800"/>
            <a:ext cx="652516" cy="426071"/>
          </a:xfrm>
          <a:prstGeom prst="rect">
            <a:avLst/>
          </a:prstGeom>
          <a:solidFill>
            <a:srgbClr val="FFC000">
              <a:alpha val="20000"/>
            </a:srgbClr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01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Table 27-7 in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11ax: Data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and pilot Subcarrier Indices for RUs in an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20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and in a Non-OFDMA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20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81200"/>
            <a:ext cx="6400800" cy="3001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831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Table 27-8 in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11ax: Data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and pilot Subcarrier Indices for RUs in an 4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PPDU and in a Non-OFDMA 4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0 </a:t>
            </a:r>
            <a:r>
              <a:rPr lang="en-US" altLang="ko-KR" sz="1800" dirty="0">
                <a:solidFill>
                  <a:srgbClr val="000000"/>
                </a:solidFill>
                <a:latin typeface="Times New Roman" pitchFamily="18" charset="0"/>
              </a:rPr>
              <a:t>MHz HE </a:t>
            </a:r>
            <a:r>
              <a:rPr lang="en-US" altLang="ko-KR" sz="1800" dirty="0" smtClean="0">
                <a:solidFill>
                  <a:srgbClr val="000000"/>
                </a:solidFill>
                <a:latin typeface="Times New Roman" pitchFamily="18" charset="0"/>
              </a:rPr>
              <a:t>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pSp>
        <p:nvGrpSpPr>
          <p:cNvPr id="3" name="그룹 2"/>
          <p:cNvGrpSpPr/>
          <p:nvPr/>
        </p:nvGrpSpPr>
        <p:grpSpPr>
          <a:xfrm>
            <a:off x="1524000" y="1651001"/>
            <a:ext cx="6096000" cy="4063999"/>
            <a:chOff x="1517650" y="1651001"/>
            <a:chExt cx="6096000" cy="4063999"/>
          </a:xfrm>
        </p:grpSpPr>
        <p:pic>
          <p:nvPicPr>
            <p:cNvPr id="1843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0" y="1651001"/>
              <a:ext cx="6084000" cy="3714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43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7650" y="5308600"/>
              <a:ext cx="6096000" cy="40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82621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sz="1800" dirty="0"/>
              <a:t>Table </a:t>
            </a:r>
            <a:r>
              <a:rPr lang="en-US" altLang="ko-KR" sz="1800" dirty="0" smtClean="0"/>
              <a:t>1: Data </a:t>
            </a:r>
            <a:r>
              <a:rPr lang="en-US" altLang="ko-KR" sz="1800" dirty="0"/>
              <a:t>and pilot </a:t>
            </a:r>
            <a:r>
              <a:rPr lang="en-US" altLang="ko-KR" sz="1800" dirty="0" smtClean="0"/>
              <a:t>Subcarrier Indices </a:t>
            </a:r>
            <a:r>
              <a:rPr lang="en-US" altLang="ko-KR" sz="1800" dirty="0"/>
              <a:t>for RUs in an 80 MHz </a:t>
            </a:r>
            <a:r>
              <a:rPr lang="en-US" altLang="ko-KR" sz="1800" dirty="0" smtClean="0"/>
              <a:t>EHT </a:t>
            </a:r>
            <a:r>
              <a:rPr lang="en-US" altLang="ko-KR" sz="1800" dirty="0"/>
              <a:t>PPDU and in a </a:t>
            </a:r>
            <a:r>
              <a:rPr lang="en-US" altLang="ko-KR" sz="1800" dirty="0" smtClean="0"/>
              <a:t>Non-OFDMA </a:t>
            </a:r>
            <a:r>
              <a:rPr lang="en-US" altLang="ko-KR" sz="1800" dirty="0"/>
              <a:t>80 MHz </a:t>
            </a:r>
            <a:r>
              <a:rPr lang="en-US" altLang="ko-KR" sz="1800" dirty="0" smtClean="0"/>
              <a:t>EHT PPDU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sz="1600" dirty="0"/>
              <a:t>Based on the modified tone plan for 11be 80MHz OFDMA (by 20/066r2)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841095"/>
              </p:ext>
            </p:extLst>
          </p:nvPr>
        </p:nvGraphicFramePr>
        <p:xfrm>
          <a:off x="1143000" y="1828800"/>
          <a:ext cx="7162798" cy="4522369"/>
        </p:xfrm>
        <a:graphic>
          <a:graphicData uri="http://schemas.openxmlformats.org/drawingml/2006/table">
            <a:tbl>
              <a:tblPr/>
              <a:tblGrid>
                <a:gridCol w="1688468"/>
                <a:gridCol w="1094866"/>
                <a:gridCol w="1094866"/>
                <a:gridCol w="1094866"/>
                <a:gridCol w="1094866"/>
                <a:gridCol w="1094866"/>
              </a:tblGrid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type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index and subcarrier range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34514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[–499: –474]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[–473: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[–445: –420]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[–419: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[–392: –367]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[–365: –340]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[–339: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[–311: –286]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9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[–285: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[–252: –227]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11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[–226: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[–198: –173]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13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[–172: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[–145: –120]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[–118: –93]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[–92: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[–64: –39]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18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19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[13: 38]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21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[67: 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22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[93: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23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[120: 145]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[147: 172]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[173: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26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[201: 226]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[227: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28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[260: 285]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29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[286: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[314: 339]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31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[340: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32</a:t>
                      </a:r>
                      <a:b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[367: 392]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33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[394: 419]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[420: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[448: 473]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[474: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[–499: –448]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[–445: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[–365: –314]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[–311: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[–252: –201]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[–198: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[–118: –67]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8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[–64: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9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[13: 64]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10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[67: 118]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11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[147: 198]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[201: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13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[260: 311]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[314: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[394: 445]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[448: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[–499: –394]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[–365: –260]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[–252: –147]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[–118: –13]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5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[13: 117]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6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[147: 252]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7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[260: 365]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8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[394: 499]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242-tone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[–500: -259]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[-253:-12]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3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[12: 253]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[259:500]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484-tone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[–500: -259, -253:-12]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2</a:t>
                      </a:r>
                      <a:b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[12: 253, 259:500]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996-tone RU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RU 1</a:t>
                      </a:r>
                      <a:b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de-DE" sz="7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[–500: –3, 3: 500]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　</a:t>
                      </a:r>
                    </a:p>
                  </a:txBody>
                  <a:tcPr marL="5914" marR="5914" marT="59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231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The subcarrier index of 0 corresponds to the DC tone. Negative subcarrier indices correspond to </a:t>
                      </a:r>
                      <a:r>
                        <a:rPr lang="en-US" sz="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subcarriers </a:t>
                      </a:r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with frequency lower than the DC tone, and positive subcarrier indices correspond to subcarriers with frequency higher than the DC tone.</a:t>
                      </a:r>
                    </a:p>
                  </a:txBody>
                  <a:tcPr marL="5914" marR="5914" marT="59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91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1800" dirty="0"/>
              <a:t>Table 9-31h </a:t>
            </a:r>
            <a:r>
              <a:rPr lang="en-US" altLang="ko-KR" sz="1800" dirty="0" smtClean="0"/>
              <a:t>in 11ax: Mapping of B7–B1 </a:t>
            </a:r>
            <a:r>
              <a:rPr lang="en-US" altLang="ko-KR" sz="1800" dirty="0"/>
              <a:t>of the RU Allocation </a:t>
            </a:r>
            <a:r>
              <a:rPr lang="en-US" altLang="ko-KR" sz="1800" dirty="0" smtClean="0"/>
              <a:t>subfield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371600"/>
            <a:ext cx="5334000" cy="4967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005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[1] 802.11-20/0566r23, </a:t>
            </a:r>
            <a:r>
              <a:rPr lang="en-US" altLang="ko-KR" b="0" dirty="0"/>
              <a:t>Specification Framework for TGbe</a:t>
            </a:r>
            <a:r>
              <a:rPr lang="en-US" altLang="ko-KR" b="0" dirty="0" smtClean="0"/>
              <a:t>.</a:t>
            </a:r>
          </a:p>
          <a:p>
            <a:pPr marL="0" indent="0">
              <a:buNone/>
            </a:pPr>
            <a:r>
              <a:rPr lang="en-US" altLang="ko-KR" b="0" dirty="0" smtClean="0"/>
              <a:t>[2]</a:t>
            </a:r>
            <a:r>
              <a:rPr lang="en-US" altLang="ko-KR" b="0" dirty="0"/>
              <a:t> </a:t>
            </a:r>
            <a:r>
              <a:rPr lang="en-US" altLang="ko-KR" b="0" dirty="0" smtClean="0"/>
              <a:t>802.11-20/0416r0, </a:t>
            </a:r>
            <a:r>
              <a:rPr lang="it-IT" altLang="ko-KR" b="0" dirty="0"/>
              <a:t>Multi-RU Indication in Trigger </a:t>
            </a:r>
            <a:r>
              <a:rPr lang="it-IT" altLang="ko-KR" b="0" dirty="0" smtClean="0"/>
              <a:t>Frame.</a:t>
            </a:r>
            <a:endParaRPr lang="en-US" altLang="ko-KR" b="0" dirty="0" smtClean="0"/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3] </a:t>
            </a:r>
            <a:r>
              <a:rPr lang="en-US" altLang="ko-KR" b="0" dirty="0" smtClean="0"/>
              <a:t>802.11-20/0413r1, </a:t>
            </a:r>
            <a:r>
              <a:rPr lang="en-US" altLang="ko-KR" b="0" dirty="0"/>
              <a:t>Discussion on EHT Trigger based UL </a:t>
            </a:r>
            <a:r>
              <a:rPr lang="en-US" altLang="ko-KR" b="0" dirty="0" smtClean="0"/>
              <a:t>MU</a:t>
            </a:r>
          </a:p>
          <a:p>
            <a:pPr marL="0" indent="0">
              <a:buNone/>
            </a:pPr>
            <a:r>
              <a:rPr lang="en-US" altLang="ko-KR" b="0" dirty="0" smtClean="0"/>
              <a:t>[4] 802.11-20/1429r1</a:t>
            </a:r>
            <a:r>
              <a:rPr lang="en-US" altLang="ko-KR" b="0" dirty="0"/>
              <a:t>, Enhanced Trigger Frame for EHT Support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7271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Structure of RU Allocation subfield for Each STA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Existing 8-bit </a:t>
            </a:r>
            <a:r>
              <a:rPr lang="en-US" altLang="ko-KR" dirty="0"/>
              <a:t>RU Allocation subfield in </a:t>
            </a:r>
            <a:r>
              <a:rPr lang="en-US" altLang="ko-KR" dirty="0" smtClean="0"/>
              <a:t>User info field in </a:t>
            </a:r>
            <a:r>
              <a:rPr lang="en-US" altLang="ko-KR" dirty="0"/>
              <a:t>T</a:t>
            </a:r>
            <a:r>
              <a:rPr lang="en-US" altLang="ko-KR" dirty="0" smtClean="0"/>
              <a:t>rigger frame does not </a:t>
            </a:r>
            <a:r>
              <a:rPr lang="en-US" altLang="ko-KR" dirty="0"/>
              <a:t>allow indicating BW of </a:t>
            </a:r>
            <a:r>
              <a:rPr lang="en-US" altLang="ko-KR" dirty="0" smtClean="0"/>
              <a:t>320MHz and multiple </a:t>
            </a:r>
            <a:r>
              <a:rPr lang="en-US" altLang="ko-KR" dirty="0"/>
              <a:t>RU allocation information.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To </a:t>
            </a:r>
            <a:r>
              <a:rPr lang="en-US" altLang="ko-KR" dirty="0"/>
              <a:t>support the </a:t>
            </a:r>
            <a:r>
              <a:rPr lang="en-US" altLang="ko-KR" dirty="0" smtClean="0"/>
              <a:t>larger bandwidths and </a:t>
            </a:r>
            <a:r>
              <a:rPr lang="en-US" altLang="ko-KR" dirty="0"/>
              <a:t>multi-RU </a:t>
            </a:r>
            <a:r>
              <a:rPr lang="en-US" altLang="ko-KR" dirty="0" smtClean="0"/>
              <a:t>combinations, </a:t>
            </a:r>
            <a:r>
              <a:rPr lang="en-US" altLang="ko-KR" dirty="0"/>
              <a:t>we </a:t>
            </a:r>
            <a:r>
              <a:rPr lang="en-US" altLang="ko-KR" dirty="0" smtClean="0"/>
              <a:t>can consider the </a:t>
            </a:r>
            <a:r>
              <a:rPr lang="en-US" altLang="ko-KR" dirty="0"/>
              <a:t>extended </a:t>
            </a:r>
            <a:r>
              <a:rPr lang="en-US" altLang="ko-KR" dirty="0" smtClean="0"/>
              <a:t>9-bit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2 bits of [X1 </a:t>
            </a:r>
            <a:r>
              <a:rPr lang="en-US" altLang="ko-KR" dirty="0"/>
              <a:t>X0</a:t>
            </a:r>
            <a:r>
              <a:rPr lang="en-US" altLang="ko-KR" dirty="0" smtClean="0"/>
              <a:t>]: Used to </a:t>
            </a:r>
            <a:r>
              <a:rPr lang="en-US" altLang="ko-KR" dirty="0"/>
              <a:t>indicate the location of channel that RU allocation applies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7 </a:t>
            </a:r>
            <a:r>
              <a:rPr lang="en-US" altLang="ko-KR" dirty="0"/>
              <a:t>bits of [</a:t>
            </a:r>
            <a:r>
              <a:rPr lang="en-US" altLang="ko-KR" dirty="0" smtClean="0"/>
              <a:t>X8 - </a:t>
            </a:r>
            <a:r>
              <a:rPr lang="en-US" altLang="ko-KR" dirty="0"/>
              <a:t>X2</a:t>
            </a:r>
            <a:r>
              <a:rPr lang="en-US" altLang="ko-KR" dirty="0" smtClean="0"/>
              <a:t>]: Used </a:t>
            </a:r>
            <a:r>
              <a:rPr lang="en-US" altLang="ko-KR" dirty="0"/>
              <a:t>to indicate RU or multi-RU assignment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68918"/>
              </p:ext>
            </p:extLst>
          </p:nvPr>
        </p:nvGraphicFramePr>
        <p:xfrm>
          <a:off x="2700967" y="3977640"/>
          <a:ext cx="3429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819"/>
                <a:gridCol w="669181"/>
              </a:tblGrid>
              <a:tr h="307867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2734934" y="3645129"/>
            <a:ext cx="33696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/>
              <a:t>RU Allocation subfield for EHT</a:t>
            </a:r>
            <a:endParaRPr lang="ko-KR" altLang="en-US" sz="1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00967" y="3994664"/>
            <a:ext cx="36236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X8     X7      X6     X5      X4      X3      X2    X1    X0  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92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</a:t>
            </a:r>
            <a:r>
              <a:rPr lang="en-US" altLang="ko-KR" dirty="0" smtClean="0"/>
              <a:t>Allocation Subfield </a:t>
            </a:r>
            <a:r>
              <a:rPr lang="en-US" altLang="ko-KR" dirty="0"/>
              <a:t>for </a:t>
            </a:r>
            <a:r>
              <a:rPr lang="en-US" altLang="ko-KR" dirty="0" smtClean="0"/>
              <a:t>320 </a:t>
            </a:r>
            <a:r>
              <a:rPr lang="en-US" altLang="ko-KR" dirty="0"/>
              <a:t>MHz BW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8382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1600" kern="0" dirty="0" smtClean="0"/>
              <a:t>In 11ax, one bit (B0) in the RU Allocation subfield in Trigger frame is used to indicate the Primary 80MHz or Secondary 80MHz channel.</a:t>
            </a:r>
          </a:p>
          <a:p>
            <a:r>
              <a:rPr lang="en-US" altLang="ko-KR" sz="1600" kern="0" dirty="0" smtClean="0"/>
              <a:t>To cover the supported bandwidth of 320 MHz in EHT, it is preferred to use two bits, [X1 X0], to </a:t>
            </a:r>
            <a:r>
              <a:rPr lang="en-US" altLang="ko-KR" sz="1600" kern="0" dirty="0"/>
              <a:t>indicate the </a:t>
            </a:r>
            <a:r>
              <a:rPr lang="en-US" altLang="ko-KR" sz="1600" kern="0" dirty="0" smtClean="0"/>
              <a:t>location </a:t>
            </a:r>
            <a:r>
              <a:rPr lang="en-US" altLang="ko-KR" sz="1600" kern="0" dirty="0"/>
              <a:t>of </a:t>
            </a:r>
            <a:r>
              <a:rPr lang="en-US" altLang="ko-KR" sz="1600" kern="0" dirty="0" smtClean="0"/>
              <a:t>channel that RU or MRU allocation applies.</a:t>
            </a:r>
          </a:p>
          <a:p>
            <a:r>
              <a:rPr lang="en-US" altLang="ko-KR" sz="1600" kern="0" dirty="0" smtClean="0"/>
              <a:t>Example</a:t>
            </a:r>
          </a:p>
          <a:p>
            <a:pPr lvl="1"/>
            <a:r>
              <a:rPr lang="en-US" altLang="ko-KR" sz="1400" kern="0" dirty="0"/>
              <a:t>To indicate 80MHz </a:t>
            </a:r>
            <a:r>
              <a:rPr lang="en-US" altLang="ko-KR" sz="1400" kern="0" dirty="0" smtClean="0"/>
              <a:t>channel </a:t>
            </a:r>
            <a:r>
              <a:rPr lang="en-US" altLang="ko-KR" sz="1400" kern="0" dirty="0"/>
              <a:t>f</a:t>
            </a:r>
            <a:r>
              <a:rPr lang="en-US" altLang="ko-KR" sz="1400" kern="0" dirty="0" smtClean="0"/>
              <a:t>or </a:t>
            </a:r>
            <a:r>
              <a:rPr lang="en-US" altLang="ko-KR" sz="1400" kern="0" dirty="0"/>
              <a:t>BW </a:t>
            </a:r>
            <a:r>
              <a:rPr lang="en-US" altLang="ko-KR" sz="1400" kern="0" dirty="0" smtClean="0"/>
              <a:t>of </a:t>
            </a:r>
            <a:r>
              <a:rPr lang="en-US" altLang="ko-KR" sz="1400" kern="0" dirty="0"/>
              <a:t>80+80 MHz </a:t>
            </a:r>
            <a:r>
              <a:rPr lang="en-US" altLang="ko-KR" sz="1400" kern="0" dirty="0" smtClean="0"/>
              <a:t>or 160MHz </a:t>
            </a:r>
            <a:r>
              <a:rPr lang="en-US" altLang="ko-KR" sz="1400" kern="0" dirty="0"/>
              <a:t>/ 160+160 </a:t>
            </a:r>
            <a:r>
              <a:rPr lang="en-US" altLang="ko-KR" sz="1400" kern="0" dirty="0" smtClean="0"/>
              <a:t>MHz or 320 MHz</a:t>
            </a:r>
          </a:p>
          <a:p>
            <a:pPr lvl="1"/>
            <a:endParaRPr lang="en-US" altLang="ko-KR" sz="1400" kern="0" dirty="0" smtClean="0"/>
          </a:p>
          <a:p>
            <a:pPr lvl="1"/>
            <a:endParaRPr lang="en-US" altLang="ko-KR" sz="1400" kern="0" dirty="0" smtClean="0"/>
          </a:p>
          <a:p>
            <a:pPr lvl="1"/>
            <a:endParaRPr lang="en-US" altLang="ko-KR" sz="1100" kern="0" dirty="0" smtClean="0"/>
          </a:p>
          <a:p>
            <a:pPr lvl="1"/>
            <a:endParaRPr lang="en-US" altLang="ko-KR" sz="1100" kern="0" dirty="0"/>
          </a:p>
          <a:p>
            <a:pPr lvl="1"/>
            <a:endParaRPr lang="en-US" altLang="ko-KR" sz="1100" kern="0" dirty="0" smtClean="0"/>
          </a:p>
          <a:p>
            <a:pPr lvl="1"/>
            <a:endParaRPr lang="en-US" altLang="ko-KR" sz="1100" kern="0" dirty="0" smtClean="0"/>
          </a:p>
          <a:p>
            <a:pPr lvl="1"/>
            <a:endParaRPr lang="en-US" altLang="ko-KR" sz="1400" kern="0" dirty="0"/>
          </a:p>
          <a:p>
            <a:pPr lvl="1"/>
            <a:r>
              <a:rPr lang="en-US" altLang="ko-KR" sz="1400" kern="0" dirty="0"/>
              <a:t>To indicate </a:t>
            </a:r>
            <a:r>
              <a:rPr lang="en-US" altLang="ko-KR" sz="1400" kern="0" dirty="0" smtClean="0"/>
              <a:t>160MHz </a:t>
            </a:r>
            <a:r>
              <a:rPr lang="en-US" altLang="ko-KR" sz="1400" kern="0" dirty="0"/>
              <a:t>channel for BW of </a:t>
            </a:r>
            <a:r>
              <a:rPr lang="en-US" altLang="ko-KR" sz="1400" kern="0" dirty="0" smtClean="0"/>
              <a:t>160+160 </a:t>
            </a:r>
            <a:r>
              <a:rPr lang="en-US" altLang="ko-KR" sz="1400" kern="0" dirty="0"/>
              <a:t>MHz </a:t>
            </a:r>
            <a:r>
              <a:rPr lang="en-US" altLang="ko-KR" sz="1400" kern="0" dirty="0" smtClean="0"/>
              <a:t>or 320 </a:t>
            </a:r>
            <a:r>
              <a:rPr lang="en-US" altLang="ko-KR" sz="1400" kern="0" dirty="0"/>
              <a:t>MHz</a:t>
            </a:r>
          </a:p>
          <a:p>
            <a:pPr lvl="2"/>
            <a:r>
              <a:rPr lang="en-US" altLang="ko-KR" sz="1200" kern="0" dirty="0" smtClean="0"/>
              <a:t>If </a:t>
            </a:r>
            <a:r>
              <a:rPr lang="en-US" altLang="ko-KR" sz="1200" kern="0" dirty="0"/>
              <a:t>the UL BW subfield indicates </a:t>
            </a:r>
            <a:r>
              <a:rPr lang="en-US" altLang="ko-KR" sz="1200" kern="0" dirty="0" smtClean="0"/>
              <a:t>160+160 </a:t>
            </a:r>
            <a:r>
              <a:rPr lang="en-US" altLang="ko-KR" sz="1200" kern="0" dirty="0"/>
              <a:t>MHz </a:t>
            </a:r>
            <a:r>
              <a:rPr lang="en-US" altLang="ko-KR" sz="1200" kern="0" dirty="0" smtClean="0"/>
              <a:t>or 320 MHz</a:t>
            </a:r>
            <a:r>
              <a:rPr lang="en-US" altLang="ko-KR" sz="1200" kern="0" dirty="0"/>
              <a:t>, the description indicates the RU index for the </a:t>
            </a:r>
            <a:r>
              <a:rPr lang="en-US" altLang="ko-KR" sz="1200" kern="0" dirty="0" smtClean="0"/>
              <a:t>primary 160 </a:t>
            </a:r>
            <a:r>
              <a:rPr lang="en-US" altLang="ko-KR" sz="1200" kern="0" dirty="0"/>
              <a:t>MHz channel or secondary </a:t>
            </a:r>
            <a:r>
              <a:rPr lang="en-US" altLang="ko-KR" sz="1200" kern="0" dirty="0" smtClean="0"/>
              <a:t>160 </a:t>
            </a:r>
            <a:r>
              <a:rPr lang="en-US" altLang="ko-KR" sz="1200" kern="0" dirty="0"/>
              <a:t>MHz </a:t>
            </a:r>
            <a:r>
              <a:rPr lang="en-US" altLang="ko-KR" sz="1200" kern="0" dirty="0" smtClean="0"/>
              <a:t>channel as </a:t>
            </a:r>
            <a:r>
              <a:rPr lang="en-US" altLang="ko-KR" sz="1200" kern="0" dirty="0"/>
              <a:t>indicated by </a:t>
            </a:r>
            <a:r>
              <a:rPr lang="en-US" altLang="ko-KR" sz="1200" kern="0" dirty="0" smtClean="0"/>
              <a:t>X0 </a:t>
            </a:r>
            <a:r>
              <a:rPr lang="en-US" altLang="ko-KR" sz="1200" kern="0" dirty="0"/>
              <a:t>of the RU Allocation subfield.</a:t>
            </a:r>
            <a:endParaRPr lang="en-US" altLang="ko-KR" sz="1200" kern="0" dirty="0" smtClean="0"/>
          </a:p>
          <a:p>
            <a:endParaRPr lang="en-US" altLang="ko-KR" sz="1200" kern="0" dirty="0"/>
          </a:p>
          <a:p>
            <a:endParaRPr lang="en-US" altLang="ko-KR" sz="1600" kern="0" dirty="0"/>
          </a:p>
          <a:p>
            <a:endParaRPr lang="en-US" altLang="ko-KR" sz="1800" kern="0" dirty="0" smtClean="0"/>
          </a:p>
          <a:p>
            <a:endParaRPr lang="en-US" altLang="ko-KR" sz="1800" kern="0" dirty="0" smtClean="0"/>
          </a:p>
          <a:p>
            <a:endParaRPr lang="ko-KR" altLang="en-US" sz="1800" kern="0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760956"/>
              </p:ext>
            </p:extLst>
          </p:nvPr>
        </p:nvGraphicFramePr>
        <p:xfrm>
          <a:off x="2057402" y="3657600"/>
          <a:ext cx="6248398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1484"/>
                <a:gridCol w="1080724"/>
                <a:gridCol w="1121969"/>
                <a:gridCol w="1092827"/>
                <a:gridCol w="1221394"/>
              </a:tblGrid>
              <a:tr h="132835">
                <a:tc rowSpan="3">
                  <a:txBody>
                    <a:bodyPr/>
                    <a:lstStyle/>
                    <a:p>
                      <a:pPr algn="ctr" latinLnBrk="1"/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[X1 X0]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3283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Primary 160MHz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Secondary 160MHz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132835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Primary 80MHz</a:t>
                      </a:r>
                      <a:endParaRPr lang="ko-KR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Secondary 80MHz</a:t>
                      </a:r>
                      <a:endParaRPr lang="ko-KR" altLang="en-US" sz="9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>
                          <a:solidFill>
                            <a:schemeClr val="tx1"/>
                          </a:solidFill>
                        </a:rPr>
                        <a:t>Lower 80MHz</a:t>
                      </a:r>
                      <a:endParaRPr lang="ko-KR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dirty="0" smtClean="0"/>
                        <a:t>Higher 80MHz</a:t>
                      </a:r>
                      <a:endParaRPr lang="ko-KR" alt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67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1" kern="0" dirty="0" smtClean="0"/>
                        <a:t>80+80 MHz and 160MHz</a:t>
                      </a:r>
                      <a:endParaRPr lang="ko-KR" alt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[x 0]</a:t>
                      </a:r>
                      <a:endParaRPr lang="ko-KR" alt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[x 1]</a:t>
                      </a:r>
                      <a:endParaRPr lang="ko-KR" alt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ko-KR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2835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0" dirty="0" smtClean="0"/>
                        <a:t>160+160 MHz and 320 MHz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[0 0]</a:t>
                      </a:r>
                      <a:endParaRPr lang="ko-KR" alt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[1 0]</a:t>
                      </a:r>
                      <a:endParaRPr lang="ko-KR" alt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[0 1]</a:t>
                      </a:r>
                      <a:endParaRPr lang="ko-KR" alt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dirty="0" smtClean="0"/>
                        <a:t>[1 1]</a:t>
                      </a:r>
                      <a:endParaRPr lang="ko-KR" altLang="en-US" sz="9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89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Indication for Multiple </a:t>
            </a:r>
            <a:r>
              <a:rPr lang="en-US" altLang="ko-KR" dirty="0"/>
              <a:t>RU </a:t>
            </a:r>
            <a:r>
              <a:rPr lang="en-US" altLang="ko-KR" dirty="0" smtClean="0"/>
              <a:t>Allocation Info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Considering the number of entries needed for </a:t>
            </a:r>
            <a:r>
              <a:rPr lang="en-US" altLang="ko-KR" dirty="0" smtClean="0"/>
              <a:t>multi-RU </a:t>
            </a:r>
            <a:r>
              <a:rPr lang="en-US" altLang="ko-KR" dirty="0"/>
              <a:t>combinations, it is possible to indicate the allocated multi-RU aggregation to </a:t>
            </a:r>
            <a:r>
              <a:rPr lang="en-US" altLang="ko-KR" dirty="0" smtClean="0"/>
              <a:t>STAs with the </a:t>
            </a:r>
            <a:r>
              <a:rPr lang="en-US" altLang="ko-KR" dirty="0"/>
              <a:t>reserved entries </a:t>
            </a:r>
            <a:r>
              <a:rPr lang="en-US" altLang="ko-KR" dirty="0" smtClean="0"/>
              <a:t>of RU Allocation subfield table for the Trigger frame in </a:t>
            </a:r>
            <a:r>
              <a:rPr lang="en-US" altLang="ko-KR" dirty="0"/>
              <a:t>11ax </a:t>
            </a:r>
            <a:r>
              <a:rPr lang="en-US" altLang="ko-KR" dirty="0" smtClean="0"/>
              <a:t>.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First, we define indices for multi-RU combinations based on data and pilot subcarrier indices for RUs. 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Then, based on the defined indices for multi-RU combinations, new entries to </a:t>
            </a:r>
            <a:r>
              <a:rPr lang="en-US" altLang="ko-KR" dirty="0"/>
              <a:t>indicate various combinations for multi-RU </a:t>
            </a:r>
            <a:r>
              <a:rPr lang="en-US" altLang="ko-KR" dirty="0" smtClean="0"/>
              <a:t>aggregation are added to </a:t>
            </a:r>
            <a:r>
              <a:rPr lang="en-US" altLang="ko-KR" dirty="0"/>
              <a:t>the </a:t>
            </a:r>
            <a:r>
              <a:rPr lang="en-US" altLang="ko-KR" dirty="0" smtClean="0"/>
              <a:t>existing RU </a:t>
            </a:r>
            <a:r>
              <a:rPr lang="en-US" altLang="ko-KR" dirty="0"/>
              <a:t>Allocation </a:t>
            </a:r>
            <a:r>
              <a:rPr lang="en-US" altLang="ko-KR" dirty="0" smtClean="0"/>
              <a:t>subfield in 11ax.</a:t>
            </a:r>
          </a:p>
          <a:p>
            <a:endParaRPr lang="en-US" altLang="ko-KR" sz="1400" dirty="0" smtClean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the </a:t>
            </a:r>
            <a:r>
              <a:rPr lang="en-US" altLang="ko-KR" dirty="0" smtClean="0"/>
              <a:t>followings, </a:t>
            </a:r>
            <a:r>
              <a:rPr lang="en-US" altLang="ko-KR" dirty="0"/>
              <a:t>the details </a:t>
            </a:r>
            <a:r>
              <a:rPr lang="en-US" altLang="ko-KR" dirty="0" smtClean="0"/>
              <a:t>of RU Allocation subfield design for indication of allocated multi-RU are described.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9588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Based on Table 27-7 &amp; Table 27-8 in 11ax and </a:t>
            </a:r>
            <a:r>
              <a:rPr lang="en-US" altLang="ko-KR" sz="1800" dirty="0"/>
              <a:t>Table 1 </a:t>
            </a:r>
            <a:r>
              <a:rPr lang="en-US" altLang="ko-KR" sz="1800" dirty="0" smtClean="0"/>
              <a:t>in Appendix, the location </a:t>
            </a:r>
            <a:r>
              <a:rPr lang="en-US" altLang="ko-KR" sz="1800" dirty="0"/>
              <a:t>of MRUs </a:t>
            </a:r>
            <a:r>
              <a:rPr lang="en-US" altLang="ko-KR" sz="1800" dirty="0" smtClean="0"/>
              <a:t>are </a:t>
            </a:r>
            <a:r>
              <a:rPr lang="en-US" altLang="ko-KR" sz="1800" dirty="0"/>
              <a:t>defined as follows.</a:t>
            </a:r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MRUs in an 20 MHz </a:t>
            </a:r>
            <a:r>
              <a:rPr lang="en-US" altLang="ko-KR" sz="1600" dirty="0" smtClean="0"/>
              <a:t>EHT 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MRUs in an 40 MHz </a:t>
            </a:r>
            <a:r>
              <a:rPr lang="en-US" altLang="ko-KR" sz="1600" dirty="0" smtClean="0"/>
              <a:t>EHT 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938698"/>
              </p:ext>
            </p:extLst>
          </p:nvPr>
        </p:nvGraphicFramePr>
        <p:xfrm>
          <a:off x="1524000" y="2362200"/>
          <a:ext cx="6972299" cy="1257300"/>
        </p:xfrm>
        <a:graphic>
          <a:graphicData uri="http://schemas.openxmlformats.org/drawingml/2006/table">
            <a:tbl>
              <a:tblPr/>
              <a:tblGrid>
                <a:gridCol w="914400"/>
                <a:gridCol w="28902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3 + 26-tone 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670604"/>
              </p:ext>
            </p:extLst>
          </p:nvPr>
        </p:nvGraphicFramePr>
        <p:xfrm>
          <a:off x="1524000" y="4038600"/>
          <a:ext cx="6972299" cy="2305050"/>
        </p:xfrm>
        <a:graphic>
          <a:graphicData uri="http://schemas.openxmlformats.org/drawingml/2006/table">
            <a:tbl>
              <a:tblPr/>
              <a:tblGrid>
                <a:gridCol w="914400"/>
                <a:gridCol w="28902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3 + 26-tone 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7 + 26-tone RU 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3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4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7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MRUs in an </a:t>
            </a:r>
            <a:r>
              <a:rPr lang="en-US" altLang="ko-KR" sz="1600" dirty="0" smtClean="0"/>
              <a:t>80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EHT 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966793"/>
              </p:ext>
            </p:extLst>
          </p:nvPr>
        </p:nvGraphicFramePr>
        <p:xfrm>
          <a:off x="1447800" y="2209800"/>
          <a:ext cx="6972299" cy="3562350"/>
        </p:xfrm>
        <a:graphic>
          <a:graphicData uri="http://schemas.openxmlformats.org/drawingml/2006/table">
            <a:tbl>
              <a:tblPr/>
              <a:tblGrid>
                <a:gridCol w="990600"/>
                <a:gridCol w="2814096"/>
                <a:gridCol w="3167603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0955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RU52+RU26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3 + 26-tone 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11 + 26-tone RU 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14 + 26-tone RU 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2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6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10 + 26-tone RU 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52-tone RU 14 + 26-tone RU 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RU106+RU26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1 + 26-tone 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4 + 26-tone RU 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5 + 26-tone RU 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106-tone RU 8 + 26-tone RU 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[empty-RU242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[RU242 empty-RU242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[RU484 empty-RU242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5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RU484+RU242; [RU484 RU242 empty-RU242]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65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Define Indices </a:t>
            </a:r>
            <a:r>
              <a:rPr lang="en-US" altLang="ko-KR" dirty="0"/>
              <a:t>for MRUs </a:t>
            </a:r>
            <a:r>
              <a:rPr lang="en-US" altLang="ko-KR" dirty="0" smtClean="0"/>
              <a:t>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The location of MRUs are defined as follows.</a:t>
            </a:r>
          </a:p>
          <a:p>
            <a:pPr lvl="1"/>
            <a:r>
              <a:rPr lang="en-US" altLang="ko-KR" sz="1600" dirty="0" smtClean="0"/>
              <a:t>Indices </a:t>
            </a:r>
            <a:r>
              <a:rPr lang="en-US" altLang="ko-KR" sz="1600" dirty="0"/>
              <a:t>for MRUs in </a:t>
            </a:r>
            <a:r>
              <a:rPr lang="en-US" altLang="ko-KR" sz="1600" dirty="0" smtClean="0"/>
              <a:t>80+80 </a:t>
            </a:r>
            <a:r>
              <a:rPr lang="en-US" altLang="ko-KR" sz="1600" dirty="0"/>
              <a:t>MHz </a:t>
            </a:r>
            <a:r>
              <a:rPr lang="en-US" altLang="ko-KR" sz="1600" dirty="0" smtClean="0"/>
              <a:t>or 160MHz </a:t>
            </a:r>
            <a:r>
              <a:rPr lang="en-US" altLang="ko-KR" sz="1600" dirty="0"/>
              <a:t>EHT </a:t>
            </a:r>
            <a:r>
              <a:rPr lang="en-US" altLang="ko-KR" sz="1600" dirty="0" smtClean="0"/>
              <a:t>PPDU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200" dirty="0" smtClean="0"/>
          </a:p>
          <a:p>
            <a:pPr lvl="1"/>
            <a:endParaRPr lang="en-US" altLang="ko-KR" sz="1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Myeongjin Kim,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215166"/>
              </p:ext>
            </p:extLst>
          </p:nvPr>
        </p:nvGraphicFramePr>
        <p:xfrm>
          <a:off x="1447800" y="2209800"/>
          <a:ext cx="6972299" cy="3181350"/>
        </p:xfrm>
        <a:graphic>
          <a:graphicData uri="http://schemas.openxmlformats.org/drawingml/2006/table">
            <a:tbl>
              <a:tblPr/>
              <a:tblGrid>
                <a:gridCol w="990600"/>
                <a:gridCol w="2057400"/>
                <a:gridCol w="3924299"/>
              </a:tblGrid>
              <a:tr h="2095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type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combination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765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[empty-RU484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[RU484 empty-RU484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[RU996 empty-RU484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RU996+RU484; [RU996 RU484 empty-RU484]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</a:t>
                      </a:r>
                    </a:p>
                    <a:p>
                      <a:pPr algn="ctr" fontAlgn="ctr"/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RU242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[empty-RU242 RU242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[RU242 empty-RU242 RU484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[RU484 empty-RU242 RU242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[RU484 RU242 empty-RU242  RU996]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empty-RU242 RU242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RU242 empty-RU242  RU484]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RU484 empty-RU242 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MRU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RU996+RU484+RU242; [RU996 RU484  RU242 empty-RU242]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97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153234</TotalTime>
  <Words>6751</Words>
  <Application>Microsoft Office PowerPoint</Application>
  <PresentationFormat>On-screen Show (4:3)</PresentationFormat>
  <Paragraphs>1396</Paragraphs>
  <Slides>34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맑은 고딕</vt:lpstr>
      <vt:lpstr>Arial</vt:lpstr>
      <vt:lpstr>Times New Roman</vt:lpstr>
      <vt:lpstr>802-11-Submission</vt:lpstr>
      <vt:lpstr>Document</vt:lpstr>
      <vt:lpstr>RU Allocation Subfield Design for EHT Trigger Frame</vt:lpstr>
      <vt:lpstr>Introduction</vt:lpstr>
      <vt:lpstr>EHT Trigger Frame Format</vt:lpstr>
      <vt:lpstr>Structure of RU Allocation subfield for Each STA </vt:lpstr>
      <vt:lpstr>RU Allocation Subfield for 320 MHz BW</vt:lpstr>
      <vt:lpstr>Indication for Multiple RU Allocation Info</vt:lpstr>
      <vt:lpstr>Define Indices for MRUs </vt:lpstr>
      <vt:lpstr>Define Indices for MRUs (Cont’d)</vt:lpstr>
      <vt:lpstr>Define Indices for MRUs (Cont’d)</vt:lpstr>
      <vt:lpstr>Define Indices for MRUs (Cont’d)</vt:lpstr>
      <vt:lpstr>X8–X2 of RU Allocation Subfield for EHT</vt:lpstr>
      <vt:lpstr>Examples of Proposed RU Allocation Subfield for EHT</vt:lpstr>
      <vt:lpstr>Updated Content (Rev2) </vt:lpstr>
      <vt:lpstr>RU Allocation Subfield for SU/MU Cases  </vt:lpstr>
      <vt:lpstr>RU Allocation Subfield Design for MU Case </vt:lpstr>
      <vt:lpstr>RU Allocation Subfield Design for MU Case – Option 1</vt:lpstr>
      <vt:lpstr>RU Allocation Subfield Design for MU Case – Option 1</vt:lpstr>
      <vt:lpstr>RU Allocation Subfield Design for MU Case – Option 2</vt:lpstr>
      <vt:lpstr>Summary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Straw Poll #8</vt:lpstr>
      <vt:lpstr>Straw Poll #9</vt:lpstr>
      <vt:lpstr>Appendix</vt:lpstr>
      <vt:lpstr>Table 27-7 in 11ax: Data and pilot Subcarrier Indices for RUs in an 20 MHz HE PPDU and in a Non-OFDMA 20 MHz HE PPDU</vt:lpstr>
      <vt:lpstr>Table 27-8 in 11ax: Data and pilot Subcarrier Indices for RUs in an 40 MHz HE PPDU and in a Non-OFDMA 40 MHz HE PPDU</vt:lpstr>
      <vt:lpstr>Table 1: Data and pilot Subcarrier Indices for RUs in an 80 MHz EHT PPDU and in a Non-OFDMA 80 MHz EHT PPDU</vt:lpstr>
      <vt:lpstr>Table 9-31h in 11ax: Mapping of B7–B1 of the RU Allocation subfield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3053</cp:revision>
  <cp:lastPrinted>1998-02-10T13:28:06Z</cp:lastPrinted>
  <dcterms:created xsi:type="dcterms:W3CDTF">2007-05-21T21:00:37Z</dcterms:created>
  <dcterms:modified xsi:type="dcterms:W3CDTF">2020-09-30T13:59:48Z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