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377" r:id="rId3"/>
    <p:sldId id="379" r:id="rId4"/>
    <p:sldId id="378" r:id="rId5"/>
    <p:sldId id="387" r:id="rId6"/>
    <p:sldId id="399" r:id="rId7"/>
    <p:sldId id="391" r:id="rId8"/>
    <p:sldId id="392" r:id="rId9"/>
    <p:sldId id="403" r:id="rId10"/>
    <p:sldId id="405" r:id="rId11"/>
    <p:sldId id="394" r:id="rId12"/>
    <p:sldId id="393" r:id="rId13"/>
    <p:sldId id="388" r:id="rId14"/>
    <p:sldId id="381" r:id="rId15"/>
    <p:sldId id="382" r:id="rId16"/>
    <p:sldId id="383" r:id="rId17"/>
    <p:sldId id="384" r:id="rId18"/>
    <p:sldId id="406" r:id="rId19"/>
    <p:sldId id="408" r:id="rId20"/>
    <p:sldId id="400" r:id="rId21"/>
    <p:sldId id="402" r:id="rId22"/>
    <p:sldId id="385" r:id="rId23"/>
    <p:sldId id="390" r:id="rId24"/>
    <p:sldId id="396" r:id="rId25"/>
    <p:sldId id="397" r:id="rId26"/>
    <p:sldId id="389" r:id="rId27"/>
    <p:sldId id="401" r:id="rId28"/>
    <p:sldId id="380" r:id="rId2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CCCC"/>
    <a:srgbClr val="9966FF"/>
    <a:srgbClr val="FFCC99"/>
    <a:srgbClr val="FFC000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79" d="100"/>
          <a:sy n="79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802.11-20/0828r1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for </a:t>
            </a:r>
            <a:r>
              <a:rPr lang="en-US" sz="2600" dirty="0"/>
              <a:t>EHT </a:t>
            </a:r>
            <a:r>
              <a:rPr lang="en-US" sz="2600" dirty="0" smtClean="0"/>
              <a:t>Trigger </a:t>
            </a:r>
            <a:r>
              <a:rPr lang="en-US" sz="2600" dirty="0"/>
              <a:t>F</a:t>
            </a:r>
            <a:r>
              <a:rPr lang="en-US" sz="2600" dirty="0" smtClean="0"/>
              <a:t>rame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5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</a:t>
            </a:r>
            <a:r>
              <a:rPr lang="en-US" altLang="ko-KR" sz="1600" dirty="0" smtClean="0"/>
              <a:t>160+160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320MHz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37420"/>
              </p:ext>
            </p:extLst>
          </p:nvPr>
        </p:nvGraphicFramePr>
        <p:xfrm>
          <a:off x="1447800" y="2133601"/>
          <a:ext cx="7010400" cy="424284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20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629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X8–X2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EHT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To </a:t>
            </a:r>
            <a:r>
              <a:rPr lang="en-US" altLang="ko-KR" sz="1600" dirty="0"/>
              <a:t>indicate various combinations for multi-RU </a:t>
            </a:r>
            <a:r>
              <a:rPr lang="en-US" altLang="ko-KR" sz="1600" dirty="0" smtClean="0"/>
              <a:t>aggregation</a:t>
            </a:r>
            <a:r>
              <a:rPr lang="en-US" altLang="ko-KR" sz="1600" dirty="0"/>
              <a:t>, new entries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added to the existing RU Allocation subfield in </a:t>
            </a:r>
            <a:r>
              <a:rPr lang="en-US" altLang="ko-KR" sz="1600" dirty="0" smtClean="0"/>
              <a:t>11ax based on the </a:t>
            </a:r>
            <a:r>
              <a:rPr lang="en-US" altLang="ko-KR" sz="1600" dirty="0"/>
              <a:t>defined indices for multi-RU </a:t>
            </a:r>
            <a:r>
              <a:rPr lang="en-US" altLang="ko-KR" sz="1600" dirty="0" smtClean="0"/>
              <a:t>combinations.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X8–X2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14441"/>
              </p:ext>
            </p:extLst>
          </p:nvPr>
        </p:nvGraphicFramePr>
        <p:xfrm>
          <a:off x="1143000" y="2574829"/>
          <a:ext cx="7162800" cy="3793945"/>
        </p:xfrm>
        <a:graphic>
          <a:graphicData uri="http://schemas.openxmlformats.org/drawingml/2006/table">
            <a:tbl>
              <a:tblPr/>
              <a:tblGrid>
                <a:gridCol w="1143000"/>
                <a:gridCol w="3139565"/>
                <a:gridCol w="999265"/>
                <a:gridCol w="1276372"/>
                <a:gridCol w="604598"/>
              </a:tblGrid>
              <a:tr h="126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X8-X2of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0-8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RU9,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9–17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 to RU18,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18–35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RU19 to RU36,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36–39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40–43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44–51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52, 53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and 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54, 55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56–59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62,63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69-71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MRU3,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 to MRU6,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75, 76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 and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77, 78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and MRU2,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79, 80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 and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81-84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85-88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89-96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97-108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109-112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113-120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Examples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Proposed 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for EHT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dirty="0" smtClean="0"/>
              <a:t>UL BW=320MHz</a:t>
            </a:r>
            <a:endParaRPr lang="en-US" altLang="ko-KR" dirty="0"/>
          </a:p>
          <a:p>
            <a:pPr lvl="1"/>
            <a:r>
              <a:rPr lang="en-US" altLang="ko-KR" dirty="0" smtClean="0"/>
              <a:t>STA1: MRU2 of 484+242 </a:t>
            </a:r>
            <a:r>
              <a:rPr lang="en-US" altLang="ko-KR" dirty="0"/>
              <a:t>in P</a:t>
            </a:r>
            <a:r>
              <a:rPr lang="en-US" altLang="ko-KR" dirty="0" smtClean="0"/>
              <a:t>rimary 80 MHz</a:t>
            </a:r>
          </a:p>
          <a:p>
            <a:pPr lvl="1"/>
            <a:r>
              <a:rPr lang="en-US" altLang="ko-KR" dirty="0" smtClean="0"/>
              <a:t>STA2: RU2 </a:t>
            </a:r>
            <a:r>
              <a:rPr lang="en-US" altLang="ko-KR" dirty="0"/>
              <a:t>of </a:t>
            </a:r>
            <a:r>
              <a:rPr lang="en-US" altLang="ko-KR" dirty="0" smtClean="0"/>
              <a:t>242 in lower 80 MHz segment of Secondary 160MHz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사다리꼴 6"/>
          <p:cNvSpPr/>
          <p:nvPr/>
        </p:nvSpPr>
        <p:spPr bwMode="auto">
          <a:xfrm>
            <a:off x="1447800" y="3127177"/>
            <a:ext cx="3412066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사다리꼴 7"/>
          <p:cNvSpPr/>
          <p:nvPr/>
        </p:nvSpPr>
        <p:spPr bwMode="auto">
          <a:xfrm>
            <a:off x="4868333" y="3127177"/>
            <a:ext cx="1706033" cy="381000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6574366" y="3127177"/>
            <a:ext cx="1706033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200272" y="3819525"/>
            <a:ext cx="1363134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59174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93465" y="282654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9916" y="2819400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637368"/>
              </p:ext>
            </p:extLst>
          </p:nvPr>
        </p:nvGraphicFramePr>
        <p:xfrm>
          <a:off x="1447800" y="5334000"/>
          <a:ext cx="6858000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RU Allocation subfield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2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X1X0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s-E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X8-X2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1010011 (83)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0111101 (61)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직사각형 24"/>
          <p:cNvSpPr/>
          <p:nvPr/>
        </p:nvSpPr>
        <p:spPr bwMode="auto">
          <a:xfrm>
            <a:off x="4922307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 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6285440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사다리꼴 28"/>
          <p:cNvSpPr/>
          <p:nvPr/>
        </p:nvSpPr>
        <p:spPr bwMode="auto">
          <a:xfrm>
            <a:off x="1447799" y="4706838"/>
            <a:ext cx="1706033" cy="381000"/>
          </a:xfrm>
          <a:prstGeom prst="trapezoid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사다리꼴 29"/>
          <p:cNvSpPr/>
          <p:nvPr/>
        </p:nvSpPr>
        <p:spPr bwMode="auto">
          <a:xfrm>
            <a:off x="3153832" y="4706838"/>
            <a:ext cx="1706033" cy="3810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1447800" y="3508177"/>
            <a:ext cx="752472" cy="3113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사다리꼴 38"/>
          <p:cNvSpPr/>
          <p:nvPr/>
        </p:nvSpPr>
        <p:spPr bwMode="auto">
          <a:xfrm>
            <a:off x="4878916" y="4706838"/>
            <a:ext cx="3412066" cy="381000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72931" y="439906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2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53" name="직선 연결선 52"/>
          <p:cNvCxnSpPr/>
          <p:nvPr/>
        </p:nvCxnSpPr>
        <p:spPr bwMode="auto">
          <a:xfrm flipH="1">
            <a:off x="3572931" y="3508177"/>
            <a:ext cx="4707468" cy="308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 flipV="1">
            <a:off x="6285441" y="4200525"/>
            <a:ext cx="1867959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V="1">
            <a:off x="1524000" y="4200525"/>
            <a:ext cx="3398307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3" name="직사각형 62"/>
          <p:cNvSpPr/>
          <p:nvPr/>
        </p:nvSpPr>
        <p:spPr>
          <a:xfrm>
            <a:off x="207675" y="3854733"/>
            <a:ext cx="1992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ko-KR" sz="1400" b="1" dirty="0" smtClean="0"/>
              <a:t>UL BW=320MHz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39018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modified 9-bit RU Allocation subfield for Trigger frame </a:t>
            </a:r>
            <a:r>
              <a:rPr lang="en-US" altLang="ko-KR" dirty="0" smtClean="0"/>
              <a:t>to indicate </a:t>
            </a:r>
            <a:r>
              <a:rPr lang="en-US" altLang="ko-KR" dirty="0"/>
              <a:t>the supported bandwidths and multi-RU </a:t>
            </a:r>
            <a:r>
              <a:rPr lang="en-US" altLang="ko-KR" dirty="0" smtClean="0"/>
              <a:t>combinations in EHT.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Do you support that the TGbe SFD shall include the following table?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400" dirty="0" smtClean="0"/>
              <a:t>Data and pilot subcarrier indices for RUs in an 80 MHz HE PPDU and in a non-OFDMA 80 MHz HE </a:t>
            </a:r>
            <a:r>
              <a:rPr lang="en-US" altLang="ko-KR" sz="1400" dirty="0"/>
              <a:t>PPDU 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ased </a:t>
            </a:r>
            <a:r>
              <a:rPr lang="en-US" altLang="ko-KR" sz="1400" dirty="0"/>
              <a:t>on the modified tone plan for 11be 80MHz OFDMA (by 20/066r2</a:t>
            </a:r>
            <a:r>
              <a:rPr lang="en-US" altLang="ko-KR" sz="1400" dirty="0" smtClean="0"/>
              <a:t>))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15181"/>
              </p:ext>
            </p:extLst>
          </p:nvPr>
        </p:nvGraphicFramePr>
        <p:xfrm>
          <a:off x="457200" y="2667000"/>
          <a:ext cx="8381999" cy="3581392"/>
        </p:xfrm>
        <a:graphic>
          <a:graphicData uri="http://schemas.openxmlformats.org/drawingml/2006/table">
            <a:tbl>
              <a:tblPr/>
              <a:tblGrid>
                <a:gridCol w="1081548"/>
                <a:gridCol w="1514645"/>
                <a:gridCol w="1557717"/>
                <a:gridCol w="1483540"/>
                <a:gridCol w="1463323"/>
                <a:gridCol w="1281226"/>
              </a:tblGrid>
              <a:tr h="157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20 </a:t>
            </a:r>
            <a:r>
              <a:rPr lang="en-US" altLang="ko-KR" dirty="0"/>
              <a:t>MHz </a:t>
            </a:r>
            <a:r>
              <a:rPr lang="en-US" altLang="ko-KR" dirty="0" smtClean="0"/>
              <a:t>HE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02408"/>
              </p:ext>
            </p:extLst>
          </p:nvPr>
        </p:nvGraphicFramePr>
        <p:xfrm>
          <a:off x="1524000" y="2667000"/>
          <a:ext cx="6972299" cy="12573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40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0393"/>
              </p:ext>
            </p:extLst>
          </p:nvPr>
        </p:nvGraphicFramePr>
        <p:xfrm>
          <a:off x="1524000" y="2571750"/>
          <a:ext cx="6972299" cy="23050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80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92495"/>
              </p:ext>
            </p:extLst>
          </p:nvPr>
        </p:nvGraphicFramePr>
        <p:xfrm>
          <a:off x="1447800" y="2609850"/>
          <a:ext cx="6972299" cy="3562350"/>
        </p:xfrm>
        <a:graphic>
          <a:graphicData uri="http://schemas.openxmlformats.org/drawingml/2006/table">
            <a:tbl>
              <a:tblPr/>
              <a:tblGrid>
                <a:gridCol w="990600"/>
                <a:gridCol w="28140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Indices for MRUs in 80+80 </a:t>
            </a:r>
            <a:r>
              <a:rPr lang="en-US" altLang="ko-KR" dirty="0" smtClean="0"/>
              <a:t>MHz or 160MHz </a:t>
            </a:r>
            <a:r>
              <a:rPr lang="en-US" altLang="ko-KR" dirty="0"/>
              <a:t>EHT PPDU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260000"/>
              </p:ext>
            </p:extLst>
          </p:nvPr>
        </p:nvGraphicFramePr>
        <p:xfrm>
          <a:off x="1447800" y="26098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37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Indices for MRUs in </a:t>
            </a:r>
            <a:r>
              <a:rPr lang="en-US" altLang="ko-KR" dirty="0" smtClean="0"/>
              <a:t>160+160 </a:t>
            </a:r>
            <a:r>
              <a:rPr lang="en-US" altLang="ko-KR" dirty="0"/>
              <a:t>MHz </a:t>
            </a:r>
            <a:r>
              <a:rPr lang="en-US" altLang="ko-KR" dirty="0" smtClean="0"/>
              <a:t>or 320MHz </a:t>
            </a:r>
            <a:r>
              <a:rPr lang="en-US" altLang="ko-KR" dirty="0"/>
              <a:t>EHT PPDU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94341"/>
              </p:ext>
            </p:extLst>
          </p:nvPr>
        </p:nvGraphicFramePr>
        <p:xfrm>
          <a:off x="1295400" y="2538415"/>
          <a:ext cx="7467600" cy="3786185"/>
        </p:xfrm>
        <a:graphic>
          <a:graphicData uri="http://schemas.openxmlformats.org/drawingml/2006/table">
            <a:tbl>
              <a:tblPr/>
              <a:tblGrid>
                <a:gridCol w="1142104"/>
                <a:gridCol w="1637970"/>
                <a:gridCol w="4687526"/>
              </a:tblGrid>
              <a:tr h="146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5796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0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and 160+160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address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for Trigger frame so </a:t>
            </a:r>
            <a:r>
              <a:rPr lang="en-US" altLang="ko-KR" dirty="0"/>
              <a:t>that RU allocation signaling </a:t>
            </a:r>
            <a:r>
              <a:rPr lang="en-US" altLang="ko-KR" dirty="0" smtClean="0"/>
              <a:t>for </a:t>
            </a:r>
            <a:r>
              <a:rPr lang="en-US" altLang="ko-KR" dirty="0"/>
              <a:t>T</a:t>
            </a:r>
            <a:r>
              <a:rPr lang="en-US" altLang="ko-KR" dirty="0" smtClean="0"/>
              <a:t>rigger based UL MU transmissions can </a:t>
            </a:r>
            <a:r>
              <a:rPr lang="en-US" altLang="ko-KR" dirty="0"/>
              <a:t>cover the supported </a:t>
            </a:r>
            <a:r>
              <a:rPr lang="en-US" altLang="ko-KR" dirty="0" smtClean="0"/>
              <a:t>bandwidths and multi-RU </a:t>
            </a:r>
            <a:r>
              <a:rPr lang="en-US" altLang="ko-KR" dirty="0"/>
              <a:t>combinations.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</a:t>
            </a:r>
            <a:r>
              <a:rPr lang="en-US" altLang="ko-KR" dirty="0"/>
              <a:t>EHT Trigger frame </a:t>
            </a:r>
            <a:r>
              <a:rPr lang="en-US" altLang="ko-KR" dirty="0" smtClean="0"/>
              <a:t>includes 9-bit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subfield?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#8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06998"/>
              </p:ext>
            </p:extLst>
          </p:nvPr>
        </p:nvGraphicFramePr>
        <p:xfrm>
          <a:off x="685800" y="2801076"/>
          <a:ext cx="7772399" cy="2631104"/>
        </p:xfrm>
        <a:graphic>
          <a:graphicData uri="http://schemas.openxmlformats.org/drawingml/2006/table">
            <a:tbl>
              <a:tblPr/>
              <a:tblGrid>
                <a:gridCol w="544696"/>
                <a:gridCol w="7227703"/>
              </a:tblGrid>
              <a:tr h="123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X0 of the RU Allocation subfield is set to 0 to indicate that the RU allocation applies to the primary 160 MHz channel and set to 1 to indicate that the RU allocation applies to the secondary 160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80+80 MHz or 160 MHz, X0 of the RU Allocation subfield is set to 0 to indicate that the RU allocation applies to the primary 80 MHz channel and set to 1 to indicate that the RU allocation applies to the secondary 80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5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X1 of the RU Allocation subfield is set to 0 to indicate that the RU allocation applies to the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primary 80 MHZ or lower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the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secondary 80 MHz or higher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80+80 MHz or 160 MHz, X1 of the RU Allocation subfield is reserved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Do you support </a:t>
            </a:r>
            <a:r>
              <a:rPr lang="en-US" altLang="ko-KR" kern="0" dirty="0"/>
              <a:t>that </a:t>
            </a:r>
            <a:r>
              <a:rPr lang="en-US" altLang="ko-KR" kern="0" dirty="0" smtClean="0"/>
              <a:t>[X1 X0] of </a:t>
            </a:r>
            <a:r>
              <a:rPr lang="en-US" altLang="ko-KR" kern="0" dirty="0"/>
              <a:t>RU Allocation subfield </a:t>
            </a:r>
            <a:r>
              <a:rPr lang="en-US" altLang="ko-KR" kern="0" dirty="0" smtClean="0"/>
              <a:t>indicates </a:t>
            </a:r>
            <a:r>
              <a:rPr lang="en-US" altLang="ko-KR" kern="0" dirty="0"/>
              <a:t>the location of channel that RU or MRU allocation </a:t>
            </a:r>
            <a:r>
              <a:rPr lang="en-US" altLang="ko-KR" kern="0" dirty="0" smtClean="0"/>
              <a:t>applies as follows?</a:t>
            </a: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33820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#9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</a:t>
            </a:r>
            <a:r>
              <a:rPr lang="en-US" altLang="ko-KR" dirty="0" smtClean="0"/>
              <a:t>table of RU Allocation subfield in Trigger frame?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640761"/>
              </p:ext>
            </p:extLst>
          </p:nvPr>
        </p:nvGraphicFramePr>
        <p:xfrm>
          <a:off x="1143000" y="2286000"/>
          <a:ext cx="7162800" cy="3793945"/>
        </p:xfrm>
        <a:graphic>
          <a:graphicData uri="http://schemas.openxmlformats.org/drawingml/2006/table">
            <a:tbl>
              <a:tblPr/>
              <a:tblGrid>
                <a:gridCol w="1143000"/>
                <a:gridCol w="3139565"/>
                <a:gridCol w="999265"/>
                <a:gridCol w="1276372"/>
                <a:gridCol w="604598"/>
              </a:tblGrid>
              <a:tr h="126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X8-X2of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0-8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RU9,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9–17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 to RU18,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18–35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RU19 to RU36,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36–39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40–43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44–51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52, 53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and 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54, 55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56–59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62,63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4RU84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69-71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MRU3,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 to MRU6,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75, 76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 and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77, 78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and MRU2,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79, 80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 and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81-84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85-88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89-96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97-108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109-112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113-120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62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1800" dirty="0"/>
              <a:t>Table </a:t>
            </a:r>
            <a:r>
              <a:rPr lang="en-US" altLang="ko-KR" sz="1800" dirty="0" smtClean="0"/>
              <a:t>1: Data </a:t>
            </a:r>
            <a:r>
              <a:rPr lang="en-US" altLang="ko-KR" sz="1800" dirty="0"/>
              <a:t>and pilot </a:t>
            </a:r>
            <a:r>
              <a:rPr lang="en-US" altLang="ko-KR" sz="1800" dirty="0" smtClean="0"/>
              <a:t>Subcarrier Indices </a:t>
            </a:r>
            <a:r>
              <a:rPr lang="en-US" altLang="ko-KR" sz="1800" dirty="0"/>
              <a:t>for RUs in an 80 MHz </a:t>
            </a:r>
            <a:r>
              <a:rPr lang="en-US" altLang="ko-KR" sz="1800" dirty="0" smtClean="0"/>
              <a:t>EHT </a:t>
            </a:r>
            <a:r>
              <a:rPr lang="en-US" altLang="ko-KR" sz="1800" dirty="0"/>
              <a:t>PPDU and in a </a:t>
            </a:r>
            <a:r>
              <a:rPr lang="en-US" altLang="ko-KR" sz="1800" dirty="0" smtClean="0"/>
              <a:t>Non-OFDMA </a:t>
            </a:r>
            <a:r>
              <a:rPr lang="en-US" altLang="ko-KR" sz="1800" dirty="0"/>
              <a:t>80 MHz </a:t>
            </a:r>
            <a:r>
              <a:rPr lang="en-US" altLang="ko-KR" sz="1800" dirty="0" smtClean="0"/>
              <a:t>EHT PPDU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1600" dirty="0"/>
              <a:t>Based on the modified tone plan for 11be 80MHz OFDMA (by 20/066r2)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41095"/>
              </p:ext>
            </p:extLst>
          </p:nvPr>
        </p:nvGraphicFramePr>
        <p:xfrm>
          <a:off x="1143000" y="1828800"/>
          <a:ext cx="7162798" cy="4522369"/>
        </p:xfrm>
        <a:graphic>
          <a:graphicData uri="http://schemas.openxmlformats.org/drawingml/2006/table">
            <a:tbl>
              <a:tblPr/>
              <a:tblGrid>
                <a:gridCol w="1688468"/>
                <a:gridCol w="1094866"/>
                <a:gridCol w="1094866"/>
                <a:gridCol w="1094866"/>
                <a:gridCol w="1094866"/>
                <a:gridCol w="109486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451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26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3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9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/>
              <a:t>Table 9-31h </a:t>
            </a:r>
            <a:r>
              <a:rPr lang="en-US" altLang="ko-KR" sz="1800" dirty="0" smtClean="0"/>
              <a:t>in 11ax: Mapping of B7–B1 </a:t>
            </a:r>
            <a:r>
              <a:rPr lang="en-US" altLang="ko-KR" sz="1800" dirty="0"/>
              <a:t>of the RU Allocation </a:t>
            </a:r>
            <a:r>
              <a:rPr lang="en-US" altLang="ko-KR" sz="1800" dirty="0" smtClean="0"/>
              <a:t>subfield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5334000" cy="496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0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MU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multi-RU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multi-RU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Multi-RU </a:t>
            </a:r>
            <a:r>
              <a:rPr lang="en-US" altLang="ko-KR" sz="1600" dirty="0" smtClean="0"/>
              <a:t>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</a:t>
            </a:r>
            <a:r>
              <a:rPr lang="en-US" altLang="ko-KR" dirty="0"/>
              <a:t>RU 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</a:t>
            </a:r>
            <a:r>
              <a:rPr lang="en-US" altLang="ko-KR" dirty="0"/>
              <a:t>multi-RU </a:t>
            </a:r>
            <a:r>
              <a:rPr lang="en-US" altLang="ko-KR" dirty="0" smtClean="0"/>
              <a:t>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multi-RU 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applies.</a:t>
            </a:r>
          </a:p>
          <a:p>
            <a:r>
              <a:rPr lang="en-US" altLang="ko-KR" sz="1600" kern="0" dirty="0" smtClean="0"/>
              <a:t>Example</a:t>
            </a:r>
          </a:p>
          <a:p>
            <a:pPr lvl="1"/>
            <a:r>
              <a:rPr lang="en-US" altLang="ko-KR" sz="1400" kern="0" dirty="0"/>
              <a:t>To indicate 80MHz </a:t>
            </a:r>
            <a:r>
              <a:rPr lang="en-US" altLang="ko-KR" sz="1400" kern="0" dirty="0" smtClean="0"/>
              <a:t>channel </a:t>
            </a:r>
            <a:r>
              <a:rPr lang="en-US" altLang="ko-KR" sz="1400" kern="0" dirty="0"/>
              <a:t>f</a:t>
            </a:r>
            <a:r>
              <a:rPr lang="en-US" altLang="ko-KR" sz="1400" kern="0" dirty="0" smtClean="0"/>
              <a:t>or </a:t>
            </a:r>
            <a:r>
              <a:rPr lang="en-US" altLang="ko-KR" sz="1400" kern="0" dirty="0"/>
              <a:t>BW </a:t>
            </a:r>
            <a:r>
              <a:rPr lang="en-US" altLang="ko-KR" sz="1400" kern="0" dirty="0" smtClean="0"/>
              <a:t>of </a:t>
            </a:r>
            <a:r>
              <a:rPr lang="en-US" altLang="ko-KR" sz="1400" kern="0" dirty="0"/>
              <a:t>80+80 MHz </a:t>
            </a:r>
            <a:r>
              <a:rPr lang="en-US" altLang="ko-KR" sz="1400" kern="0" dirty="0" smtClean="0"/>
              <a:t>or 160MHz </a:t>
            </a:r>
            <a:r>
              <a:rPr lang="en-US" altLang="ko-KR" sz="1400" kern="0" dirty="0"/>
              <a:t>/ 160+160 </a:t>
            </a:r>
            <a:r>
              <a:rPr lang="en-US" altLang="ko-KR" sz="1400" kern="0" dirty="0" smtClean="0"/>
              <a:t>MHz or 320 MHz</a:t>
            </a:r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100" kern="0" dirty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400" kern="0" dirty="0"/>
          </a:p>
          <a:p>
            <a:pPr lvl="1"/>
            <a:r>
              <a:rPr lang="en-US" altLang="ko-KR" sz="1400" kern="0" dirty="0"/>
              <a:t>To indicate </a:t>
            </a:r>
            <a:r>
              <a:rPr lang="en-US" altLang="ko-KR" sz="1400" kern="0" dirty="0" smtClean="0"/>
              <a:t>160MHz </a:t>
            </a:r>
            <a:r>
              <a:rPr lang="en-US" altLang="ko-KR" sz="1400" kern="0" dirty="0"/>
              <a:t>channel for BW of </a:t>
            </a:r>
            <a:r>
              <a:rPr lang="en-US" altLang="ko-KR" sz="1400" kern="0" dirty="0" smtClean="0"/>
              <a:t>160+160 </a:t>
            </a:r>
            <a:r>
              <a:rPr lang="en-US" altLang="ko-KR" sz="1400" kern="0" dirty="0"/>
              <a:t>MHz </a:t>
            </a:r>
            <a:r>
              <a:rPr lang="en-US" altLang="ko-KR" sz="1400" kern="0" dirty="0" smtClean="0"/>
              <a:t>or 320 </a:t>
            </a:r>
            <a:r>
              <a:rPr lang="en-US" altLang="ko-KR" sz="1400" kern="0" dirty="0"/>
              <a:t>MHz</a:t>
            </a:r>
          </a:p>
          <a:p>
            <a:pPr lvl="2"/>
            <a:r>
              <a:rPr lang="en-US" altLang="ko-KR" sz="1200" kern="0" dirty="0" smtClean="0"/>
              <a:t>If </a:t>
            </a:r>
            <a:r>
              <a:rPr lang="en-US" altLang="ko-KR" sz="1200" kern="0" dirty="0"/>
              <a:t>the UL BW subfield indicates </a:t>
            </a:r>
            <a:r>
              <a:rPr lang="en-US" altLang="ko-KR" sz="1200" kern="0" dirty="0" smtClean="0"/>
              <a:t>160+160 </a:t>
            </a:r>
            <a:r>
              <a:rPr lang="en-US" altLang="ko-KR" sz="1200" kern="0" dirty="0"/>
              <a:t>MHz </a:t>
            </a:r>
            <a:r>
              <a:rPr lang="en-US" altLang="ko-KR" sz="1200" kern="0" dirty="0" smtClean="0"/>
              <a:t>or 320 MHz</a:t>
            </a:r>
            <a:r>
              <a:rPr lang="en-US" altLang="ko-KR" sz="1200" kern="0" dirty="0"/>
              <a:t>, the description indicates the RU index for the </a:t>
            </a:r>
            <a:r>
              <a:rPr lang="en-US" altLang="ko-KR" sz="1200" kern="0" dirty="0" smtClean="0"/>
              <a:t>primary 160 </a:t>
            </a:r>
            <a:r>
              <a:rPr lang="en-US" altLang="ko-KR" sz="1200" kern="0" dirty="0"/>
              <a:t>MHz channel or secondary </a:t>
            </a:r>
            <a:r>
              <a:rPr lang="en-US" altLang="ko-KR" sz="1200" kern="0" dirty="0" smtClean="0"/>
              <a:t>160 </a:t>
            </a:r>
            <a:r>
              <a:rPr lang="en-US" altLang="ko-KR" sz="1200" kern="0" dirty="0"/>
              <a:t>MHz </a:t>
            </a:r>
            <a:r>
              <a:rPr lang="en-US" altLang="ko-KR" sz="1200" kern="0" dirty="0" smtClean="0"/>
              <a:t>channel as </a:t>
            </a:r>
            <a:r>
              <a:rPr lang="en-US" altLang="ko-KR" sz="1200" kern="0" dirty="0"/>
              <a:t>indicated by </a:t>
            </a:r>
            <a:r>
              <a:rPr lang="en-US" altLang="ko-KR" sz="1200" kern="0" dirty="0" smtClean="0"/>
              <a:t>X0 </a:t>
            </a:r>
            <a:r>
              <a:rPr lang="en-US" altLang="ko-KR" sz="1200" kern="0" dirty="0"/>
              <a:t>of the RU Allocation subfield.</a:t>
            </a:r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60956"/>
              </p:ext>
            </p:extLst>
          </p:nvPr>
        </p:nvGraphicFramePr>
        <p:xfrm>
          <a:off x="2057402" y="3657600"/>
          <a:ext cx="6248398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484"/>
                <a:gridCol w="1080724"/>
                <a:gridCol w="1121969"/>
                <a:gridCol w="1092827"/>
                <a:gridCol w="1221394"/>
              </a:tblGrid>
              <a:tr h="132835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Higher 80MHz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67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kern="0" dirty="0" smtClean="0"/>
                        <a:t>80+80 MHz and 160MHz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0]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[x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5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dirty="0" smtClean="0"/>
                        <a:t>160+160 MHz and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multi-RU </a:t>
            </a:r>
            <a:r>
              <a:rPr lang="en-US" altLang="ko-KR" dirty="0"/>
              <a:t>combinations, it is possible to indicate the allocated multi-RU 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multi-RU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multi-RU combinations, new entries to </a:t>
            </a:r>
            <a:r>
              <a:rPr lang="en-US" altLang="ko-KR" dirty="0"/>
              <a:t>indicate various combinations for multi-RU </a:t>
            </a:r>
            <a:r>
              <a:rPr lang="en-US" altLang="ko-KR" dirty="0" smtClean="0"/>
              <a:t>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existing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multi-RU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 and </a:t>
            </a:r>
            <a:r>
              <a:rPr lang="en-US" altLang="ko-KR" sz="1800" dirty="0"/>
              <a:t>Table 1 </a:t>
            </a:r>
            <a:r>
              <a:rPr lang="en-US" altLang="ko-KR" sz="1800" dirty="0" smtClean="0"/>
              <a:t>in Appendix,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20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40 MHz </a:t>
            </a:r>
            <a:r>
              <a:rPr lang="en-US" altLang="ko-KR" sz="1600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38698"/>
              </p:ext>
            </p:extLst>
          </p:nvPr>
        </p:nvGraphicFramePr>
        <p:xfrm>
          <a:off x="1524000" y="2362200"/>
          <a:ext cx="6972299" cy="12573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70604"/>
              </p:ext>
            </p:extLst>
          </p:nvPr>
        </p:nvGraphicFramePr>
        <p:xfrm>
          <a:off x="1524000" y="4038600"/>
          <a:ext cx="6972299" cy="23050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966793"/>
              </p:ext>
            </p:extLst>
          </p:nvPr>
        </p:nvGraphicFramePr>
        <p:xfrm>
          <a:off x="1447800" y="2209800"/>
          <a:ext cx="6972299" cy="3562350"/>
        </p:xfrm>
        <a:graphic>
          <a:graphicData uri="http://schemas.openxmlformats.org/drawingml/2006/table">
            <a:tbl>
              <a:tblPr/>
              <a:tblGrid>
                <a:gridCol w="990600"/>
                <a:gridCol w="28140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</a:t>
            </a:r>
            <a:r>
              <a:rPr lang="en-US" altLang="ko-KR" sz="1600" dirty="0" smtClean="0"/>
              <a:t>80+80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160MHz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15166"/>
              </p:ext>
            </p:extLst>
          </p:nvPr>
        </p:nvGraphicFramePr>
        <p:xfrm>
          <a:off x="1447800" y="220980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9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149139</TotalTime>
  <Words>5079</Words>
  <Application>Microsoft Office PowerPoint</Application>
  <PresentationFormat>화면 슬라이드 쇼(4:3)</PresentationFormat>
  <Paragraphs>1068</Paragraphs>
  <Slides>28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0" baseType="lpstr">
      <vt:lpstr>802-11-Submission</vt:lpstr>
      <vt:lpstr>Document</vt:lpstr>
      <vt:lpstr>RU Allocation Subfield Design for EHT Trigger Frame</vt:lpstr>
      <vt:lpstr>Introduction</vt:lpstr>
      <vt:lpstr>EHT Trigger Frame Format</vt:lpstr>
      <vt:lpstr>Structure of RU Allocation subfield for Each STA </vt:lpstr>
      <vt:lpstr>RU Allocation Subfield for 320 MHz BW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X8–X2 of RU Allocation Subfield for EHT</vt:lpstr>
      <vt:lpstr>Examples of Proposed RU Allocation Subfield for EHT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1: Data and pilot Subcarrier Indices for RUs in an 80 MHz EHT PPDU and in a Non-OFDMA 80 MHz EHT PPDU</vt:lpstr>
      <vt:lpstr>Table 9-31h in 11ax: Mapping of B7–B1 of the RU Allocation subfield</vt:lpstr>
      <vt:lpstr>Reference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mj1108.kim</cp:lastModifiedBy>
  <cp:revision>2951</cp:revision>
  <cp:lastPrinted>1998-02-10T13:28:06Z</cp:lastPrinted>
  <dcterms:created xsi:type="dcterms:W3CDTF">2007-05-21T21:00:37Z</dcterms:created>
  <dcterms:modified xsi:type="dcterms:W3CDTF">2020-09-10T04:48:20Z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