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377" r:id="rId3"/>
    <p:sldId id="379" r:id="rId4"/>
    <p:sldId id="378" r:id="rId5"/>
    <p:sldId id="387" r:id="rId6"/>
    <p:sldId id="399" r:id="rId7"/>
    <p:sldId id="391" r:id="rId8"/>
    <p:sldId id="392" r:id="rId9"/>
    <p:sldId id="403" r:id="rId10"/>
    <p:sldId id="405" r:id="rId11"/>
    <p:sldId id="394" r:id="rId12"/>
    <p:sldId id="393" r:id="rId13"/>
    <p:sldId id="388" r:id="rId14"/>
    <p:sldId id="381" r:id="rId15"/>
    <p:sldId id="382" r:id="rId16"/>
    <p:sldId id="383" r:id="rId17"/>
    <p:sldId id="384" r:id="rId18"/>
    <p:sldId id="406" r:id="rId19"/>
    <p:sldId id="408" r:id="rId20"/>
    <p:sldId id="400" r:id="rId21"/>
    <p:sldId id="402" r:id="rId22"/>
    <p:sldId id="385" r:id="rId23"/>
    <p:sldId id="390" r:id="rId24"/>
    <p:sldId id="396" r:id="rId25"/>
    <p:sldId id="397" r:id="rId26"/>
    <p:sldId id="389" r:id="rId27"/>
    <p:sldId id="401" r:id="rId28"/>
    <p:sldId id="380" r:id="rId2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33CCCC"/>
    <a:srgbClr val="9966FF"/>
    <a:srgbClr val="FFCC99"/>
    <a:srgbClr val="FFC000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9548" autoAdjust="0"/>
  </p:normalViewPr>
  <p:slideViewPr>
    <p:cSldViewPr>
      <p:cViewPr varScale="1">
        <p:scale>
          <a:sx n="79" d="100"/>
          <a:sy n="79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802.11-20/0828r1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</a:t>
            </a:r>
            <a:r>
              <a:rPr lang="en-US" sz="2600" dirty="0" smtClean="0"/>
              <a:t>Allocation Subfield Design for </a:t>
            </a:r>
            <a:r>
              <a:rPr lang="en-US" sz="2600" dirty="0"/>
              <a:t>EHT </a:t>
            </a:r>
            <a:r>
              <a:rPr lang="en-US" sz="2600" dirty="0" smtClean="0"/>
              <a:t>Trigger </a:t>
            </a:r>
            <a:r>
              <a:rPr lang="en-US" sz="2600" dirty="0"/>
              <a:t>F</a:t>
            </a:r>
            <a:r>
              <a:rPr lang="en-US" sz="2600" dirty="0" smtClean="0"/>
              <a:t>rame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2020-05-26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5" name="Document" r:id="rId4" imgW="9397832" imgH="4450567" progId="Word.Document.8">
                  <p:embed/>
                </p:oleObj>
              </mc:Choice>
              <mc:Fallback>
                <p:oleObj name="Document" r:id="rId4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</a:t>
            </a:r>
            <a:r>
              <a:rPr lang="en-US" altLang="ko-KR" sz="1600" dirty="0" smtClean="0"/>
              <a:t>160+160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or 320MHz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37420"/>
              </p:ext>
            </p:extLst>
          </p:nvPr>
        </p:nvGraphicFramePr>
        <p:xfrm>
          <a:off x="1447800" y="2133601"/>
          <a:ext cx="7010400" cy="4242845"/>
        </p:xfrm>
        <a:graphic>
          <a:graphicData uri="http://schemas.openxmlformats.org/drawingml/2006/table">
            <a:tbl>
              <a:tblPr/>
              <a:tblGrid>
                <a:gridCol w="1072179"/>
                <a:gridCol w="1537686"/>
                <a:gridCol w="4400535"/>
              </a:tblGrid>
              <a:tr h="1420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8629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[empty-RU484 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[RU484 empty-RU484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empty-RU484 RU484 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RU484 empty-RU484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empty-RU484 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RU484 empty-RU484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empty-RU484 RU484 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8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[empty-RU996 RU996 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empty-RU996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empty-RU996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[empty-RU484 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[RU484 empty-RU484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empty-RU484 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X8–X2 </a:t>
            </a:r>
            <a:r>
              <a:rPr lang="en-US" altLang="ko-KR" dirty="0"/>
              <a:t>of </a:t>
            </a:r>
            <a:r>
              <a:rPr lang="en-US" altLang="ko-KR" dirty="0" smtClean="0"/>
              <a:t>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for EHT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To </a:t>
            </a:r>
            <a:r>
              <a:rPr lang="en-US" altLang="ko-KR" sz="1600" dirty="0"/>
              <a:t>indicate various combinations for multi-RU </a:t>
            </a:r>
            <a:r>
              <a:rPr lang="en-US" altLang="ko-KR" sz="1600" dirty="0" smtClean="0"/>
              <a:t>aggregation</a:t>
            </a:r>
            <a:r>
              <a:rPr lang="en-US" altLang="ko-KR" sz="1600" dirty="0"/>
              <a:t>, new entries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added to the existing RU Allocation subfield in </a:t>
            </a:r>
            <a:r>
              <a:rPr lang="en-US" altLang="ko-KR" sz="1600" dirty="0" smtClean="0"/>
              <a:t>11ax based on the </a:t>
            </a:r>
            <a:r>
              <a:rPr lang="en-US" altLang="ko-KR" sz="1600" dirty="0"/>
              <a:t>defined indices for multi-RU </a:t>
            </a:r>
            <a:r>
              <a:rPr lang="en-US" altLang="ko-KR" sz="1600" dirty="0" smtClean="0"/>
              <a:t>combinations.</a:t>
            </a:r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mapping of </a:t>
            </a:r>
            <a:r>
              <a:rPr lang="en-US" altLang="ko-KR" sz="1600" dirty="0" smtClean="0"/>
              <a:t>X8–X2 </a:t>
            </a:r>
            <a:r>
              <a:rPr lang="en-US" altLang="ko-KR" sz="1600" dirty="0"/>
              <a:t>of the RU Allocation subfield </a:t>
            </a:r>
            <a:r>
              <a:rPr lang="en-US" altLang="ko-KR" sz="1600" dirty="0" smtClean="0"/>
              <a:t>for EHT is defined as follows.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14441"/>
              </p:ext>
            </p:extLst>
          </p:nvPr>
        </p:nvGraphicFramePr>
        <p:xfrm>
          <a:off x="1143000" y="2574829"/>
          <a:ext cx="7162800" cy="3793945"/>
        </p:xfrm>
        <a:graphic>
          <a:graphicData uri="http://schemas.openxmlformats.org/drawingml/2006/table">
            <a:tbl>
              <a:tblPr/>
              <a:tblGrid>
                <a:gridCol w="1143000"/>
                <a:gridCol w="3139565"/>
                <a:gridCol w="999265"/>
                <a:gridCol w="1276372"/>
                <a:gridCol w="604598"/>
              </a:tblGrid>
              <a:tr h="126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X8-X2of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UL BW subfield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size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Index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Entry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0-8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to RU9,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9–17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 to RU18,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18–35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RU19 to RU36,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36–39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to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40–43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44–51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 to RU16,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52, 53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and RU2,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54, 55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56–59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MHz,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RU242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62,63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67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4×RU996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69-71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RU52+RU26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MRU3,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 to MRU6,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75, 76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 and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77, 78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RU106+RU26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and MRU2,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79, 80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 and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81-84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85-88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89-96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RU996+RU484+RU242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97-108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MRU12,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109-112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113-120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Examples </a:t>
            </a:r>
            <a:r>
              <a:rPr lang="en-US" altLang="ko-KR" sz="2400" dirty="0"/>
              <a:t>of </a:t>
            </a:r>
            <a:r>
              <a:rPr lang="en-US" altLang="ko-KR" sz="2400" dirty="0" smtClean="0"/>
              <a:t>Proposed 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for EHT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dirty="0" smtClean="0"/>
              <a:t>UL BW=320MHz</a:t>
            </a:r>
            <a:endParaRPr lang="en-US" altLang="ko-KR" dirty="0"/>
          </a:p>
          <a:p>
            <a:pPr lvl="1"/>
            <a:r>
              <a:rPr lang="en-US" altLang="ko-KR" dirty="0" smtClean="0"/>
              <a:t>STA1: MRU2 of 484+242 </a:t>
            </a:r>
            <a:r>
              <a:rPr lang="en-US" altLang="ko-KR" dirty="0"/>
              <a:t>in P</a:t>
            </a:r>
            <a:r>
              <a:rPr lang="en-US" altLang="ko-KR" dirty="0" smtClean="0"/>
              <a:t>rimary 80 MHz</a:t>
            </a:r>
          </a:p>
          <a:p>
            <a:pPr lvl="1"/>
            <a:r>
              <a:rPr lang="en-US" altLang="ko-KR" dirty="0" smtClean="0"/>
              <a:t>STA2: RU2 </a:t>
            </a:r>
            <a:r>
              <a:rPr lang="en-US" altLang="ko-KR" dirty="0"/>
              <a:t>of </a:t>
            </a:r>
            <a:r>
              <a:rPr lang="en-US" altLang="ko-KR" dirty="0" smtClean="0"/>
              <a:t>242 in lower 80 MHz segment of Secondary 160MHz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사다리꼴 6"/>
          <p:cNvSpPr/>
          <p:nvPr/>
        </p:nvSpPr>
        <p:spPr bwMode="auto">
          <a:xfrm>
            <a:off x="1447800" y="3127177"/>
            <a:ext cx="3412066" cy="381000"/>
          </a:xfrm>
          <a:prstGeom prst="trapezoid">
            <a:avLst/>
          </a:prstGeom>
          <a:solidFill>
            <a:srgbClr val="33CC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사다리꼴 7"/>
          <p:cNvSpPr/>
          <p:nvPr/>
        </p:nvSpPr>
        <p:spPr bwMode="auto">
          <a:xfrm>
            <a:off x="4868333" y="3127177"/>
            <a:ext cx="1706033" cy="381000"/>
          </a:xfrm>
          <a:prstGeom prst="trapezoid">
            <a:avLst/>
          </a:prstGeom>
          <a:solidFill>
            <a:srgbClr val="3366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6574366" y="3127177"/>
            <a:ext cx="1706033" cy="381000"/>
          </a:xfrm>
          <a:prstGeom prst="trapezoid">
            <a:avLst/>
          </a:prstGeom>
          <a:solidFill>
            <a:srgbClr val="33CC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200272" y="3819525"/>
            <a:ext cx="1363134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559174" y="3819525"/>
            <a:ext cx="1363133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93465" y="2826541"/>
            <a:ext cx="867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STA 1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9916" y="2819400"/>
            <a:ext cx="867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STA 1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637368"/>
              </p:ext>
            </p:extLst>
          </p:nvPr>
        </p:nvGraphicFramePr>
        <p:xfrm>
          <a:off x="1447800" y="5334000"/>
          <a:ext cx="6858000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RU Allocation subfield 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STA 1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STA 2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X1X0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00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01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s-E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X8-X2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1010011 (83)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0111101 (61)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직사각형 24"/>
          <p:cNvSpPr/>
          <p:nvPr/>
        </p:nvSpPr>
        <p:spPr bwMode="auto">
          <a:xfrm>
            <a:off x="4922307" y="3819525"/>
            <a:ext cx="1363133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 MHz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6285440" y="3819525"/>
            <a:ext cx="1363133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80MHz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사다리꼴 28"/>
          <p:cNvSpPr/>
          <p:nvPr/>
        </p:nvSpPr>
        <p:spPr bwMode="auto">
          <a:xfrm>
            <a:off x="1447799" y="4706838"/>
            <a:ext cx="1706033" cy="381000"/>
          </a:xfrm>
          <a:prstGeom prst="trapezoid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사다리꼴 29"/>
          <p:cNvSpPr/>
          <p:nvPr/>
        </p:nvSpPr>
        <p:spPr bwMode="auto">
          <a:xfrm>
            <a:off x="3153832" y="4706838"/>
            <a:ext cx="1706033" cy="3810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1447800" y="3508177"/>
            <a:ext cx="752472" cy="3113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사다리꼴 38"/>
          <p:cNvSpPr/>
          <p:nvPr/>
        </p:nvSpPr>
        <p:spPr bwMode="auto">
          <a:xfrm>
            <a:off x="4878916" y="4706838"/>
            <a:ext cx="3412066" cy="381000"/>
          </a:xfrm>
          <a:prstGeom prst="trapezoid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72931" y="4399061"/>
            <a:ext cx="867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STA 2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53" name="직선 연결선 52"/>
          <p:cNvCxnSpPr/>
          <p:nvPr/>
        </p:nvCxnSpPr>
        <p:spPr bwMode="auto">
          <a:xfrm flipH="1">
            <a:off x="3572931" y="3508177"/>
            <a:ext cx="4707468" cy="308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 flipH="1" flipV="1">
            <a:off x="6285441" y="4200525"/>
            <a:ext cx="1867959" cy="506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 flipV="1">
            <a:off x="1524000" y="4200525"/>
            <a:ext cx="3398307" cy="506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3" name="직사각형 62"/>
          <p:cNvSpPr/>
          <p:nvPr/>
        </p:nvSpPr>
        <p:spPr>
          <a:xfrm>
            <a:off x="207675" y="3854733"/>
            <a:ext cx="19925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ko-KR" sz="1400" b="1" dirty="0" smtClean="0"/>
              <a:t>UL BW=320MHz</a:t>
            </a:r>
            <a:endParaRPr lang="en-US" altLang="ko-KR" sz="1400" b="1" dirty="0"/>
          </a:p>
        </p:txBody>
      </p:sp>
    </p:spTree>
    <p:extLst>
      <p:ext uri="{BB962C8B-B14F-4D97-AF65-F5344CB8AC3E}">
        <p14:creationId xmlns:p14="http://schemas.microsoft.com/office/powerpoint/2010/main" val="39018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proposed </a:t>
            </a:r>
            <a:r>
              <a:rPr lang="en-US" altLang="ko-KR" dirty="0"/>
              <a:t>the modified 9-bit RU Allocation subfield for Trigger frame </a:t>
            </a:r>
            <a:r>
              <a:rPr lang="en-US" altLang="ko-KR" dirty="0" smtClean="0"/>
              <a:t>to indicate </a:t>
            </a:r>
            <a:r>
              <a:rPr lang="en-US" altLang="ko-KR" dirty="0"/>
              <a:t>the supported bandwidths and multi-RU </a:t>
            </a:r>
            <a:r>
              <a:rPr lang="en-US" altLang="ko-KR" dirty="0" smtClean="0"/>
              <a:t>combinations in EHT.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Do you support that the TGbe SFD shall include the following table?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altLang="ko-KR" sz="1400" dirty="0" smtClean="0"/>
              <a:t>Data and pilot subcarrier indices for RUs in an 80 MHz HE PPDU and in a non-OFDMA 80 MHz HE </a:t>
            </a:r>
            <a:r>
              <a:rPr lang="en-US" altLang="ko-KR" sz="1400" dirty="0"/>
              <a:t>PPDU </a:t>
            </a:r>
            <a:r>
              <a:rPr lang="en-US" altLang="ko-KR" sz="1400" dirty="0" smtClean="0"/>
              <a:t>(</a:t>
            </a:r>
            <a:r>
              <a:rPr lang="en-US" altLang="ko-KR" sz="1400" dirty="0"/>
              <a:t>b</a:t>
            </a:r>
            <a:r>
              <a:rPr lang="en-US" altLang="ko-KR" sz="1400" dirty="0" smtClean="0"/>
              <a:t>ased </a:t>
            </a:r>
            <a:r>
              <a:rPr lang="en-US" altLang="ko-KR" sz="1400" dirty="0"/>
              <a:t>on the modified tone plan for 11be 80MHz OFDMA (by 20/066r2</a:t>
            </a:r>
            <a:r>
              <a:rPr lang="en-US" altLang="ko-KR" sz="1400" dirty="0" smtClean="0"/>
              <a:t>))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15181"/>
              </p:ext>
            </p:extLst>
          </p:nvPr>
        </p:nvGraphicFramePr>
        <p:xfrm>
          <a:off x="457200" y="2667000"/>
          <a:ext cx="8381999" cy="3581392"/>
        </p:xfrm>
        <a:graphic>
          <a:graphicData uri="http://schemas.openxmlformats.org/drawingml/2006/table">
            <a:tbl>
              <a:tblPr/>
              <a:tblGrid>
                <a:gridCol w="1081548"/>
                <a:gridCol w="1514645"/>
                <a:gridCol w="1557717"/>
                <a:gridCol w="1483540"/>
                <a:gridCol w="1463323"/>
                <a:gridCol w="1281226"/>
              </a:tblGrid>
              <a:tr h="157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56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117]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500: -259]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[259:500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500: -259, -253:-12]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253, 259:500]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500: –3, 3: 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2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subcarrier index of 0 corresponds to the DC tone. Negative subcarrier indices correspond to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subcarriers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frequency lower than the DC tone, and positive subcarrier indices correspond to subcarriers with frequency higher than the DC tone.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8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Indices </a:t>
            </a:r>
            <a:r>
              <a:rPr lang="en-US" altLang="ko-KR" dirty="0"/>
              <a:t>for </a:t>
            </a:r>
            <a:r>
              <a:rPr lang="en-US" altLang="ko-KR" dirty="0" smtClean="0"/>
              <a:t>MRUs </a:t>
            </a:r>
            <a:r>
              <a:rPr lang="en-US" altLang="ko-KR" dirty="0"/>
              <a:t>in an </a:t>
            </a:r>
            <a:r>
              <a:rPr lang="en-US" altLang="ko-KR" dirty="0" smtClean="0"/>
              <a:t>20 </a:t>
            </a:r>
            <a:r>
              <a:rPr lang="en-US" altLang="ko-KR" dirty="0"/>
              <a:t>MHz </a:t>
            </a:r>
            <a:r>
              <a:rPr lang="en-US" altLang="ko-KR" dirty="0" smtClean="0"/>
              <a:t>HE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02408"/>
              </p:ext>
            </p:extLst>
          </p:nvPr>
        </p:nvGraphicFramePr>
        <p:xfrm>
          <a:off x="1524000" y="2667000"/>
          <a:ext cx="6972299" cy="125730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Indices </a:t>
            </a:r>
            <a:r>
              <a:rPr lang="en-US" altLang="ko-KR" dirty="0"/>
              <a:t>for </a:t>
            </a:r>
            <a:r>
              <a:rPr lang="en-US" altLang="ko-KR" dirty="0" smtClean="0"/>
              <a:t>MRUs </a:t>
            </a:r>
            <a:r>
              <a:rPr lang="en-US" altLang="ko-KR" dirty="0"/>
              <a:t>in an </a:t>
            </a:r>
            <a:r>
              <a:rPr lang="en-US" altLang="ko-KR" dirty="0" smtClean="0"/>
              <a:t>40 </a:t>
            </a:r>
            <a:r>
              <a:rPr lang="en-US" altLang="ko-KR" dirty="0"/>
              <a:t>MHz </a:t>
            </a:r>
            <a:r>
              <a:rPr lang="en-US" altLang="ko-KR" dirty="0" smtClean="0"/>
              <a:t>EHT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0393"/>
              </p:ext>
            </p:extLst>
          </p:nvPr>
        </p:nvGraphicFramePr>
        <p:xfrm>
          <a:off x="1524000" y="2571750"/>
          <a:ext cx="6972299" cy="230505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7 + 26-tone RU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Indices </a:t>
            </a:r>
            <a:r>
              <a:rPr lang="en-US" altLang="ko-KR" dirty="0"/>
              <a:t>for </a:t>
            </a:r>
            <a:r>
              <a:rPr lang="en-US" altLang="ko-KR" dirty="0" smtClean="0"/>
              <a:t>MRUs </a:t>
            </a:r>
            <a:r>
              <a:rPr lang="en-US" altLang="ko-KR" dirty="0"/>
              <a:t>in an </a:t>
            </a:r>
            <a:r>
              <a:rPr lang="en-US" altLang="ko-KR" dirty="0" smtClean="0"/>
              <a:t>80 </a:t>
            </a:r>
            <a:r>
              <a:rPr lang="en-US" altLang="ko-KR" dirty="0"/>
              <a:t>MHz </a:t>
            </a:r>
            <a:r>
              <a:rPr lang="en-US" altLang="ko-KR" dirty="0" smtClean="0"/>
              <a:t>EHT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92495"/>
              </p:ext>
            </p:extLst>
          </p:nvPr>
        </p:nvGraphicFramePr>
        <p:xfrm>
          <a:off x="1447800" y="2609850"/>
          <a:ext cx="6972299" cy="3562350"/>
        </p:xfrm>
        <a:graphic>
          <a:graphicData uri="http://schemas.openxmlformats.org/drawingml/2006/table">
            <a:tbl>
              <a:tblPr/>
              <a:tblGrid>
                <a:gridCol w="990600"/>
                <a:gridCol w="28140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11 + 26-tone RU 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5 + 26-tone RU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8 + 26-tone RU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[RU242 empty-RU242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Indices for MRUs in 80+80 </a:t>
            </a:r>
            <a:r>
              <a:rPr lang="en-US" altLang="ko-KR" dirty="0" smtClean="0"/>
              <a:t>MHz or 160MHz </a:t>
            </a:r>
            <a:r>
              <a:rPr lang="en-US" altLang="ko-KR" dirty="0"/>
              <a:t>EHT PPDU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260000"/>
              </p:ext>
            </p:extLst>
          </p:nvPr>
        </p:nvGraphicFramePr>
        <p:xfrm>
          <a:off x="1447800" y="2609850"/>
          <a:ext cx="6972299" cy="318135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  <a:gridCol w="3924299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RU242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[empty-RU242 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[RU242 empty-RU242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empty-RU242 RU242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RU242 empty-RU242 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RU242 empty-RU242 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37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Indices for MRUs in </a:t>
            </a:r>
            <a:r>
              <a:rPr lang="en-US" altLang="ko-KR" dirty="0" smtClean="0"/>
              <a:t>160+160 </a:t>
            </a:r>
            <a:r>
              <a:rPr lang="en-US" altLang="ko-KR" dirty="0"/>
              <a:t>MHz </a:t>
            </a:r>
            <a:r>
              <a:rPr lang="en-US" altLang="ko-KR" dirty="0" smtClean="0"/>
              <a:t>or 320MHz </a:t>
            </a:r>
            <a:r>
              <a:rPr lang="en-US" altLang="ko-KR" dirty="0"/>
              <a:t>EHT PPDU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894341"/>
              </p:ext>
            </p:extLst>
          </p:nvPr>
        </p:nvGraphicFramePr>
        <p:xfrm>
          <a:off x="1295400" y="2538415"/>
          <a:ext cx="7467600" cy="3786185"/>
        </p:xfrm>
        <a:graphic>
          <a:graphicData uri="http://schemas.openxmlformats.org/drawingml/2006/table">
            <a:tbl>
              <a:tblPr/>
              <a:tblGrid>
                <a:gridCol w="1142104"/>
                <a:gridCol w="1637970"/>
                <a:gridCol w="4687526"/>
              </a:tblGrid>
              <a:tr h="146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5796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[empty-RU484 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[RU484 empty-RU484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empty-RU484 RU484 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RU484 empty-RU484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empty-RU484 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RU484 empty-RU484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empty-RU484 RU484 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5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[empty-RU996 RU996 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empty-RU996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empty-RU996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[empty-RU484 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[RU484 empty-RU484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empty-RU484 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0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11be task group has approved that 11be shall allow </a:t>
            </a:r>
            <a:r>
              <a:rPr lang="en-US" altLang="ko-KR" dirty="0" smtClean="0"/>
              <a:t>the following PHY features </a:t>
            </a:r>
            <a:r>
              <a:rPr lang="en-US" altLang="ko-KR" dirty="0"/>
              <a:t>[1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/>
              <a:t>320 MHz and 160+160 MHz </a:t>
            </a:r>
            <a:r>
              <a:rPr lang="en-US" altLang="ko-KR" dirty="0" smtClean="0"/>
              <a:t>PPDU </a:t>
            </a:r>
          </a:p>
          <a:p>
            <a:pPr lvl="1"/>
            <a:r>
              <a:rPr lang="en-US" altLang="ko-KR" dirty="0" smtClean="0"/>
              <a:t>802.11be </a:t>
            </a:r>
            <a:r>
              <a:rPr lang="en-US" altLang="ko-KR" dirty="0"/>
              <a:t>shall allow more than one RUs to be assigned to a single </a:t>
            </a:r>
            <a:r>
              <a:rPr lang="en-US" altLang="ko-KR" dirty="0" smtClean="0"/>
              <a:t>STA.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Design </a:t>
            </a:r>
            <a:r>
              <a:rPr lang="en-US" altLang="ko-KR" dirty="0"/>
              <a:t>aspects regarding T</a:t>
            </a:r>
            <a:r>
              <a:rPr lang="en-US" altLang="ko-KR" dirty="0" smtClean="0"/>
              <a:t>rigger </a:t>
            </a:r>
            <a:r>
              <a:rPr lang="en-US" altLang="ko-KR" dirty="0"/>
              <a:t>frame to support </a:t>
            </a:r>
            <a:r>
              <a:rPr lang="en-US" altLang="ko-KR" dirty="0" smtClean="0"/>
              <a:t>these above features have </a:t>
            </a:r>
            <a:r>
              <a:rPr lang="en-US" altLang="ko-KR" dirty="0"/>
              <a:t>been discussed in several </a:t>
            </a:r>
            <a:r>
              <a:rPr lang="en-US" altLang="ko-KR" dirty="0" smtClean="0"/>
              <a:t>contributions [2][3].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address </a:t>
            </a:r>
            <a:r>
              <a:rPr lang="en-US" altLang="ko-KR" dirty="0"/>
              <a:t>the </a:t>
            </a:r>
            <a:r>
              <a:rPr lang="en-US" altLang="ko-KR" dirty="0" smtClean="0"/>
              <a:t>modified 9-bit RU </a:t>
            </a:r>
            <a:r>
              <a:rPr lang="en-US" altLang="ko-KR" dirty="0"/>
              <a:t>Allocation subfield </a:t>
            </a:r>
            <a:r>
              <a:rPr lang="en-US" altLang="ko-KR" dirty="0" smtClean="0"/>
              <a:t>for Trigger frame so </a:t>
            </a:r>
            <a:r>
              <a:rPr lang="en-US" altLang="ko-KR" dirty="0"/>
              <a:t>that RU allocation signaling </a:t>
            </a:r>
            <a:r>
              <a:rPr lang="en-US" altLang="ko-KR" dirty="0" smtClean="0"/>
              <a:t>for </a:t>
            </a:r>
            <a:r>
              <a:rPr lang="en-US" altLang="ko-KR" dirty="0"/>
              <a:t>T</a:t>
            </a:r>
            <a:r>
              <a:rPr lang="en-US" altLang="ko-KR" dirty="0" smtClean="0"/>
              <a:t>rigger based UL MU transmissions can </a:t>
            </a:r>
            <a:r>
              <a:rPr lang="en-US" altLang="ko-KR" dirty="0"/>
              <a:t>cover the supported </a:t>
            </a:r>
            <a:r>
              <a:rPr lang="en-US" altLang="ko-KR" dirty="0" smtClean="0"/>
              <a:t>bandwidths and multi-RU </a:t>
            </a:r>
            <a:r>
              <a:rPr lang="en-US" altLang="ko-KR" dirty="0"/>
              <a:t>combinations.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#7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</a:t>
            </a:r>
            <a:r>
              <a:rPr lang="en-US" altLang="ko-KR" dirty="0"/>
              <a:t>EHT Trigger frame </a:t>
            </a:r>
            <a:r>
              <a:rPr lang="en-US" altLang="ko-KR" dirty="0" smtClean="0"/>
              <a:t>includes 9-bit </a:t>
            </a:r>
            <a:r>
              <a:rPr lang="en-US" altLang="ko-KR" dirty="0"/>
              <a:t>RU Allocation </a:t>
            </a:r>
            <a:r>
              <a:rPr lang="en-US" altLang="ko-KR" dirty="0" smtClean="0"/>
              <a:t>subfield?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3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#8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706998"/>
              </p:ext>
            </p:extLst>
          </p:nvPr>
        </p:nvGraphicFramePr>
        <p:xfrm>
          <a:off x="685800" y="2801076"/>
          <a:ext cx="7772399" cy="2631104"/>
        </p:xfrm>
        <a:graphic>
          <a:graphicData uri="http://schemas.openxmlformats.org/drawingml/2006/table">
            <a:tbl>
              <a:tblPr/>
              <a:tblGrid>
                <a:gridCol w="544696"/>
                <a:gridCol w="7227703"/>
              </a:tblGrid>
              <a:tr h="123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X0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160+160 MHz or 320 MHz, X0 of the RU Allocation subfield is set to 0 to indicate that the RU allocation applies to the primary 160 MHz channel and set to 1 to indicate that the RU allocation applies to the secondary 160 MHz channel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80+80 MHz or 160 MHz, X0 of the RU Allocation subfield is set to 0 to indicate that the RU allocation applies to the primary 80 MHz channel and set to 1 to indicate that the RU allocation applies to the secondary 80 MHz channel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5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160+160 MHz or 320 MHz, X1 of the RU Allocation subfield is set to 0 to indicate that the RU allocation applies to the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primary 80 MHZ or lower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MHz channel in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subfield and set to 1 to indicate that the RU allocation applies to the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secondary 80 MHz or higher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MHz channel in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subfield.</a:t>
                      </a:r>
                    </a:p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the UL BW subfield indicates 80+80 MHz or 160 MHz, X1 of the RU Allocation subfield is reserved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kern="0" dirty="0" smtClean="0"/>
              <a:t>Do you support </a:t>
            </a:r>
            <a:r>
              <a:rPr lang="en-US" altLang="ko-KR" kern="0" dirty="0"/>
              <a:t>that </a:t>
            </a:r>
            <a:r>
              <a:rPr lang="en-US" altLang="ko-KR" kern="0" dirty="0" smtClean="0"/>
              <a:t>[X1 X0] of </a:t>
            </a:r>
            <a:r>
              <a:rPr lang="en-US" altLang="ko-KR" kern="0" dirty="0"/>
              <a:t>RU Allocation subfield </a:t>
            </a:r>
            <a:r>
              <a:rPr lang="en-US" altLang="ko-KR" kern="0" dirty="0" smtClean="0"/>
              <a:t>indicates </a:t>
            </a:r>
            <a:r>
              <a:rPr lang="en-US" altLang="ko-KR" kern="0" dirty="0"/>
              <a:t>the location of channel that RU or MRU allocation </a:t>
            </a:r>
            <a:r>
              <a:rPr lang="en-US" altLang="ko-KR" kern="0" dirty="0" smtClean="0"/>
              <a:t>applies as follows?</a:t>
            </a:r>
            <a:endParaRPr lang="en-US" altLang="ko-KR" kern="0" dirty="0"/>
          </a:p>
        </p:txBody>
      </p:sp>
    </p:spTree>
    <p:extLst>
      <p:ext uri="{BB962C8B-B14F-4D97-AF65-F5344CB8AC3E}">
        <p14:creationId xmlns:p14="http://schemas.microsoft.com/office/powerpoint/2010/main" val="33820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#9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</a:t>
            </a:r>
            <a:r>
              <a:rPr lang="en-US" altLang="ko-KR" dirty="0" smtClean="0"/>
              <a:t>table of RU Allocation subfield in Trigger frame?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40761"/>
              </p:ext>
            </p:extLst>
          </p:nvPr>
        </p:nvGraphicFramePr>
        <p:xfrm>
          <a:off x="1143000" y="2286000"/>
          <a:ext cx="7162800" cy="3793945"/>
        </p:xfrm>
        <a:graphic>
          <a:graphicData uri="http://schemas.openxmlformats.org/drawingml/2006/table">
            <a:tbl>
              <a:tblPr/>
              <a:tblGrid>
                <a:gridCol w="1143000"/>
                <a:gridCol w="3139565"/>
                <a:gridCol w="999265"/>
                <a:gridCol w="1276372"/>
                <a:gridCol w="604598"/>
              </a:tblGrid>
              <a:tr h="126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X8-X2of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UL BW subfield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size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Index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Entry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0-8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to RU9,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9–17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 to RU18,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18–35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RU19 to RU36,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36–39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to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40–43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44–51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 to RU16,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52, 53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and RU2,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54, 55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56–59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 to 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MHz,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RU242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62,63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RU3 and 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4RU84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65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 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67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4×RU996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69-71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RU52+RU26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MRU3,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 to MRU6,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75, 76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 and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77, 78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 MHz, 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RU106+RU26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and MRU2,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79, 80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 MHz, 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 and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81-84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 MHz, 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85-88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89-96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80+80 MHz or 160 MHz, 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RU996+RU484+RU242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97-108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MRU12,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109-112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MRU4,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113-120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160+160 MHz or 320 MHz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 to MRU8, respectively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3573" marR="3573" marT="3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27-7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0800" cy="300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3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27-8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pSp>
        <p:nvGrpSpPr>
          <p:cNvPr id="3" name="그룹 2"/>
          <p:cNvGrpSpPr/>
          <p:nvPr/>
        </p:nvGrpSpPr>
        <p:grpSpPr>
          <a:xfrm>
            <a:off x="1524000" y="1651001"/>
            <a:ext cx="6096000" cy="4063999"/>
            <a:chOff x="1517650" y="1651001"/>
            <a:chExt cx="6096000" cy="4063999"/>
          </a:xfrm>
        </p:grpSpPr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651001"/>
              <a:ext cx="6084000" cy="371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650" y="5308600"/>
              <a:ext cx="6096000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62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sz="1800" dirty="0"/>
              <a:t>Table </a:t>
            </a:r>
            <a:r>
              <a:rPr lang="en-US" altLang="ko-KR" sz="1800" dirty="0" smtClean="0"/>
              <a:t>1: Data </a:t>
            </a:r>
            <a:r>
              <a:rPr lang="en-US" altLang="ko-KR" sz="1800" dirty="0"/>
              <a:t>and pilot </a:t>
            </a:r>
            <a:r>
              <a:rPr lang="en-US" altLang="ko-KR" sz="1800" dirty="0" smtClean="0"/>
              <a:t>Subcarrier Indices </a:t>
            </a:r>
            <a:r>
              <a:rPr lang="en-US" altLang="ko-KR" sz="1800" dirty="0"/>
              <a:t>for RUs in an 80 MHz </a:t>
            </a:r>
            <a:r>
              <a:rPr lang="en-US" altLang="ko-KR" sz="1800" dirty="0" smtClean="0"/>
              <a:t>EHT </a:t>
            </a:r>
            <a:r>
              <a:rPr lang="en-US" altLang="ko-KR" sz="1800" dirty="0"/>
              <a:t>PPDU and in a </a:t>
            </a:r>
            <a:r>
              <a:rPr lang="en-US" altLang="ko-KR" sz="1800" dirty="0" smtClean="0"/>
              <a:t>Non-OFDMA </a:t>
            </a:r>
            <a:r>
              <a:rPr lang="en-US" altLang="ko-KR" sz="1800" dirty="0"/>
              <a:t>80 MHz </a:t>
            </a:r>
            <a:r>
              <a:rPr lang="en-US" altLang="ko-KR" sz="1800" dirty="0" smtClean="0"/>
              <a:t>EHT PPDU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1600" dirty="0"/>
              <a:t>Based on the modified tone plan for 11be 80MHz OFDMA (by 20/066r2)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41095"/>
              </p:ext>
            </p:extLst>
          </p:nvPr>
        </p:nvGraphicFramePr>
        <p:xfrm>
          <a:off x="1143000" y="1828800"/>
          <a:ext cx="7162798" cy="4522369"/>
        </p:xfrm>
        <a:graphic>
          <a:graphicData uri="http://schemas.openxmlformats.org/drawingml/2006/table">
            <a:tbl>
              <a:tblPr/>
              <a:tblGrid>
                <a:gridCol w="1688468"/>
                <a:gridCol w="1094866"/>
                <a:gridCol w="1094866"/>
                <a:gridCol w="1094866"/>
                <a:gridCol w="1094866"/>
                <a:gridCol w="1094866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451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26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28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117]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[–500: -259]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[12: 253]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[259:500]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[–500: -259, -253:-12]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[12: 253, 259:500]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[–500: –3, 3: 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3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subcarrier index of 0 corresponds to the DC tone. Negative subcarrier indices correspond to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subcarriers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frequency lower than the DC tone, and positive subcarrier indices correspond to subcarriers with frequency higher than the DC tone.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9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/>
              <a:t>Table 9-31h </a:t>
            </a:r>
            <a:r>
              <a:rPr lang="en-US" altLang="ko-KR" sz="1800" dirty="0" smtClean="0"/>
              <a:t>in 11ax: Mapping of B7–B1 </a:t>
            </a:r>
            <a:r>
              <a:rPr lang="en-US" altLang="ko-KR" sz="1800" dirty="0"/>
              <a:t>of the RU Allocation </a:t>
            </a:r>
            <a:r>
              <a:rPr lang="en-US" altLang="ko-KR" sz="1800" dirty="0" smtClean="0"/>
              <a:t>subfield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5334000" cy="496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0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</a:t>
            </a:r>
            <a:r>
              <a:rPr lang="en-US" altLang="ko-KR" b="0" dirty="0"/>
              <a:t> </a:t>
            </a:r>
            <a:r>
              <a:rPr lang="en-US" altLang="ko-KR" b="0" dirty="0" smtClean="0"/>
              <a:t>802.11-20/0416r0, </a:t>
            </a:r>
            <a:r>
              <a:rPr lang="it-IT" altLang="ko-KR" b="0" dirty="0"/>
              <a:t>Multi-RU Indication in Trigger </a:t>
            </a:r>
            <a:r>
              <a:rPr lang="it-IT" altLang="ko-KR" b="0" dirty="0" smtClean="0"/>
              <a:t>Frame.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3] </a:t>
            </a:r>
            <a:r>
              <a:rPr lang="en-US" altLang="ko-KR" b="0" dirty="0" smtClean="0"/>
              <a:t>802.11-20/0413r1, </a:t>
            </a:r>
            <a:r>
              <a:rPr lang="en-US" altLang="ko-KR" b="0" dirty="0"/>
              <a:t>Discussion on EHT Trigger based UL MU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Trigger Frame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</a:t>
            </a:r>
            <a:r>
              <a:rPr lang="en-US" altLang="ko-KR" sz="1600" dirty="0" smtClean="0"/>
              <a:t>11ax, a Trigger </a:t>
            </a:r>
            <a:r>
              <a:rPr lang="en-US" altLang="ko-KR" sz="1600" dirty="0"/>
              <a:t>frame allocates resources for and solicits one or more HE TB PPDU transmissions. </a:t>
            </a:r>
            <a:r>
              <a:rPr lang="en-US" altLang="ko-KR" sz="1600" dirty="0" smtClean="0"/>
              <a:t>The Trigger frame also carries other information required by the responding STA to send an HE TB </a:t>
            </a:r>
            <a:r>
              <a:rPr lang="en-US" altLang="ko-KR" sz="1600" dirty="0"/>
              <a:t>PPDU. 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Trigger frame </a:t>
            </a:r>
            <a:r>
              <a:rPr lang="en-US" altLang="ko-KR" sz="1400" dirty="0"/>
              <a:t>f</a:t>
            </a:r>
            <a:r>
              <a:rPr lang="en-US" altLang="ko-KR" sz="1400" dirty="0" smtClean="0"/>
              <a:t>ormat in 11ax</a:t>
            </a:r>
            <a:endParaRPr lang="en-US" altLang="ko-KR" sz="1400" dirty="0"/>
          </a:p>
          <a:p>
            <a:endParaRPr lang="en-US" altLang="ko-KR" sz="1600" dirty="0" smtClean="0"/>
          </a:p>
          <a:p>
            <a:endParaRPr lang="en-US" altLang="ko-KR" sz="1050" dirty="0" smtClean="0"/>
          </a:p>
          <a:p>
            <a:endParaRPr lang="en-US" altLang="ko-KR" sz="1050" dirty="0"/>
          </a:p>
          <a:p>
            <a:r>
              <a:rPr lang="en-US" altLang="ko-KR" sz="1600" dirty="0" smtClean="0"/>
              <a:t>EHT Trigger frame can be designed by modifying an existing HE Trigger frame in order to allocate RU or multi-RU to STAs for </a:t>
            </a:r>
            <a:r>
              <a:rPr lang="en-US" altLang="ko-KR" sz="1600" dirty="0"/>
              <a:t>UL MU transmissions </a:t>
            </a:r>
            <a:r>
              <a:rPr lang="en-US" altLang="ko-KR" sz="1600" dirty="0" smtClean="0"/>
              <a:t>in </a:t>
            </a:r>
            <a:r>
              <a:rPr lang="en-US" altLang="ko-KR" sz="1800" dirty="0" smtClean="0"/>
              <a:t>EHT.</a:t>
            </a:r>
          </a:p>
          <a:p>
            <a:pPr lvl="1"/>
            <a:r>
              <a:rPr lang="en-US" altLang="ko-KR" sz="1400" dirty="0" smtClean="0"/>
              <a:t>E.g., UL </a:t>
            </a:r>
            <a:r>
              <a:rPr lang="en-US" altLang="ko-KR" sz="1400" dirty="0"/>
              <a:t>BW in Common </a:t>
            </a:r>
            <a:r>
              <a:rPr lang="en-US" altLang="ko-KR" sz="1400" dirty="0" smtClean="0"/>
              <a:t>Info is expanded to support BW of 320MHz</a:t>
            </a:r>
            <a:r>
              <a:rPr lang="en-US" altLang="ko-KR" sz="1400" dirty="0"/>
              <a:t>. (2 bits </a:t>
            </a:r>
            <a:r>
              <a:rPr lang="en-US" altLang="ko-KR" sz="1400" dirty="0" smtClean="0"/>
              <a:t>=&gt; </a:t>
            </a:r>
            <a:r>
              <a:rPr lang="en-US" altLang="ko-KR" sz="1400" dirty="0"/>
              <a:t>3 </a:t>
            </a:r>
            <a:r>
              <a:rPr lang="en-US" altLang="ko-KR" sz="1400" dirty="0" smtClean="0"/>
              <a:t>bits)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/>
              <a:t>E.g., </a:t>
            </a:r>
            <a:r>
              <a:rPr lang="en-US" altLang="ko-KR" sz="1400" dirty="0" smtClean="0"/>
              <a:t>RU Allocation subfield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User Info field </a:t>
            </a:r>
            <a:r>
              <a:rPr lang="en-US" altLang="ko-KR" sz="1400" dirty="0"/>
              <a:t>is expanded </a:t>
            </a:r>
            <a:r>
              <a:rPr lang="en-US" altLang="ko-KR" sz="1400" dirty="0" smtClean="0"/>
              <a:t>to indicate multi-RU assignment.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We focus on RU Allocation subfield design to enable </a:t>
            </a:r>
            <a:r>
              <a:rPr lang="en-US" altLang="ko-KR" sz="1600" dirty="0"/>
              <a:t>trigger based UL MU in 11be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support BW of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and Multi-RU </a:t>
            </a:r>
            <a:r>
              <a:rPr lang="en-US" altLang="ko-KR" sz="1600" dirty="0" smtClean="0"/>
              <a:t>aggregation.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70675"/>
              </p:ext>
            </p:extLst>
          </p:nvPr>
        </p:nvGraphicFramePr>
        <p:xfrm>
          <a:off x="1600200" y="2590800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Common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User Info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List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5686425" cy="67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93147"/>
            <a:ext cx="5766274" cy="62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 bwMode="auto">
          <a:xfrm>
            <a:off x="4555192" y="4238249"/>
            <a:ext cx="583951" cy="452283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510467" y="5257800"/>
            <a:ext cx="652516" cy="426071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of RU Allocation subfield for Each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Existing 8-bit </a:t>
            </a:r>
            <a:r>
              <a:rPr lang="en-US" altLang="ko-KR" dirty="0"/>
              <a:t>RU Allocation subfield in </a:t>
            </a:r>
            <a:r>
              <a:rPr lang="en-US" altLang="ko-KR" dirty="0" smtClean="0"/>
              <a:t>User info field in </a:t>
            </a:r>
            <a:r>
              <a:rPr lang="en-US" altLang="ko-KR" dirty="0"/>
              <a:t>T</a:t>
            </a:r>
            <a:r>
              <a:rPr lang="en-US" altLang="ko-KR" dirty="0" smtClean="0"/>
              <a:t>rigger frame does not </a:t>
            </a:r>
            <a:r>
              <a:rPr lang="en-US" altLang="ko-KR" dirty="0"/>
              <a:t>allow indicating BW of </a:t>
            </a:r>
            <a:r>
              <a:rPr lang="en-US" altLang="ko-KR" dirty="0" smtClean="0"/>
              <a:t>320MHz and multiple </a:t>
            </a:r>
            <a:r>
              <a:rPr lang="en-US" altLang="ko-KR" dirty="0"/>
              <a:t>RU allocation information.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</a:t>
            </a:r>
            <a:r>
              <a:rPr lang="en-US" altLang="ko-KR" dirty="0"/>
              <a:t>support the </a:t>
            </a:r>
            <a:r>
              <a:rPr lang="en-US" altLang="ko-KR" dirty="0" smtClean="0"/>
              <a:t>larger bandwidths and </a:t>
            </a:r>
            <a:r>
              <a:rPr lang="en-US" altLang="ko-KR" dirty="0"/>
              <a:t>multi-RU </a:t>
            </a:r>
            <a:r>
              <a:rPr lang="en-US" altLang="ko-KR" dirty="0" smtClean="0"/>
              <a:t>combinations, </a:t>
            </a:r>
            <a:r>
              <a:rPr lang="en-US" altLang="ko-KR" dirty="0"/>
              <a:t>we </a:t>
            </a:r>
            <a:r>
              <a:rPr lang="en-US" altLang="ko-KR" dirty="0" smtClean="0"/>
              <a:t>can consider the </a:t>
            </a:r>
            <a:r>
              <a:rPr lang="en-US" altLang="ko-KR" dirty="0"/>
              <a:t>extended </a:t>
            </a:r>
            <a:r>
              <a:rPr lang="en-US" altLang="ko-KR" dirty="0" smtClean="0"/>
              <a:t>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2 bits of [X1 </a:t>
            </a:r>
            <a:r>
              <a:rPr lang="en-US" altLang="ko-KR" dirty="0"/>
              <a:t>X0</a:t>
            </a:r>
            <a:r>
              <a:rPr lang="en-US" altLang="ko-KR" dirty="0" smtClean="0"/>
              <a:t>]: Used to </a:t>
            </a:r>
            <a:r>
              <a:rPr lang="en-US" altLang="ko-KR" dirty="0"/>
              <a:t>indicate the location of channel that RU allocation applies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7 </a:t>
            </a:r>
            <a:r>
              <a:rPr lang="en-US" altLang="ko-KR" dirty="0"/>
              <a:t>bits of [</a:t>
            </a:r>
            <a:r>
              <a:rPr lang="en-US" altLang="ko-KR" dirty="0" smtClean="0"/>
              <a:t>X8 - </a:t>
            </a:r>
            <a:r>
              <a:rPr lang="en-US" altLang="ko-KR" dirty="0"/>
              <a:t>X2</a:t>
            </a:r>
            <a:r>
              <a:rPr lang="en-US" altLang="ko-KR" dirty="0" smtClean="0"/>
              <a:t>]: Used </a:t>
            </a:r>
            <a:r>
              <a:rPr lang="en-US" altLang="ko-KR" dirty="0"/>
              <a:t>to indicate RU or multi-RU assignment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8918"/>
              </p:ext>
            </p:extLst>
          </p:nvPr>
        </p:nvGraphicFramePr>
        <p:xfrm>
          <a:off x="2700967" y="3977640"/>
          <a:ext cx="3429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819"/>
                <a:gridCol w="669181"/>
              </a:tblGrid>
              <a:tr h="30786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734934" y="3645129"/>
            <a:ext cx="3369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/>
              <a:t>RU Allocation subfield for EHT</a:t>
            </a:r>
            <a:endParaRPr lang="ko-KR" alt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00967" y="3994664"/>
            <a:ext cx="3623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X8     X7      X6     X5      X4      X3      X2    X1    X0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9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</a:t>
            </a:r>
            <a:r>
              <a:rPr lang="en-US" altLang="ko-KR" dirty="0" smtClean="0"/>
              <a:t>Allocation Subfield </a:t>
            </a:r>
            <a:r>
              <a:rPr lang="en-US" altLang="ko-KR" dirty="0"/>
              <a:t>for </a:t>
            </a:r>
            <a:r>
              <a:rPr lang="en-US" altLang="ko-KR" dirty="0" smtClean="0"/>
              <a:t>320 </a:t>
            </a:r>
            <a:r>
              <a:rPr lang="en-US" altLang="ko-KR" dirty="0"/>
              <a:t>MHz BW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8382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kern="0" dirty="0" smtClean="0"/>
              <a:t>In 11ax, one bit (B0) in the RU Allocation subfield in Trigger frame is used to indicate the Primary 80MHz or Secondary 80MHz channel.</a:t>
            </a:r>
          </a:p>
          <a:p>
            <a:r>
              <a:rPr lang="en-US" altLang="ko-KR" sz="1600" kern="0" dirty="0" smtClean="0"/>
              <a:t>To cover the supported bandwidth of 320 MHz in EHT, it is preferred to use two bits, [X1 X0], to </a:t>
            </a:r>
            <a:r>
              <a:rPr lang="en-US" altLang="ko-KR" sz="1600" kern="0" dirty="0"/>
              <a:t>indicate the </a:t>
            </a:r>
            <a:r>
              <a:rPr lang="en-US" altLang="ko-KR" sz="1600" kern="0" dirty="0" smtClean="0"/>
              <a:t>location </a:t>
            </a:r>
            <a:r>
              <a:rPr lang="en-US" altLang="ko-KR" sz="1600" kern="0" dirty="0"/>
              <a:t>of </a:t>
            </a:r>
            <a:r>
              <a:rPr lang="en-US" altLang="ko-KR" sz="1600" kern="0" dirty="0" smtClean="0"/>
              <a:t>channel that RU or MRU allocation applies.</a:t>
            </a:r>
          </a:p>
          <a:p>
            <a:r>
              <a:rPr lang="en-US" altLang="ko-KR" sz="1600" kern="0" dirty="0" smtClean="0"/>
              <a:t>Example</a:t>
            </a:r>
          </a:p>
          <a:p>
            <a:pPr lvl="1"/>
            <a:r>
              <a:rPr lang="en-US" altLang="ko-KR" sz="1400" kern="0" dirty="0"/>
              <a:t>To indicate 80MHz </a:t>
            </a:r>
            <a:r>
              <a:rPr lang="en-US" altLang="ko-KR" sz="1400" kern="0" dirty="0" smtClean="0"/>
              <a:t>channel </a:t>
            </a:r>
            <a:r>
              <a:rPr lang="en-US" altLang="ko-KR" sz="1400" kern="0" dirty="0"/>
              <a:t>f</a:t>
            </a:r>
            <a:r>
              <a:rPr lang="en-US" altLang="ko-KR" sz="1400" kern="0" dirty="0" smtClean="0"/>
              <a:t>or </a:t>
            </a:r>
            <a:r>
              <a:rPr lang="en-US" altLang="ko-KR" sz="1400" kern="0" dirty="0"/>
              <a:t>BW </a:t>
            </a:r>
            <a:r>
              <a:rPr lang="en-US" altLang="ko-KR" sz="1400" kern="0" dirty="0" smtClean="0"/>
              <a:t>of </a:t>
            </a:r>
            <a:r>
              <a:rPr lang="en-US" altLang="ko-KR" sz="1400" kern="0" dirty="0"/>
              <a:t>80+80 MHz </a:t>
            </a:r>
            <a:r>
              <a:rPr lang="en-US" altLang="ko-KR" sz="1400" kern="0" dirty="0" smtClean="0"/>
              <a:t>or 160MHz </a:t>
            </a:r>
            <a:r>
              <a:rPr lang="en-US" altLang="ko-KR" sz="1400" kern="0" dirty="0"/>
              <a:t>/ 160+160 </a:t>
            </a:r>
            <a:r>
              <a:rPr lang="en-US" altLang="ko-KR" sz="1400" kern="0" dirty="0" smtClean="0"/>
              <a:t>MHz or 320 MHz</a:t>
            </a:r>
          </a:p>
          <a:p>
            <a:pPr lvl="1"/>
            <a:endParaRPr lang="en-US" altLang="ko-KR" sz="1400" kern="0" dirty="0" smtClean="0"/>
          </a:p>
          <a:p>
            <a:pPr lvl="1"/>
            <a:endParaRPr lang="en-US" altLang="ko-KR" sz="1400" kern="0" dirty="0" smtClean="0"/>
          </a:p>
          <a:p>
            <a:pPr lvl="1"/>
            <a:endParaRPr lang="en-US" altLang="ko-KR" sz="1100" kern="0" dirty="0" smtClean="0"/>
          </a:p>
          <a:p>
            <a:pPr lvl="1"/>
            <a:endParaRPr lang="en-US" altLang="ko-KR" sz="1100" kern="0" dirty="0"/>
          </a:p>
          <a:p>
            <a:pPr lvl="1"/>
            <a:endParaRPr lang="en-US" altLang="ko-KR" sz="1100" kern="0" dirty="0" smtClean="0"/>
          </a:p>
          <a:p>
            <a:pPr lvl="1"/>
            <a:endParaRPr lang="en-US" altLang="ko-KR" sz="1100" kern="0" dirty="0" smtClean="0"/>
          </a:p>
          <a:p>
            <a:pPr lvl="1"/>
            <a:endParaRPr lang="en-US" altLang="ko-KR" sz="1400" kern="0" dirty="0"/>
          </a:p>
          <a:p>
            <a:pPr lvl="1"/>
            <a:r>
              <a:rPr lang="en-US" altLang="ko-KR" sz="1400" kern="0" dirty="0"/>
              <a:t>To indicate </a:t>
            </a:r>
            <a:r>
              <a:rPr lang="en-US" altLang="ko-KR" sz="1400" kern="0" dirty="0" smtClean="0"/>
              <a:t>160MHz </a:t>
            </a:r>
            <a:r>
              <a:rPr lang="en-US" altLang="ko-KR" sz="1400" kern="0" dirty="0"/>
              <a:t>channel for BW of </a:t>
            </a:r>
            <a:r>
              <a:rPr lang="en-US" altLang="ko-KR" sz="1400" kern="0" dirty="0" smtClean="0"/>
              <a:t>160+160 </a:t>
            </a:r>
            <a:r>
              <a:rPr lang="en-US" altLang="ko-KR" sz="1400" kern="0" dirty="0"/>
              <a:t>MHz </a:t>
            </a:r>
            <a:r>
              <a:rPr lang="en-US" altLang="ko-KR" sz="1400" kern="0" dirty="0" smtClean="0"/>
              <a:t>or 320 </a:t>
            </a:r>
            <a:r>
              <a:rPr lang="en-US" altLang="ko-KR" sz="1400" kern="0" dirty="0"/>
              <a:t>MHz</a:t>
            </a:r>
          </a:p>
          <a:p>
            <a:pPr lvl="2"/>
            <a:r>
              <a:rPr lang="en-US" altLang="ko-KR" sz="1200" kern="0" dirty="0" smtClean="0"/>
              <a:t>If </a:t>
            </a:r>
            <a:r>
              <a:rPr lang="en-US" altLang="ko-KR" sz="1200" kern="0" dirty="0"/>
              <a:t>the UL BW subfield indicates </a:t>
            </a:r>
            <a:r>
              <a:rPr lang="en-US" altLang="ko-KR" sz="1200" kern="0" dirty="0" smtClean="0"/>
              <a:t>160+160 </a:t>
            </a:r>
            <a:r>
              <a:rPr lang="en-US" altLang="ko-KR" sz="1200" kern="0" dirty="0"/>
              <a:t>MHz </a:t>
            </a:r>
            <a:r>
              <a:rPr lang="en-US" altLang="ko-KR" sz="1200" kern="0" dirty="0" smtClean="0"/>
              <a:t>or 320 MHz</a:t>
            </a:r>
            <a:r>
              <a:rPr lang="en-US" altLang="ko-KR" sz="1200" kern="0" dirty="0"/>
              <a:t>, the description indicates the RU index for the </a:t>
            </a:r>
            <a:r>
              <a:rPr lang="en-US" altLang="ko-KR" sz="1200" kern="0" dirty="0" smtClean="0"/>
              <a:t>primary 160 </a:t>
            </a:r>
            <a:r>
              <a:rPr lang="en-US" altLang="ko-KR" sz="1200" kern="0" dirty="0"/>
              <a:t>MHz channel or secondary </a:t>
            </a:r>
            <a:r>
              <a:rPr lang="en-US" altLang="ko-KR" sz="1200" kern="0" dirty="0" smtClean="0"/>
              <a:t>160 </a:t>
            </a:r>
            <a:r>
              <a:rPr lang="en-US" altLang="ko-KR" sz="1200" kern="0" dirty="0"/>
              <a:t>MHz </a:t>
            </a:r>
            <a:r>
              <a:rPr lang="en-US" altLang="ko-KR" sz="1200" kern="0" dirty="0" smtClean="0"/>
              <a:t>channel as </a:t>
            </a:r>
            <a:r>
              <a:rPr lang="en-US" altLang="ko-KR" sz="1200" kern="0" dirty="0"/>
              <a:t>indicated by </a:t>
            </a:r>
            <a:r>
              <a:rPr lang="en-US" altLang="ko-KR" sz="1200" kern="0" dirty="0" smtClean="0"/>
              <a:t>X0 </a:t>
            </a:r>
            <a:r>
              <a:rPr lang="en-US" altLang="ko-KR" sz="1200" kern="0" dirty="0"/>
              <a:t>of the RU Allocation subfield.</a:t>
            </a:r>
            <a:endParaRPr lang="en-US" altLang="ko-KR" sz="1200" kern="0" dirty="0" smtClean="0"/>
          </a:p>
          <a:p>
            <a:endParaRPr lang="en-US" altLang="ko-KR" sz="1200" kern="0" dirty="0"/>
          </a:p>
          <a:p>
            <a:endParaRPr lang="en-US" altLang="ko-KR" sz="1600" kern="0" dirty="0"/>
          </a:p>
          <a:p>
            <a:endParaRPr lang="en-US" altLang="ko-KR" sz="1800" kern="0" dirty="0" smtClean="0"/>
          </a:p>
          <a:p>
            <a:endParaRPr lang="en-US" altLang="ko-KR" sz="1800" kern="0" dirty="0" smtClean="0"/>
          </a:p>
          <a:p>
            <a:endParaRPr lang="ko-KR" altLang="en-US" sz="1800" kern="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60956"/>
              </p:ext>
            </p:extLst>
          </p:nvPr>
        </p:nvGraphicFramePr>
        <p:xfrm>
          <a:off x="2057402" y="3657600"/>
          <a:ext cx="6248398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484"/>
                <a:gridCol w="1080724"/>
                <a:gridCol w="1121969"/>
                <a:gridCol w="1092827"/>
                <a:gridCol w="1221394"/>
              </a:tblGrid>
              <a:tr h="132835">
                <a:tc rowSpan="3">
                  <a:txBody>
                    <a:bodyPr/>
                    <a:lstStyle/>
                    <a:p>
                      <a:pPr algn="ctr" latinLnBrk="1"/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[X1 X0]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283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Primary 160MHz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Secondary 160MHz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283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Primary 80MHz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Secondary 80MHz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Higher 80MHz</a:t>
                      </a:r>
                      <a:endParaRPr lang="ko-KR" alt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67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kern="0" dirty="0" smtClean="0"/>
                        <a:t>80+80 MHz and 160MHz</a:t>
                      </a:r>
                      <a:endParaRPr lang="ko-KR" alt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0]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[x 1]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5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0" dirty="0" smtClean="0"/>
                        <a:t>160+160 MHz and 320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[0 0]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[1 0]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[0 1]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[1 1]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for Multiple </a:t>
            </a:r>
            <a:r>
              <a:rPr lang="en-US" altLang="ko-KR" dirty="0"/>
              <a:t>RU </a:t>
            </a:r>
            <a:r>
              <a:rPr lang="en-US" altLang="ko-KR" dirty="0" smtClean="0"/>
              <a:t>Allocation Info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Considering the number of entries needed for </a:t>
            </a:r>
            <a:r>
              <a:rPr lang="en-US" altLang="ko-KR" dirty="0" smtClean="0"/>
              <a:t>multi-RU </a:t>
            </a:r>
            <a:r>
              <a:rPr lang="en-US" altLang="ko-KR" dirty="0"/>
              <a:t>combinations, it is possible to indicate the allocated multi-RU aggregation to </a:t>
            </a:r>
            <a:r>
              <a:rPr lang="en-US" altLang="ko-KR" dirty="0" smtClean="0"/>
              <a:t>STAs with the </a:t>
            </a:r>
            <a:r>
              <a:rPr lang="en-US" altLang="ko-KR" dirty="0"/>
              <a:t>reserved entries </a:t>
            </a:r>
            <a:r>
              <a:rPr lang="en-US" altLang="ko-KR" dirty="0" smtClean="0"/>
              <a:t>of RU Allocation subfield table for the Trigger frame in </a:t>
            </a:r>
            <a:r>
              <a:rPr lang="en-US" altLang="ko-KR" dirty="0"/>
              <a:t>11ax </a:t>
            </a:r>
            <a:r>
              <a:rPr lang="en-US" altLang="ko-KR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First, we define indices for multi-RU combinations based on data and pilot subcarrier indices for RUs. 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Then, based on the defined indices for multi-RU combinations, new entries to </a:t>
            </a:r>
            <a:r>
              <a:rPr lang="en-US" altLang="ko-KR" dirty="0"/>
              <a:t>indicate various combinations for multi-RU </a:t>
            </a:r>
            <a:r>
              <a:rPr lang="en-US" altLang="ko-KR" dirty="0" smtClean="0"/>
              <a:t>aggregation are added to </a:t>
            </a:r>
            <a:r>
              <a:rPr lang="en-US" altLang="ko-KR" dirty="0"/>
              <a:t>the </a:t>
            </a:r>
            <a:r>
              <a:rPr lang="en-US" altLang="ko-KR" dirty="0" smtClean="0"/>
              <a:t>existing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in 11ax.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followings, </a:t>
            </a:r>
            <a:r>
              <a:rPr lang="en-US" altLang="ko-KR" dirty="0"/>
              <a:t>the details </a:t>
            </a:r>
            <a:r>
              <a:rPr lang="en-US" altLang="ko-KR" dirty="0" smtClean="0"/>
              <a:t>of RU Allocation subfield design for indication of allocated multi-RU are described.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58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Table 27-7 &amp; Table 27-8 in 11ax and </a:t>
            </a:r>
            <a:r>
              <a:rPr lang="en-US" altLang="ko-KR" sz="1800" dirty="0"/>
              <a:t>Table 1 </a:t>
            </a:r>
            <a:r>
              <a:rPr lang="en-US" altLang="ko-KR" sz="1800" dirty="0" smtClean="0"/>
              <a:t>in Appendix, the location </a:t>
            </a:r>
            <a:r>
              <a:rPr lang="en-US" altLang="ko-KR" sz="1800" dirty="0"/>
              <a:t>of MRUs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an 20 MHz </a:t>
            </a:r>
            <a:r>
              <a:rPr lang="en-US" altLang="ko-KR" sz="1600" dirty="0" smtClean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an 40 MHz </a:t>
            </a:r>
            <a:r>
              <a:rPr lang="en-US" altLang="ko-KR" sz="1600" dirty="0" smtClean="0"/>
              <a:t>EHT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38698"/>
              </p:ext>
            </p:extLst>
          </p:nvPr>
        </p:nvGraphicFramePr>
        <p:xfrm>
          <a:off x="1524000" y="2362200"/>
          <a:ext cx="6972299" cy="125730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670604"/>
              </p:ext>
            </p:extLst>
          </p:nvPr>
        </p:nvGraphicFramePr>
        <p:xfrm>
          <a:off x="1524000" y="4038600"/>
          <a:ext cx="6972299" cy="230505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7 + 26-tone RU 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7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an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966793"/>
              </p:ext>
            </p:extLst>
          </p:nvPr>
        </p:nvGraphicFramePr>
        <p:xfrm>
          <a:off x="1447800" y="2209800"/>
          <a:ext cx="6972299" cy="3562350"/>
        </p:xfrm>
        <a:graphic>
          <a:graphicData uri="http://schemas.openxmlformats.org/drawingml/2006/table">
            <a:tbl>
              <a:tblPr/>
              <a:tblGrid>
                <a:gridCol w="990600"/>
                <a:gridCol w="28140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11 + 26-tone RU 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5 + 26-tone RU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8 + 26-tone RU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[RU242 empty-RU242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6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</a:t>
            </a:r>
            <a:r>
              <a:rPr lang="en-US" altLang="ko-KR" sz="1600" dirty="0" smtClean="0"/>
              <a:t>80+80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or 160MHz </a:t>
            </a:r>
            <a:r>
              <a:rPr lang="en-US" altLang="ko-KR" sz="1600" dirty="0"/>
              <a:t>EHT </a:t>
            </a:r>
            <a:r>
              <a:rPr lang="en-US" altLang="ko-KR" sz="1600" dirty="0" smtClean="0"/>
              <a:t>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215166"/>
              </p:ext>
            </p:extLst>
          </p:nvPr>
        </p:nvGraphicFramePr>
        <p:xfrm>
          <a:off x="1447800" y="2209800"/>
          <a:ext cx="6972299" cy="318135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  <a:gridCol w="3924299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RU242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[empty-RU242 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[RU242 empty-RU242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empty-RU242 RU242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RU242 empty-RU242 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RU242 empty-RU242 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9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149139</TotalTime>
  <Words>5079</Words>
  <Application>Microsoft Office PowerPoint</Application>
  <PresentationFormat>화면 슬라이드 쇼(4:3)</PresentationFormat>
  <Paragraphs>1068</Paragraphs>
  <Slides>28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0" baseType="lpstr">
      <vt:lpstr>802-11-Submission</vt:lpstr>
      <vt:lpstr>Document</vt:lpstr>
      <vt:lpstr>RU Allocation Subfield Design for EHT Trigger Frame</vt:lpstr>
      <vt:lpstr>Introduction</vt:lpstr>
      <vt:lpstr>EHT Trigger Frame Format</vt:lpstr>
      <vt:lpstr>Structure of RU Allocation subfield for Each STA </vt:lpstr>
      <vt:lpstr>RU Allocation Subfield for 320 MHz BW</vt:lpstr>
      <vt:lpstr>Indication for Multiple RU Allocation Info</vt:lpstr>
      <vt:lpstr>Define Indices for MRUs </vt:lpstr>
      <vt:lpstr>Define Indices for MRUs (Cont’d)</vt:lpstr>
      <vt:lpstr>Define Indices for MRUs (Cont’d)</vt:lpstr>
      <vt:lpstr>Define Indices for MRUs (Cont’d)</vt:lpstr>
      <vt:lpstr>X8–X2 of RU Allocation Subfield for EHT</vt:lpstr>
      <vt:lpstr>Examples of Proposed RU Allocation Subfield for EHT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Straw Poll #9</vt:lpstr>
      <vt:lpstr>Appendix</vt:lpstr>
      <vt:lpstr>Table 27-7 in 11ax: Data and pilot Subcarrier Indices for RUs in an 20 MHz HE PPDU and in a Non-OFDMA 20 MHz HE PPDU</vt:lpstr>
      <vt:lpstr>Table 27-8 in 11ax: Data and pilot Subcarrier Indices for RUs in an 40 MHz HE PPDU and in a Non-OFDMA 40 MHz HE PPDU</vt:lpstr>
      <vt:lpstr>Table 1: Data and pilot Subcarrier Indices for RUs in an 80 MHz EHT PPDU and in a Non-OFDMA 80 MHz EHT PPDU</vt:lpstr>
      <vt:lpstr>Table 9-31h in 11ax: Mapping of B7–B1 of the RU Allocation subfield</vt:lpstr>
      <vt:lpstr>Reference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mj1108.kim</cp:lastModifiedBy>
  <cp:revision>2951</cp:revision>
  <cp:lastPrinted>1998-02-10T13:28:06Z</cp:lastPrinted>
  <dcterms:created xsi:type="dcterms:W3CDTF">2007-05-21T21:00:37Z</dcterms:created>
  <dcterms:modified xsi:type="dcterms:W3CDTF">2020-09-10T04:48:20Z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