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69" r:id="rId2"/>
    <p:sldId id="377" r:id="rId3"/>
    <p:sldId id="379" r:id="rId4"/>
    <p:sldId id="378" r:id="rId5"/>
    <p:sldId id="387" r:id="rId6"/>
    <p:sldId id="399" r:id="rId7"/>
    <p:sldId id="391" r:id="rId8"/>
    <p:sldId id="392" r:id="rId9"/>
    <p:sldId id="394" r:id="rId10"/>
    <p:sldId id="393" r:id="rId11"/>
    <p:sldId id="388" r:id="rId12"/>
    <p:sldId id="381" r:id="rId13"/>
    <p:sldId id="382" r:id="rId14"/>
    <p:sldId id="383" r:id="rId15"/>
    <p:sldId id="384" r:id="rId16"/>
    <p:sldId id="400" r:id="rId17"/>
    <p:sldId id="402" r:id="rId18"/>
    <p:sldId id="385" r:id="rId19"/>
    <p:sldId id="390" r:id="rId20"/>
    <p:sldId id="396" r:id="rId21"/>
    <p:sldId id="397" r:id="rId22"/>
    <p:sldId id="389" r:id="rId23"/>
    <p:sldId id="401" r:id="rId24"/>
    <p:sldId id="380" r:id="rId2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33CCCC"/>
    <a:srgbClr val="9966FF"/>
    <a:srgbClr val="FFCC99"/>
    <a:srgbClr val="FFC000"/>
    <a:srgbClr val="EAEAEA"/>
    <a:srgbClr val="C00000"/>
    <a:srgbClr val="F2DC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053" autoAdjust="0"/>
    <p:restoredTop sz="99548" autoAdjust="0"/>
  </p:normalViewPr>
  <p:slideViewPr>
    <p:cSldViewPr>
      <p:cViewPr varScale="1">
        <p:scale>
          <a:sx n="112" d="100"/>
          <a:sy n="112" d="100"/>
        </p:scale>
        <p:origin x="-19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858" y="-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802.11-yy/0371r0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98223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13671" y="6475413"/>
            <a:ext cx="16302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802.11-20/0828r0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sz="2600" dirty="0"/>
              <a:t>RU </a:t>
            </a:r>
            <a:r>
              <a:rPr lang="en-US" sz="2600" dirty="0" smtClean="0"/>
              <a:t>Allocation Subfield Design for </a:t>
            </a:r>
            <a:r>
              <a:rPr lang="en-US" sz="2600" dirty="0"/>
              <a:t>EHT </a:t>
            </a:r>
            <a:r>
              <a:rPr lang="en-US" sz="2600" dirty="0" smtClean="0"/>
              <a:t>Trigger </a:t>
            </a:r>
            <a:r>
              <a:rPr lang="en-US" sz="2600" dirty="0"/>
              <a:t>F</a:t>
            </a:r>
            <a:r>
              <a:rPr lang="en-US" sz="2600" dirty="0" smtClean="0"/>
              <a:t>rame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2020-05-26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4979041"/>
              </p:ext>
            </p:extLst>
          </p:nvPr>
        </p:nvGraphicFramePr>
        <p:xfrm>
          <a:off x="520700" y="2752725"/>
          <a:ext cx="7905750" cy="3711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01" name="Document" r:id="rId4" imgW="9397832" imgH="4450567" progId="Word.Document.8">
                  <p:embed/>
                </p:oleObj>
              </mc:Choice>
              <mc:Fallback>
                <p:oleObj name="Document" r:id="rId4" imgW="9397832" imgH="445056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752725"/>
                        <a:ext cx="7905750" cy="37115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400" dirty="0" smtClean="0"/>
              <a:t>Examples </a:t>
            </a:r>
            <a:r>
              <a:rPr lang="en-US" altLang="ko-KR" sz="2400" dirty="0"/>
              <a:t>of </a:t>
            </a:r>
            <a:r>
              <a:rPr lang="en-US" altLang="ko-KR" sz="2400" dirty="0" smtClean="0"/>
              <a:t>Proposed RU </a:t>
            </a:r>
            <a:r>
              <a:rPr lang="en-US" altLang="ko-KR" sz="2400" dirty="0"/>
              <a:t>Allocation </a:t>
            </a:r>
            <a:r>
              <a:rPr lang="en-US" altLang="ko-KR" sz="2400" dirty="0" smtClean="0"/>
              <a:t>Subfield for EHT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Examples</a:t>
            </a:r>
          </a:p>
          <a:p>
            <a:pPr lvl="1"/>
            <a:r>
              <a:rPr lang="en-US" altLang="ko-KR" dirty="0" smtClean="0"/>
              <a:t>UL BW=320MHz</a:t>
            </a:r>
            <a:endParaRPr lang="en-US" altLang="ko-KR" dirty="0"/>
          </a:p>
          <a:p>
            <a:pPr lvl="1"/>
            <a:r>
              <a:rPr lang="en-US" altLang="ko-KR" dirty="0" smtClean="0"/>
              <a:t>STA1: MRU2 of 484+242 </a:t>
            </a:r>
            <a:r>
              <a:rPr lang="en-US" altLang="ko-KR" dirty="0"/>
              <a:t>in P</a:t>
            </a:r>
            <a:r>
              <a:rPr lang="en-US" altLang="ko-KR" dirty="0" smtClean="0"/>
              <a:t>rimary 80 MHz</a:t>
            </a:r>
          </a:p>
          <a:p>
            <a:pPr lvl="1"/>
            <a:r>
              <a:rPr lang="en-US" altLang="ko-KR" dirty="0" smtClean="0"/>
              <a:t>STA2: RU2 </a:t>
            </a:r>
            <a:r>
              <a:rPr lang="en-US" altLang="ko-KR" dirty="0"/>
              <a:t>of </a:t>
            </a:r>
            <a:r>
              <a:rPr lang="en-US" altLang="ko-KR" dirty="0" smtClean="0"/>
              <a:t>242 in lower 80 MHz segment of Secondary 160MHz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sp>
        <p:nvSpPr>
          <p:cNvPr id="7" name="사다리꼴 6"/>
          <p:cNvSpPr/>
          <p:nvPr/>
        </p:nvSpPr>
        <p:spPr bwMode="auto">
          <a:xfrm>
            <a:off x="1447800" y="3127177"/>
            <a:ext cx="3412066" cy="381000"/>
          </a:xfrm>
          <a:prstGeom prst="trapezoid">
            <a:avLst/>
          </a:prstGeom>
          <a:solidFill>
            <a:srgbClr val="33CC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484</a:t>
            </a:r>
            <a:endParaRPr kumimoji="0" lang="ko-KR" alt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사다리꼴 7"/>
          <p:cNvSpPr/>
          <p:nvPr/>
        </p:nvSpPr>
        <p:spPr bwMode="auto">
          <a:xfrm>
            <a:off x="4868333" y="3127177"/>
            <a:ext cx="1706033" cy="381000"/>
          </a:xfrm>
          <a:prstGeom prst="trapezoid">
            <a:avLst/>
          </a:prstGeom>
          <a:solidFill>
            <a:srgbClr val="3366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242</a:t>
            </a:r>
            <a:endParaRPr kumimoji="0" lang="ko-KR" alt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사다리꼴 8"/>
          <p:cNvSpPr/>
          <p:nvPr/>
        </p:nvSpPr>
        <p:spPr bwMode="auto">
          <a:xfrm>
            <a:off x="6574366" y="3127177"/>
            <a:ext cx="1706033" cy="381000"/>
          </a:xfrm>
          <a:prstGeom prst="trapezoid">
            <a:avLst/>
          </a:prstGeom>
          <a:solidFill>
            <a:srgbClr val="33CC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242</a:t>
            </a:r>
            <a:endParaRPr kumimoji="0" lang="ko-KR" alt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직사각형 12"/>
          <p:cNvSpPr/>
          <p:nvPr/>
        </p:nvSpPr>
        <p:spPr bwMode="auto">
          <a:xfrm>
            <a:off x="2200272" y="3819525"/>
            <a:ext cx="1363134" cy="3810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Primary 80</a:t>
            </a:r>
            <a:endParaRPr kumimoji="0" lang="ko-KR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직사각형 13"/>
          <p:cNvSpPr/>
          <p:nvPr/>
        </p:nvSpPr>
        <p:spPr bwMode="auto">
          <a:xfrm>
            <a:off x="3559174" y="3819525"/>
            <a:ext cx="1363133" cy="3810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Secondary 80</a:t>
            </a:r>
            <a:endParaRPr kumimoji="0" lang="ko-KR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993465" y="2826541"/>
            <a:ext cx="867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smtClean="0">
                <a:solidFill>
                  <a:srgbClr val="FF0000"/>
                </a:solidFill>
              </a:rPr>
              <a:t>STA 1</a:t>
            </a:r>
            <a:endParaRPr lang="ko-KR" altLang="en-US" sz="1400" b="1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719916" y="2819400"/>
            <a:ext cx="867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smtClean="0">
                <a:solidFill>
                  <a:srgbClr val="FF0000"/>
                </a:solidFill>
              </a:rPr>
              <a:t>STA 1</a:t>
            </a:r>
            <a:endParaRPr lang="ko-KR" altLang="en-US" sz="1400" b="1" dirty="0">
              <a:solidFill>
                <a:srgbClr val="FF0000"/>
              </a:solidFill>
            </a:endParaRPr>
          </a:p>
        </p:txBody>
      </p:sp>
      <p:graphicFrame>
        <p:nvGraphicFramePr>
          <p:cNvPr id="24" name="표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6265213"/>
              </p:ext>
            </p:extLst>
          </p:nvPr>
        </p:nvGraphicFramePr>
        <p:xfrm>
          <a:off x="1447800" y="5334000"/>
          <a:ext cx="6858000" cy="9144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286000"/>
                <a:gridCol w="2286000"/>
                <a:gridCol w="2286000"/>
              </a:tblGrid>
              <a:tr h="3048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ea"/>
                          <a:ea typeface="+mn-ea"/>
                        </a:rPr>
                        <a:t>RU Allocation subfield </a:t>
                      </a:r>
                      <a:endParaRPr lang="ko-KR" altLang="en-US" sz="140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ea"/>
                          <a:ea typeface="+mn-ea"/>
                        </a:rPr>
                        <a:t>STA 1</a:t>
                      </a:r>
                      <a:endParaRPr lang="ko-KR" altLang="en-US" sz="140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ea"/>
                          <a:ea typeface="+mn-ea"/>
                        </a:rPr>
                        <a:t>STA 2</a:t>
                      </a:r>
                      <a:endParaRPr lang="ko-KR" altLang="en-US" sz="140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smtClean="0">
                          <a:latin typeface="+mn-ea"/>
                          <a:ea typeface="+mn-ea"/>
                        </a:rPr>
                        <a:t>X1X0</a:t>
                      </a:r>
                      <a:endParaRPr lang="ko-KR" altLang="en-US" sz="14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smtClean="0">
                          <a:latin typeface="+mn-ea"/>
                          <a:ea typeface="+mn-ea"/>
                        </a:rPr>
                        <a:t>00</a:t>
                      </a:r>
                      <a:endParaRPr lang="ko-KR" altLang="en-US" sz="14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smtClean="0">
                          <a:latin typeface="+mn-ea"/>
                          <a:ea typeface="+mn-ea"/>
                        </a:rPr>
                        <a:t>01</a:t>
                      </a:r>
                      <a:endParaRPr lang="ko-KR" altLang="en-US" sz="14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latinLnBrk="1"/>
                      <a:r>
                        <a:rPr lang="es-ES" altLang="ko-K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X8-X2</a:t>
                      </a:r>
                      <a:endParaRPr lang="ko-KR" altLang="en-US" sz="14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smtClean="0">
                          <a:latin typeface="+mn-ea"/>
                          <a:ea typeface="+mn-ea"/>
                        </a:rPr>
                        <a:t>1010000 (80)</a:t>
                      </a:r>
                      <a:endParaRPr lang="ko-KR" altLang="en-US" sz="14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smtClean="0">
                          <a:latin typeface="+mn-ea"/>
                          <a:ea typeface="+mn-ea"/>
                        </a:rPr>
                        <a:t>0111101 (61)</a:t>
                      </a:r>
                      <a:endParaRPr lang="ko-KR" altLang="en-US" sz="14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5" name="직사각형 24"/>
          <p:cNvSpPr/>
          <p:nvPr/>
        </p:nvSpPr>
        <p:spPr bwMode="auto">
          <a:xfrm>
            <a:off x="4922307" y="3819525"/>
            <a:ext cx="1363133" cy="3810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80 MHz</a:t>
            </a:r>
            <a:endParaRPr kumimoji="0" lang="ko-KR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직사각형 25"/>
          <p:cNvSpPr/>
          <p:nvPr/>
        </p:nvSpPr>
        <p:spPr bwMode="auto">
          <a:xfrm>
            <a:off x="6285440" y="3819525"/>
            <a:ext cx="1363133" cy="3810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80MHz</a:t>
            </a:r>
            <a:endParaRPr kumimoji="0" lang="ko-KR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사다리꼴 28"/>
          <p:cNvSpPr/>
          <p:nvPr/>
        </p:nvSpPr>
        <p:spPr bwMode="auto">
          <a:xfrm>
            <a:off x="1447799" y="4706838"/>
            <a:ext cx="1706033" cy="381000"/>
          </a:xfrm>
          <a:prstGeom prst="trapezoid">
            <a:avLst/>
          </a:prstGeom>
          <a:solidFill>
            <a:schemeClr val="accent5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242</a:t>
            </a:r>
            <a:endParaRPr kumimoji="0" lang="ko-KR" alt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사다리꼴 29"/>
          <p:cNvSpPr/>
          <p:nvPr/>
        </p:nvSpPr>
        <p:spPr bwMode="auto">
          <a:xfrm>
            <a:off x="3153832" y="4706838"/>
            <a:ext cx="1706033" cy="381000"/>
          </a:xfrm>
          <a:prstGeom prst="trapezoid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242</a:t>
            </a:r>
            <a:endParaRPr kumimoji="0" lang="ko-KR" alt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3" name="직선 연결선 32"/>
          <p:cNvCxnSpPr/>
          <p:nvPr/>
        </p:nvCxnSpPr>
        <p:spPr bwMode="auto">
          <a:xfrm>
            <a:off x="1447800" y="3508177"/>
            <a:ext cx="752472" cy="31134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9" name="사다리꼴 38"/>
          <p:cNvSpPr/>
          <p:nvPr/>
        </p:nvSpPr>
        <p:spPr bwMode="auto">
          <a:xfrm>
            <a:off x="4878916" y="4706838"/>
            <a:ext cx="3412066" cy="381000"/>
          </a:xfrm>
          <a:prstGeom prst="trapezoid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484</a:t>
            </a:r>
            <a:endParaRPr kumimoji="0" lang="ko-KR" alt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572931" y="4399061"/>
            <a:ext cx="867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smtClean="0">
                <a:solidFill>
                  <a:srgbClr val="FF0000"/>
                </a:solidFill>
              </a:rPr>
              <a:t>STA 2</a:t>
            </a:r>
            <a:endParaRPr lang="ko-KR" altLang="en-US" sz="1400" b="1" dirty="0">
              <a:solidFill>
                <a:srgbClr val="FF0000"/>
              </a:solidFill>
            </a:endParaRPr>
          </a:p>
        </p:txBody>
      </p:sp>
      <p:cxnSp>
        <p:nvCxnSpPr>
          <p:cNvPr id="53" name="직선 연결선 52"/>
          <p:cNvCxnSpPr/>
          <p:nvPr/>
        </p:nvCxnSpPr>
        <p:spPr bwMode="auto">
          <a:xfrm flipH="1">
            <a:off x="3572931" y="3508177"/>
            <a:ext cx="4707468" cy="30807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6" name="직선 연결선 55"/>
          <p:cNvCxnSpPr/>
          <p:nvPr/>
        </p:nvCxnSpPr>
        <p:spPr bwMode="auto">
          <a:xfrm flipH="1" flipV="1">
            <a:off x="6285441" y="4200525"/>
            <a:ext cx="1867959" cy="5063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9" name="직선 연결선 58"/>
          <p:cNvCxnSpPr/>
          <p:nvPr/>
        </p:nvCxnSpPr>
        <p:spPr bwMode="auto">
          <a:xfrm flipV="1">
            <a:off x="1524000" y="4200525"/>
            <a:ext cx="3398307" cy="5063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63" name="직사각형 62"/>
          <p:cNvSpPr/>
          <p:nvPr/>
        </p:nvSpPr>
        <p:spPr>
          <a:xfrm>
            <a:off x="207675" y="3854733"/>
            <a:ext cx="199259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US" altLang="ko-KR" sz="1400" b="1" dirty="0" smtClean="0"/>
              <a:t>UL BW=320MHz</a:t>
            </a:r>
            <a:endParaRPr lang="en-US" altLang="ko-KR" sz="1400" b="1" dirty="0"/>
          </a:p>
        </p:txBody>
      </p:sp>
    </p:spTree>
    <p:extLst>
      <p:ext uri="{BB962C8B-B14F-4D97-AF65-F5344CB8AC3E}">
        <p14:creationId xmlns:p14="http://schemas.microsoft.com/office/powerpoint/2010/main" val="390185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this contribution, we proposed </a:t>
            </a:r>
            <a:r>
              <a:rPr lang="en-US" altLang="ko-KR" dirty="0"/>
              <a:t>the modified 9-bit RU Allocation subfield for Trigger frame </a:t>
            </a:r>
            <a:r>
              <a:rPr lang="en-US" altLang="ko-KR" dirty="0" smtClean="0"/>
              <a:t>to indicate </a:t>
            </a:r>
            <a:r>
              <a:rPr lang="en-US" altLang="ko-KR" dirty="0"/>
              <a:t>the supported bandwidths and multi-RU </a:t>
            </a:r>
            <a:r>
              <a:rPr lang="en-US" altLang="ko-KR" dirty="0" smtClean="0"/>
              <a:t>combinations in EHT.</a:t>
            </a:r>
            <a:endParaRPr lang="en-US" altLang="ko-KR" dirty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77746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Do you support that the TGbe SFD shall include the following table?</a:t>
            </a:r>
          </a:p>
          <a:p>
            <a:pPr marL="800100" lvl="1" indent="-342900">
              <a:buFont typeface="+mj-lt"/>
              <a:buAutoNum type="arabicParenR"/>
            </a:pPr>
            <a:r>
              <a:rPr lang="en-US" altLang="ko-KR" sz="1400" dirty="0" smtClean="0"/>
              <a:t>Data and pilot subcarrier indices for RUs in an 80 MHz HE PPDU and in a non-OFDMA 80 MHz HE </a:t>
            </a:r>
            <a:r>
              <a:rPr lang="en-US" altLang="ko-KR" sz="1400" dirty="0"/>
              <a:t>PPDU </a:t>
            </a:r>
            <a:r>
              <a:rPr lang="en-US" altLang="ko-KR" sz="1400" dirty="0" smtClean="0"/>
              <a:t>(</a:t>
            </a:r>
            <a:r>
              <a:rPr lang="en-US" altLang="ko-KR" sz="1400" dirty="0"/>
              <a:t>b</a:t>
            </a:r>
            <a:r>
              <a:rPr lang="en-US" altLang="ko-KR" sz="1400" dirty="0" smtClean="0"/>
              <a:t>ased </a:t>
            </a:r>
            <a:r>
              <a:rPr lang="en-US" altLang="ko-KR" sz="1400" dirty="0"/>
              <a:t>on the modified tone plan for 11be 80MHz OFDMA (by 20/066r2</a:t>
            </a:r>
            <a:r>
              <a:rPr lang="en-US" altLang="ko-KR" sz="1400" dirty="0" smtClean="0"/>
              <a:t>))</a:t>
            </a:r>
            <a:endParaRPr lang="ko-KR" altLang="en-US" sz="1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2415181"/>
              </p:ext>
            </p:extLst>
          </p:nvPr>
        </p:nvGraphicFramePr>
        <p:xfrm>
          <a:off x="457200" y="2667000"/>
          <a:ext cx="8381999" cy="3581392"/>
        </p:xfrm>
        <a:graphic>
          <a:graphicData uri="http://schemas.openxmlformats.org/drawingml/2006/table">
            <a:tbl>
              <a:tblPr/>
              <a:tblGrid>
                <a:gridCol w="1081548"/>
                <a:gridCol w="1514645"/>
                <a:gridCol w="1557717"/>
                <a:gridCol w="1483540"/>
                <a:gridCol w="1463323"/>
                <a:gridCol w="1281226"/>
              </a:tblGrid>
              <a:tr h="1570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type</a:t>
                      </a:r>
                    </a:p>
                  </a:txBody>
                  <a:tcPr marL="5914" marR="5914" marT="5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index and subcarrier range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85650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26-tone RU</a:t>
                      </a:r>
                    </a:p>
                  </a:txBody>
                  <a:tcPr marL="5914" marR="5914" marT="5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499: –474]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473: –448]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445: –420]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419: –394]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392: –367]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365: –340]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339: –314]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311: –286]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285: –260]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252: –227]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226: –201]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198: –173]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172: –147]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145: –120]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118: –93]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92: –67]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64: –39]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38: –13]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[13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38]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[39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64]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[67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92]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[93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118]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[120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145]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[147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172]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[173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198]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[201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226]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[227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252]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[260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285]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[286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311]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[314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339]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[340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365]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[367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392]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[394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419]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[420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445]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[448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473]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[474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499]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65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52-tone RU</a:t>
                      </a:r>
                    </a:p>
                  </a:txBody>
                  <a:tcPr marL="5914" marR="5914" marT="5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499: –448]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445: –394]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365: –314]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311: –260]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252: –201]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198: –147]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118: –67]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64: –13]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[13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64]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[67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118]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[147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198]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[201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252]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[260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311]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[314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365]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[394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445]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[448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499]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65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106-tone RU</a:t>
                      </a:r>
                    </a:p>
                  </a:txBody>
                  <a:tcPr marL="5914" marR="5914" marT="5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499: –394]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365: –260]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252: –147]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118: –13]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[13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117]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[147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252]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[260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365]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[394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499]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6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242-tone RU</a:t>
                      </a:r>
                    </a:p>
                  </a:txBody>
                  <a:tcPr marL="5914" marR="5914" marT="5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500: -259]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[-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253:-12]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[12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253]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[259:500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6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484-tone RU</a:t>
                      </a:r>
                    </a:p>
                  </a:txBody>
                  <a:tcPr marL="5914" marR="5914" marT="5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de-DE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</a:t>
                      </a:r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500: -259, -253:-12]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lang="de-DE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[12</a:t>
                      </a:r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253, 259:500]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48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996-tone RU</a:t>
                      </a:r>
                    </a:p>
                  </a:txBody>
                  <a:tcPr marL="5914" marR="5914" marT="5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de-DE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</a:t>
                      </a:r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500: –3, 3: 500]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422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The subcarrier index of 0 corresponds to the DC tone. Negative subcarrier indices correspond to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subcarriers 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with frequency lower than the DC tone, and positive subcarrier indices correspond to subcarriers with frequency higher than the DC tone.</a:t>
                      </a:r>
                    </a:p>
                  </a:txBody>
                  <a:tcPr marL="5914" marR="5914" marT="5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1865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support that the TGbe SFD shall include the following table</a:t>
            </a:r>
            <a:r>
              <a:rPr lang="en-US" altLang="ko-KR" dirty="0" smtClean="0"/>
              <a:t>?</a:t>
            </a:r>
          </a:p>
          <a:p>
            <a:pPr lvl="1"/>
            <a:r>
              <a:rPr lang="en-US" altLang="ko-KR" dirty="0" smtClean="0"/>
              <a:t>Indices </a:t>
            </a:r>
            <a:r>
              <a:rPr lang="en-US" altLang="ko-KR" dirty="0"/>
              <a:t>for </a:t>
            </a:r>
            <a:r>
              <a:rPr lang="en-US" altLang="ko-KR" dirty="0" smtClean="0"/>
              <a:t>MRUs </a:t>
            </a:r>
            <a:r>
              <a:rPr lang="en-US" altLang="ko-KR" dirty="0"/>
              <a:t>in an </a:t>
            </a:r>
            <a:r>
              <a:rPr lang="en-US" altLang="ko-KR" dirty="0" smtClean="0"/>
              <a:t>20 </a:t>
            </a:r>
            <a:r>
              <a:rPr lang="en-US" altLang="ko-KR" dirty="0"/>
              <a:t>MHz </a:t>
            </a:r>
            <a:r>
              <a:rPr lang="en-US" altLang="ko-KR" dirty="0" smtClean="0"/>
              <a:t>HE PPDU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4943303"/>
              </p:ext>
            </p:extLst>
          </p:nvPr>
        </p:nvGraphicFramePr>
        <p:xfrm>
          <a:off x="1219200" y="2609850"/>
          <a:ext cx="6972299" cy="1047750"/>
        </p:xfrm>
        <a:graphic>
          <a:graphicData uri="http://schemas.openxmlformats.org/drawingml/2006/table">
            <a:tbl>
              <a:tblPr/>
              <a:tblGrid>
                <a:gridCol w="914400"/>
                <a:gridCol w="2890296"/>
                <a:gridCol w="3167603"/>
              </a:tblGrid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MRU type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MRU index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MRU combination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0955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RU52+RU26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MRU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52-tone </a:t>
                      </a:r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2 + </a:t>
                      </a:r>
                      <a:r>
                        <a:rPr lang="de-D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26-tone </a:t>
                      </a:r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52-tone RU 3 + </a:t>
                      </a:r>
                      <a:r>
                        <a:rPr lang="de-D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26-tone </a:t>
                      </a:r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de-D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RU106+RU26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MRU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106-tone RU 1 + 26-tone RU 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106-tone RU 2 + 26-tone RU 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7222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support that the TGbe SFD shall include the following table</a:t>
            </a:r>
            <a:r>
              <a:rPr lang="en-US" altLang="ko-KR" dirty="0" smtClean="0"/>
              <a:t>?</a:t>
            </a:r>
          </a:p>
          <a:p>
            <a:pPr lvl="1"/>
            <a:r>
              <a:rPr lang="en-US" altLang="ko-KR" dirty="0" smtClean="0"/>
              <a:t>Indices </a:t>
            </a:r>
            <a:r>
              <a:rPr lang="en-US" altLang="ko-KR" dirty="0"/>
              <a:t>for </a:t>
            </a:r>
            <a:r>
              <a:rPr lang="en-US" altLang="ko-KR" dirty="0" smtClean="0"/>
              <a:t>MRUs </a:t>
            </a:r>
            <a:r>
              <a:rPr lang="en-US" altLang="ko-KR" dirty="0"/>
              <a:t>in an </a:t>
            </a:r>
            <a:r>
              <a:rPr lang="en-US" altLang="ko-KR" dirty="0" smtClean="0"/>
              <a:t>40 </a:t>
            </a:r>
            <a:r>
              <a:rPr lang="en-US" altLang="ko-KR" dirty="0"/>
              <a:t>MHz </a:t>
            </a:r>
            <a:r>
              <a:rPr lang="en-US" altLang="ko-KR" dirty="0" smtClean="0"/>
              <a:t>EHT PPDU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6591868"/>
              </p:ext>
            </p:extLst>
          </p:nvPr>
        </p:nvGraphicFramePr>
        <p:xfrm>
          <a:off x="1219200" y="2819400"/>
          <a:ext cx="6972299" cy="1885950"/>
        </p:xfrm>
        <a:graphic>
          <a:graphicData uri="http://schemas.openxmlformats.org/drawingml/2006/table">
            <a:tbl>
              <a:tblPr/>
              <a:tblGrid>
                <a:gridCol w="914400"/>
                <a:gridCol w="2890296"/>
                <a:gridCol w="3167603"/>
              </a:tblGrid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MRU type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MRU index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MRU combination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0955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RU52+RU26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MRU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52-tone RU 2 + </a:t>
                      </a:r>
                      <a:r>
                        <a:rPr lang="de-D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26-tone </a:t>
                      </a:r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de-D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52-tone RU 3 + </a:t>
                      </a:r>
                      <a:r>
                        <a:rPr lang="de-D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26-tone </a:t>
                      </a:r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de-D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MRU 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52-tone RU 6 </a:t>
                      </a:r>
                      <a:r>
                        <a:rPr lang="de-D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 </a:t>
                      </a:r>
                      <a:r>
                        <a:rPr lang="de-DE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26-tone RU 11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MRU 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52-tone RU 7 </a:t>
                      </a:r>
                      <a:r>
                        <a:rPr lang="de-D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 </a:t>
                      </a:r>
                      <a:r>
                        <a:rPr lang="de-DE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26-tone RU 17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RU106+RU26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MRU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106-tone RU 1 + 26-tone RU 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106-tone RU 2 + 26-tone RU 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MRU 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106-tone RU 3 + 26-tone RU 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MRU 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106-tone RU 4 + 26-tone RU 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2482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#4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support that the TGbe SFD shall include the following table</a:t>
            </a:r>
            <a:r>
              <a:rPr lang="en-US" altLang="ko-KR" dirty="0" smtClean="0"/>
              <a:t>?</a:t>
            </a:r>
          </a:p>
          <a:p>
            <a:pPr lvl="1"/>
            <a:r>
              <a:rPr lang="en-US" altLang="ko-KR" dirty="0" smtClean="0"/>
              <a:t>Indices </a:t>
            </a:r>
            <a:r>
              <a:rPr lang="en-US" altLang="ko-KR" dirty="0"/>
              <a:t>for </a:t>
            </a:r>
            <a:r>
              <a:rPr lang="en-US" altLang="ko-KR" dirty="0" smtClean="0"/>
              <a:t>MRUs </a:t>
            </a:r>
            <a:r>
              <a:rPr lang="en-US" altLang="ko-KR" dirty="0"/>
              <a:t>in an </a:t>
            </a:r>
            <a:r>
              <a:rPr lang="en-US" altLang="ko-KR" dirty="0" smtClean="0"/>
              <a:t>80 </a:t>
            </a:r>
            <a:r>
              <a:rPr lang="en-US" altLang="ko-KR" dirty="0"/>
              <a:t>MHz </a:t>
            </a:r>
            <a:r>
              <a:rPr lang="en-US" altLang="ko-KR" dirty="0" smtClean="0"/>
              <a:t>EHT PPDU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9600550"/>
              </p:ext>
            </p:extLst>
          </p:nvPr>
        </p:nvGraphicFramePr>
        <p:xfrm>
          <a:off x="1257301" y="2590800"/>
          <a:ext cx="6972299" cy="3209925"/>
        </p:xfrm>
        <a:graphic>
          <a:graphicData uri="http://schemas.openxmlformats.org/drawingml/2006/table">
            <a:tbl>
              <a:tblPr/>
              <a:tblGrid>
                <a:gridCol w="876299"/>
                <a:gridCol w="2928397"/>
                <a:gridCol w="3167603"/>
              </a:tblGrid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MRU type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MRU index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MRU combination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0955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RU52+RU26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MRU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52-tone RU 3 + </a:t>
                      </a:r>
                      <a:r>
                        <a:rPr lang="de-D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26-tone </a:t>
                      </a:r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de-D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52-tone RU 6 + </a:t>
                      </a:r>
                      <a:r>
                        <a:rPr lang="de-D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26-tone </a:t>
                      </a:r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de-D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2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MRU 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52-tone RU 11 + </a:t>
                      </a:r>
                      <a:r>
                        <a:rPr lang="de-D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26-tone </a:t>
                      </a:r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de-D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MRU 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52-tone RU 14 + </a:t>
                      </a:r>
                      <a:r>
                        <a:rPr lang="de-D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26-tone </a:t>
                      </a:r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de-D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RU106+RU26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MRU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106-tone RU 1 + 26-tone RU 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106-tone RU 4 + 26-tone RU 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MRU 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106-tone RU 5 + 26-tone RU 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MRU 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106-tone RU 8 + 26-tone RU 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RU484+RU242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MRU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RU484+RU242; option 1 - First RU242 is not allocated in [RU242 RU242 RU484]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RU484+RU242; option 2 - Second RU242 is not allocated in [RU242 RU242 RU484]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MRU 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RU484+RU242; option 3 - First RU242 is not allocated in [RU484 RU242 RU242]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MRU 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RU484+RU242; option 4 - Second RU242 is not allocated in [RU484 RU242 RU242]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2482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#5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support that </a:t>
            </a:r>
            <a:r>
              <a:rPr lang="en-US" altLang="ko-KR" dirty="0"/>
              <a:t>EHT Trigger frame </a:t>
            </a:r>
            <a:r>
              <a:rPr lang="en-US" altLang="ko-KR" dirty="0" smtClean="0"/>
              <a:t>includes 9-bit </a:t>
            </a:r>
            <a:r>
              <a:rPr lang="en-US" altLang="ko-KR" dirty="0"/>
              <a:t>RU Allocation </a:t>
            </a:r>
            <a:r>
              <a:rPr lang="en-US" altLang="ko-KR" dirty="0" smtClean="0"/>
              <a:t>subfield?</a:t>
            </a:r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33881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#6</a:t>
            </a:r>
            <a:endParaRPr lang="ko-KR" altLang="en-US" dirty="0"/>
          </a:p>
        </p:txBody>
      </p:sp>
      <p:graphicFrame>
        <p:nvGraphicFramePr>
          <p:cNvPr id="8" name="내용 개체 틀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0438087"/>
              </p:ext>
            </p:extLst>
          </p:nvPr>
        </p:nvGraphicFramePr>
        <p:xfrm>
          <a:off x="685800" y="2801076"/>
          <a:ext cx="7772399" cy="2837724"/>
        </p:xfrm>
        <a:graphic>
          <a:graphicData uri="http://schemas.openxmlformats.org/drawingml/2006/table">
            <a:tbl>
              <a:tblPr/>
              <a:tblGrid>
                <a:gridCol w="544696"/>
                <a:gridCol w="7227703"/>
              </a:tblGrid>
              <a:tr h="123752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X0</a:t>
                      </a:r>
                    </a:p>
                  </a:txBody>
                  <a:tcPr marL="7877" marR="7877" marT="7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If 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the UL BW subfield indicates 160+160 MHz or 320 MHz, X0 of the RU Allocation subfield is set to 0 to indicate that the RU allocation applies to the primary 160 MHz channel and set to 1 to indicate that the RU allocation applies to the secondary 160 MHz channel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If 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the UL BW subfield indicates 160+80 MHz or 240 MHz, X0 of the RU Allocation subfield is set to 0 to indicate that the RU allocation applies to the primary 80 MHz channel and set to 1 to indicate that the RU allocation applies to the other 160 MHz 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channel</a:t>
                      </a:r>
                    </a:p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If 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the UL BW subfield indicates 80+80 MHz or 160 MHz, X0 of the RU Allocation subfield is set to 0 to indicate that the RU allocation applies to the primary 80 MHz channel and set to 1 to indicate that the RU allocation applies to the secondary 80 MHz channel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877" marR="7877" marT="7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35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X1</a:t>
                      </a:r>
                    </a:p>
                  </a:txBody>
                  <a:tcPr marL="7877" marR="7877" marT="7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If 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the UL BW subfield indicates 160+160 MHz or 320 MHz, X1 of the RU Allocation subfield is set to 0 to indicate that the RU allocation applies to the lower 80 MHz channel in 160MHz as indicated by X0 of the RU Allocation subfield and set to 1 to indicate that the RU allocation applies to the higher 80 MHz channel in 160MHz as indicated by X0 of the RU Allocation 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subfield</a:t>
                      </a:r>
                    </a:p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If 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the UL BW subfield indicates 160+80 MHz or 240 MHz, X1 of the RU Allocation subfield is set to 0 to indicate that the RU allocation applies to the lower 80 MHz channel in 160MHz as indicated by X0 of the RU Allocation subfield and set to 1 to indicate that the RU allocation applies to the higher 80 MHz channel in 160MHz as indicated by X0 of the RU Allocation 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subfield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If the UL BW subfield indicates 80+80 MHz or 160 MHz, X1 of the RU Allocation subfield is reserved.</a:t>
                      </a:r>
                    </a:p>
                  </a:txBody>
                  <a:tcPr marL="7877" marR="7877" marT="7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62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Note- For 2×RU996, 3×RU996, and RU484+RU996, 80MHz channel indicated by 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[X1 X0] 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becomes the starting 80MHz segment.</a:t>
                      </a:r>
                    </a:p>
                  </a:txBody>
                  <a:tcPr marL="7877" marR="7877" marT="7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sp>
        <p:nvSpPr>
          <p:cNvPr id="9" name="내용 개체 틀 2"/>
          <p:cNvSpPr txBox="1">
            <a:spLocks/>
          </p:cNvSpPr>
          <p:nvPr/>
        </p:nvSpPr>
        <p:spPr bwMode="auto">
          <a:xfrm>
            <a:off x="685800" y="1447800"/>
            <a:ext cx="7772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kern="0" dirty="0" smtClean="0"/>
              <a:t>Do you support </a:t>
            </a:r>
            <a:r>
              <a:rPr lang="en-US" altLang="ko-KR" kern="0" dirty="0"/>
              <a:t>that </a:t>
            </a:r>
            <a:r>
              <a:rPr lang="en-US" altLang="ko-KR" kern="0" dirty="0" smtClean="0"/>
              <a:t>[X1 X0] of </a:t>
            </a:r>
            <a:r>
              <a:rPr lang="en-US" altLang="ko-KR" kern="0" dirty="0"/>
              <a:t>RU Allocation subfield </a:t>
            </a:r>
            <a:r>
              <a:rPr lang="en-US" altLang="ko-KR" kern="0" dirty="0" smtClean="0"/>
              <a:t>indicates </a:t>
            </a:r>
            <a:r>
              <a:rPr lang="en-US" altLang="ko-KR" kern="0" dirty="0"/>
              <a:t>the location of channel that RU or MRU allocation </a:t>
            </a:r>
            <a:r>
              <a:rPr lang="en-US" altLang="ko-KR" kern="0" dirty="0" smtClean="0"/>
              <a:t>applies as follows?</a:t>
            </a:r>
            <a:endParaRPr lang="en-US" altLang="ko-KR" kern="0" dirty="0"/>
          </a:p>
        </p:txBody>
      </p:sp>
    </p:spTree>
    <p:extLst>
      <p:ext uri="{BB962C8B-B14F-4D97-AF65-F5344CB8AC3E}">
        <p14:creationId xmlns:p14="http://schemas.microsoft.com/office/powerpoint/2010/main" val="3382065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#7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support that the TGbe SFD shall include the following </a:t>
            </a:r>
            <a:r>
              <a:rPr lang="en-US" altLang="ko-KR" dirty="0" smtClean="0"/>
              <a:t>table of RU Allocation subfield in Trigger frame?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8126504"/>
              </p:ext>
            </p:extLst>
          </p:nvPr>
        </p:nvGraphicFramePr>
        <p:xfrm>
          <a:off x="1222602" y="2362195"/>
          <a:ext cx="6854598" cy="3657605"/>
        </p:xfrm>
        <a:graphic>
          <a:graphicData uri="http://schemas.openxmlformats.org/drawingml/2006/table">
            <a:tbl>
              <a:tblPr/>
              <a:tblGrid>
                <a:gridCol w="1465708"/>
                <a:gridCol w="3255290"/>
                <a:gridCol w="799542"/>
                <a:gridCol w="1334058"/>
              </a:tblGrid>
              <a:tr h="275573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X8–X2 of</a:t>
                      </a:r>
                      <a:r>
                        <a:rPr lang="es-E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s-E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s-E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s-ES" sz="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Allocation</a:t>
                      </a:r>
                      <a:r>
                        <a:rPr lang="es-ES" sz="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s-ES" sz="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subfield</a:t>
                      </a:r>
                      <a:endParaRPr lang="es-ES" sz="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UL BW subfield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size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Index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4091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0-8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20MHz, 40MHz, 80MHz, 80+80 or 160MHz, 160+80 or 240MHz, 160+160 or 320MHz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RU1 to RU9, respectively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91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9–17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40MHz, 80MHz, 80+80 or 160MHz, 160+80 or 240MHz, 160+160 or 320MHz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RU10 to RU18, respectively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91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18–35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80MHz, 80+80 or 160MHz, 160+80 or 240MHz, 160+160 or 320MHz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RU19 to RU36, respectively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091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36–39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20MHz, 40MHz, 80MHz, 80+80 or 160MHz, 160+80 or 240MHz, 160+160 or 320MHz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RU1 to RU4, respectively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91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40–43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40MHz, 80MHz, 80+80 or 160MHz, 160+80 or 240MHz, 160+160 or 320MHz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RU5 to RU8, respectively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91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44–51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80MHz, 80+80 or 160MHz, 160+80 or 240MHz, 160+160 or 320MHz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RU9 to RU16, respectively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91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52, 53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20MHz, 40MHz, 80MHz, 80+80 or 160MHz, 160+80 or 240MHz, 160+160 or 320MHz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106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RU1 and RU2, respectively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91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54, 55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40MHz, 80MHz, 80+80 or 160MHz, 160+80 or 240MHz, 160+160 or 320MHz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RU3 and RU4, respectively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91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56–59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80MHz, 80+80 or 160MHz, 160+80 or 240MHz, 160+160 or 320MHz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RU5 to RU8, respectively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91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20MHz, 40MHz, 80MHz, 80+80 or 160MHz, 160+80 or 240MHz, 160+160 or 320MHz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242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RU1 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91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40MHz, 80MHz, 80+80 or 160MHz, 160+80 or 240MHz, 160+160 or 320MHz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RU2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91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62,63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80MHz, 80+80 or 160MHz, 160+80 or 240MHz, 160+160 or 320MHz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RU3 and RU4, respectively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91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64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40MHz, 80MHz, 80+80 or 160MHz, 160+80 or 240MHz, 160+160 or 320MHz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484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RU1 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91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65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80MHz, 80+80 or 160MHz, 160+80 or 240MHz, 160+160 or 320MHz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RU2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91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80MHz, 80+80 or 160MHz, 160+80 or 240MHz, 160+160 or 320MHz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996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RU1 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91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67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80+80 or 160MHz, 160+80 or 240MHz, 160+160 or 320MHz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2×996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RU1 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91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160+80 or 240MHz, 160+160 or 320MHz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3×996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RU1 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91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69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160+160 or 320MHz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4×996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RU1 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91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70,71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20MHz, 40MHz, 80MHz, 80+80 or 160MHz, 160+80 or 240MHz, 160+160 or 320MHz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RU52+RU26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MRU1 and MRU2, respectively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91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72,73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40MHz, 80MHz, 80+80 or 160MHz, 160+80 or 240MHz, 160+160 or 320MHz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MRU3 and MRU4, respectively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91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74,75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20MHz, 40MHz, 80MHz, 80+80 or 160MHz, 160+80 or 240MHz, 160+160 or 320MHz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RU106+RU26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MRU1 and MRU2, respectively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91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76,77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40MHz, 80MHz, 80+80 or 160MHz, 160+80 or 240MHz, 160+160 or 320MHz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MRU3 and MRU4, respectively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91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78-81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80MHz, 80+80 or 160MHz, 160+80 or 240MHz, 160+160 or 320MHz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RU484+RU242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MRU1 to MRU4, respectively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91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83-85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160MHz</a:t>
                      </a:r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 160+80 or 240MHz, 160+160 or 320MHz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RU996+RU494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MRU1 to MRU4, respectively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2503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2209800"/>
            <a:ext cx="7772400" cy="1362075"/>
          </a:xfrm>
        </p:spPr>
        <p:txBody>
          <a:bodyPr/>
          <a:lstStyle/>
          <a:p>
            <a:pPr algn="r"/>
            <a:r>
              <a:rPr lang="en-US" altLang="ko-KR" dirty="0" smtClean="0"/>
              <a:t>Appendices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233328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11be task group has approved that 11be shall allow </a:t>
            </a:r>
            <a:r>
              <a:rPr lang="en-US" altLang="ko-KR" dirty="0" smtClean="0"/>
              <a:t>the following PHY features </a:t>
            </a:r>
            <a:r>
              <a:rPr lang="en-US" altLang="ko-KR" dirty="0"/>
              <a:t>[1</a:t>
            </a:r>
            <a:r>
              <a:rPr lang="en-US" altLang="ko-KR" dirty="0" smtClean="0"/>
              <a:t>].</a:t>
            </a:r>
          </a:p>
          <a:p>
            <a:pPr lvl="1"/>
            <a:r>
              <a:rPr lang="en-US" altLang="ko-KR" dirty="0"/>
              <a:t>320 MHz and 160+160 MHz </a:t>
            </a:r>
            <a:r>
              <a:rPr lang="en-US" altLang="ko-KR" dirty="0" smtClean="0"/>
              <a:t>PPDU </a:t>
            </a:r>
          </a:p>
          <a:p>
            <a:pPr lvl="1"/>
            <a:r>
              <a:rPr lang="en-US" altLang="ko-KR" dirty="0" smtClean="0"/>
              <a:t>240 </a:t>
            </a:r>
            <a:r>
              <a:rPr lang="en-US" altLang="ko-KR" dirty="0"/>
              <a:t>MHz and 160+80 MHz </a:t>
            </a:r>
            <a:r>
              <a:rPr lang="en-US" altLang="ko-KR" dirty="0" smtClean="0"/>
              <a:t>transmission</a:t>
            </a:r>
          </a:p>
          <a:p>
            <a:pPr lvl="1"/>
            <a:r>
              <a:rPr lang="en-US" altLang="ko-KR" dirty="0"/>
              <a:t>802.11be shall allow more than one RUs to be assigned to a single </a:t>
            </a:r>
            <a:r>
              <a:rPr lang="en-US" altLang="ko-KR" dirty="0" smtClean="0"/>
              <a:t>STA.</a:t>
            </a:r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Design </a:t>
            </a:r>
            <a:r>
              <a:rPr lang="en-US" altLang="ko-KR" dirty="0"/>
              <a:t>aspects regarding T</a:t>
            </a:r>
            <a:r>
              <a:rPr lang="en-US" altLang="ko-KR" dirty="0" smtClean="0"/>
              <a:t>rigger </a:t>
            </a:r>
            <a:r>
              <a:rPr lang="en-US" altLang="ko-KR" dirty="0"/>
              <a:t>frame to support </a:t>
            </a:r>
            <a:r>
              <a:rPr lang="en-US" altLang="ko-KR" dirty="0" smtClean="0"/>
              <a:t>these above features have </a:t>
            </a:r>
            <a:r>
              <a:rPr lang="en-US" altLang="ko-KR" dirty="0"/>
              <a:t>been discussed in several </a:t>
            </a:r>
            <a:r>
              <a:rPr lang="en-US" altLang="ko-KR" dirty="0" smtClean="0"/>
              <a:t>contributions [2][3].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In this contribution, we address </a:t>
            </a:r>
            <a:r>
              <a:rPr lang="en-US" altLang="ko-KR" dirty="0"/>
              <a:t>the </a:t>
            </a:r>
            <a:r>
              <a:rPr lang="en-US" altLang="ko-KR" dirty="0" smtClean="0"/>
              <a:t>modified 9-bit RU </a:t>
            </a:r>
            <a:r>
              <a:rPr lang="en-US" altLang="ko-KR" dirty="0"/>
              <a:t>Allocation subfield </a:t>
            </a:r>
            <a:r>
              <a:rPr lang="en-US" altLang="ko-KR" dirty="0" smtClean="0"/>
              <a:t>for Trigger frame so </a:t>
            </a:r>
            <a:r>
              <a:rPr lang="en-US" altLang="ko-KR" dirty="0"/>
              <a:t>that RU allocation signaling </a:t>
            </a:r>
            <a:r>
              <a:rPr lang="en-US" altLang="ko-KR" dirty="0" smtClean="0"/>
              <a:t>for </a:t>
            </a:r>
            <a:r>
              <a:rPr lang="en-US" altLang="ko-KR" dirty="0"/>
              <a:t>T</a:t>
            </a:r>
            <a:r>
              <a:rPr lang="en-US" altLang="ko-KR" dirty="0" smtClean="0"/>
              <a:t>rigger based UL MU transmissions can </a:t>
            </a:r>
            <a:r>
              <a:rPr lang="en-US" altLang="ko-KR" dirty="0"/>
              <a:t>cover the supported </a:t>
            </a:r>
            <a:r>
              <a:rPr lang="en-US" altLang="ko-KR" dirty="0" smtClean="0"/>
              <a:t>bandwidths and multi-RU </a:t>
            </a:r>
            <a:r>
              <a:rPr lang="en-US" altLang="ko-KR" dirty="0"/>
              <a:t>combinations.</a:t>
            </a:r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295791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1800" dirty="0">
                <a:solidFill>
                  <a:srgbClr val="000000"/>
                </a:solidFill>
                <a:latin typeface="Times New Roman" pitchFamily="18" charset="0"/>
              </a:rPr>
              <a:t>Data and pilot Subcarrier Indices for RUs in an </a:t>
            </a:r>
            <a:r>
              <a:rPr lang="en-US" altLang="ko-KR" sz="1800" dirty="0" smtClean="0">
                <a:solidFill>
                  <a:srgbClr val="000000"/>
                </a:solidFill>
                <a:latin typeface="Times New Roman" pitchFamily="18" charset="0"/>
              </a:rPr>
              <a:t>20 </a:t>
            </a:r>
            <a:r>
              <a:rPr lang="en-US" altLang="ko-KR" sz="1800" dirty="0">
                <a:solidFill>
                  <a:srgbClr val="000000"/>
                </a:solidFill>
                <a:latin typeface="Times New Roman" pitchFamily="18" charset="0"/>
              </a:rPr>
              <a:t>MHz HE PPDU and in a Non-OFDMA </a:t>
            </a:r>
            <a:r>
              <a:rPr lang="en-US" altLang="ko-KR" sz="1800" dirty="0" smtClean="0">
                <a:solidFill>
                  <a:srgbClr val="000000"/>
                </a:solidFill>
                <a:latin typeface="Times New Roman" pitchFamily="18" charset="0"/>
              </a:rPr>
              <a:t>20 </a:t>
            </a:r>
            <a:r>
              <a:rPr lang="en-US" altLang="ko-KR" sz="1800" dirty="0">
                <a:solidFill>
                  <a:srgbClr val="000000"/>
                </a:solidFill>
                <a:latin typeface="Times New Roman" pitchFamily="18" charset="0"/>
              </a:rPr>
              <a:t>MHz HE PPDU – </a:t>
            </a:r>
            <a:r>
              <a:rPr lang="en-US" altLang="ko-KR" sz="1800" dirty="0" smtClean="0">
                <a:solidFill>
                  <a:srgbClr val="000000"/>
                </a:solidFill>
                <a:latin typeface="Times New Roman" pitchFamily="18" charset="0"/>
              </a:rPr>
              <a:t>Table 27-7 in 11ax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981200"/>
            <a:ext cx="6400800" cy="3001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8315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1800" dirty="0">
                <a:solidFill>
                  <a:srgbClr val="000000"/>
                </a:solidFill>
                <a:latin typeface="Times New Roman" pitchFamily="18" charset="0"/>
              </a:rPr>
              <a:t>Data and pilot Subcarrier Indices for RUs in an 4</a:t>
            </a:r>
            <a:r>
              <a:rPr lang="en-US" altLang="ko-KR" sz="1800" dirty="0" smtClean="0">
                <a:solidFill>
                  <a:srgbClr val="000000"/>
                </a:solidFill>
                <a:latin typeface="Times New Roman" pitchFamily="18" charset="0"/>
              </a:rPr>
              <a:t>0 </a:t>
            </a:r>
            <a:r>
              <a:rPr lang="en-US" altLang="ko-KR" sz="1800" dirty="0">
                <a:solidFill>
                  <a:srgbClr val="000000"/>
                </a:solidFill>
                <a:latin typeface="Times New Roman" pitchFamily="18" charset="0"/>
              </a:rPr>
              <a:t>MHz HE PPDU and in a Non-OFDMA 4</a:t>
            </a:r>
            <a:r>
              <a:rPr lang="en-US" altLang="ko-KR" sz="1800" dirty="0" smtClean="0">
                <a:solidFill>
                  <a:srgbClr val="000000"/>
                </a:solidFill>
                <a:latin typeface="Times New Roman" pitchFamily="18" charset="0"/>
              </a:rPr>
              <a:t>0 </a:t>
            </a:r>
            <a:r>
              <a:rPr lang="en-US" altLang="ko-KR" sz="1800" dirty="0">
                <a:solidFill>
                  <a:srgbClr val="000000"/>
                </a:solidFill>
                <a:latin typeface="Times New Roman" pitchFamily="18" charset="0"/>
              </a:rPr>
              <a:t>MHz HE PPDU – </a:t>
            </a:r>
            <a:r>
              <a:rPr lang="en-US" altLang="ko-KR" sz="1800" dirty="0" smtClean="0">
                <a:solidFill>
                  <a:srgbClr val="000000"/>
                </a:solidFill>
                <a:latin typeface="Times New Roman" pitchFamily="18" charset="0"/>
              </a:rPr>
              <a:t>Table 27-8 in 11ax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pSp>
        <p:nvGrpSpPr>
          <p:cNvPr id="3" name="그룹 2"/>
          <p:cNvGrpSpPr/>
          <p:nvPr/>
        </p:nvGrpSpPr>
        <p:grpSpPr>
          <a:xfrm>
            <a:off x="1524000" y="1651001"/>
            <a:ext cx="6096000" cy="4063999"/>
            <a:chOff x="1517650" y="1651001"/>
            <a:chExt cx="6096000" cy="4063999"/>
          </a:xfrm>
        </p:grpSpPr>
        <p:pic>
          <p:nvPicPr>
            <p:cNvPr id="18434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4000" y="1651001"/>
              <a:ext cx="6084000" cy="37148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435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17650" y="5308600"/>
              <a:ext cx="6096000" cy="406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826215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altLang="ko-KR" sz="1800" dirty="0"/>
              <a:t>Data and pilot </a:t>
            </a:r>
            <a:r>
              <a:rPr lang="en-US" altLang="ko-KR" sz="1800" dirty="0" smtClean="0"/>
              <a:t>Subcarrier Indices </a:t>
            </a:r>
            <a:r>
              <a:rPr lang="en-US" altLang="ko-KR" sz="1800" dirty="0"/>
              <a:t>for RUs in an 80 MHz HE PPDU and in a </a:t>
            </a:r>
            <a:r>
              <a:rPr lang="en-US" altLang="ko-KR" sz="1800" dirty="0" smtClean="0"/>
              <a:t>Non-OFDMA </a:t>
            </a:r>
            <a:r>
              <a:rPr lang="en-US" altLang="ko-KR" sz="1800" dirty="0"/>
              <a:t>80 MHz HE </a:t>
            </a:r>
            <a:r>
              <a:rPr lang="en-US" altLang="ko-KR" sz="1800" dirty="0" smtClean="0"/>
              <a:t>PPDU – Table 1 </a:t>
            </a:r>
            <a:r>
              <a:rPr lang="en-US" altLang="ko-KR" sz="1800" dirty="0"/>
              <a:t>in </a:t>
            </a:r>
            <a:r>
              <a:rPr lang="en-US" altLang="ko-KR" sz="1800" dirty="0" smtClean="0"/>
              <a:t>Appendices</a:t>
            </a:r>
            <a:endParaRPr lang="ko-KR" altLang="en-US" sz="36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ko-KR" sz="1600" dirty="0"/>
              <a:t>Based on the modified tone plan for 11be 80MHz OFDMA (by 20/066r2)</a:t>
            </a:r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5841095"/>
              </p:ext>
            </p:extLst>
          </p:nvPr>
        </p:nvGraphicFramePr>
        <p:xfrm>
          <a:off x="1143000" y="1828800"/>
          <a:ext cx="7162798" cy="4522369"/>
        </p:xfrm>
        <a:graphic>
          <a:graphicData uri="http://schemas.openxmlformats.org/drawingml/2006/table">
            <a:tbl>
              <a:tblPr/>
              <a:tblGrid>
                <a:gridCol w="1688468"/>
                <a:gridCol w="1094866"/>
                <a:gridCol w="1094866"/>
                <a:gridCol w="1094866"/>
                <a:gridCol w="1094866"/>
                <a:gridCol w="1094866"/>
              </a:tblGrid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type</a:t>
                      </a:r>
                    </a:p>
                  </a:txBody>
                  <a:tcPr marL="5914" marR="5914" marT="5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index and subcarrier range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34514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26-tone RU</a:t>
                      </a:r>
                    </a:p>
                  </a:txBody>
                  <a:tcPr marL="5914" marR="5914" marT="5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[–499: –474]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2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[–473: –448]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3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[–445: –420]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4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[–419: –394]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5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[–392: –367]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51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6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[–365: –340]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7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[–339: –314]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8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[–311: –286]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9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[–285: –260]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51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10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[–252: –227]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11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[–226: –201]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12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[–198: –173]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13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[–172: –147]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14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[–145: –120]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51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15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[–118: –93]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16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[–92: –67]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17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[–64: –39]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18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[–38: –13]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51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19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[13: 38]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20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[39: 64]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21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[67: 92]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22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[93: 118]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23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[120: 145]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51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24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[147: 172]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25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[173: 198]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26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[201: 226]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27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[227: 252]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51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28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[260: 285]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29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[286: 311]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30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[314: 339]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31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[340: 365]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32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[367: 392]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51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33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[394: 419]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34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[420: 445]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35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[448: 473]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36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[474: 499]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514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52-tone RU</a:t>
                      </a:r>
                    </a:p>
                  </a:txBody>
                  <a:tcPr marL="5914" marR="5914" marT="5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[–499: –448]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2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[–445: –394]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3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[–365: –314]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4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[–311: –260]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51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5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[–252: –201]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6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[–198: –147]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7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[–118: –67]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8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[–64: –13]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51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9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[13: 64]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10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[67: 118]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11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[147: 198]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12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[201: 252]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51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13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[260: 311]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14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[314: 365]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15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[394: 445]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16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[448: 499]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51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106-tone RU</a:t>
                      </a:r>
                    </a:p>
                  </a:txBody>
                  <a:tcPr marL="5914" marR="5914" marT="5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[–499: –394]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2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[–365: –260]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3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[–252: –147]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4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[–118: –13]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51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5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[13: 117]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6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[147: 252]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7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[260: 365]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8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[394: 499]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5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242-tone RU</a:t>
                      </a:r>
                    </a:p>
                  </a:txBody>
                  <a:tcPr marL="5914" marR="5914" marT="5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[–500: -259]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2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[-253:-12]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3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[12: 253]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4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[259:500]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5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484-tone RU</a:t>
                      </a:r>
                    </a:p>
                  </a:txBody>
                  <a:tcPr marL="5914" marR="5914" marT="5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</a:t>
                      </a:r>
                      <a:b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[–500: -259, -253:-12]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2</a:t>
                      </a:r>
                      <a:b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[12: 253, 259:500]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5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996-tone RU</a:t>
                      </a:r>
                    </a:p>
                  </a:txBody>
                  <a:tcPr marL="5914" marR="5914" marT="5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</a:t>
                      </a:r>
                      <a:b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[–500: –3, 3: 500]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3231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The subcarrier index of 0 corresponds to the DC tone. Negative subcarrier indices correspond to </a:t>
                      </a:r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subcarriers </a:t>
                      </a:r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with frequency lower than the DC tone, and positive subcarrier indices correspond to subcarriers with frequency higher than the DC tone.</a:t>
                      </a:r>
                    </a:p>
                  </a:txBody>
                  <a:tcPr marL="5914" marR="5914" marT="5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0912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1800" dirty="0" smtClean="0"/>
              <a:t>Mapping of B7–B1 </a:t>
            </a:r>
            <a:r>
              <a:rPr lang="en-US" altLang="ko-KR" sz="1800" dirty="0"/>
              <a:t>of the RU Allocation </a:t>
            </a:r>
            <a:r>
              <a:rPr lang="en-US" altLang="ko-KR" sz="1800" dirty="0" smtClean="0"/>
              <a:t>subfield in 11ax (Table 9-31h)</a:t>
            </a:r>
            <a:endParaRPr lang="ko-KR" altLang="en-US" sz="18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371600"/>
            <a:ext cx="5334000" cy="4967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70058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b="0" dirty="0" smtClean="0"/>
              <a:t>[1] 802.11-20/0566r23, </a:t>
            </a:r>
            <a:r>
              <a:rPr lang="en-US" altLang="ko-KR" b="0" dirty="0"/>
              <a:t>Specification Framework for TGbe</a:t>
            </a:r>
            <a:r>
              <a:rPr lang="en-US" altLang="ko-KR" b="0" dirty="0" smtClean="0"/>
              <a:t>.</a:t>
            </a:r>
          </a:p>
          <a:p>
            <a:pPr marL="0" indent="0">
              <a:buNone/>
            </a:pPr>
            <a:r>
              <a:rPr lang="en-US" altLang="ko-KR" b="0" dirty="0" smtClean="0"/>
              <a:t>[2]</a:t>
            </a:r>
            <a:r>
              <a:rPr lang="en-US" altLang="ko-KR" b="0" dirty="0"/>
              <a:t> </a:t>
            </a:r>
            <a:r>
              <a:rPr lang="en-US" altLang="ko-KR" b="0" dirty="0" smtClean="0"/>
              <a:t>802.11-20/0416r0, </a:t>
            </a:r>
            <a:r>
              <a:rPr lang="it-IT" altLang="ko-KR" b="0" dirty="0"/>
              <a:t>Multi-RU Indication in Trigger </a:t>
            </a:r>
            <a:r>
              <a:rPr lang="it-IT" altLang="ko-KR" b="0" dirty="0" smtClean="0"/>
              <a:t>Frame.</a:t>
            </a:r>
            <a:endParaRPr lang="en-US" altLang="ko-KR" b="0" dirty="0" smtClean="0"/>
          </a:p>
          <a:p>
            <a:pPr marL="0" indent="0">
              <a:buNone/>
            </a:pPr>
            <a:r>
              <a:rPr lang="en-US" altLang="ko-KR" b="0" dirty="0" smtClean="0"/>
              <a:t>[</a:t>
            </a:r>
            <a:r>
              <a:rPr lang="en-US" altLang="ko-KR" b="0" dirty="0"/>
              <a:t>3] </a:t>
            </a:r>
            <a:r>
              <a:rPr lang="en-US" altLang="ko-KR" b="0" dirty="0" smtClean="0"/>
              <a:t>802.11-20/0413r1, </a:t>
            </a:r>
            <a:r>
              <a:rPr lang="en-US" altLang="ko-KR" b="0" dirty="0"/>
              <a:t>Discussion on EHT Trigger based UL MU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72710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EHT Trigger Frame Format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/>
              <a:t>In </a:t>
            </a:r>
            <a:r>
              <a:rPr lang="en-US" altLang="ko-KR" sz="1600" dirty="0" smtClean="0"/>
              <a:t>11ax, a Trigger </a:t>
            </a:r>
            <a:r>
              <a:rPr lang="en-US" altLang="ko-KR" sz="1600" dirty="0"/>
              <a:t>frame allocates resources for and solicits one or more HE TB PPDU transmissions. </a:t>
            </a:r>
            <a:r>
              <a:rPr lang="en-US" altLang="ko-KR" sz="1600" dirty="0" smtClean="0"/>
              <a:t>The Trigger frame also carries other information required by the responding STA to send an HE TB </a:t>
            </a:r>
            <a:r>
              <a:rPr lang="en-US" altLang="ko-KR" sz="1600" dirty="0"/>
              <a:t>PPDU. </a:t>
            </a:r>
            <a:endParaRPr lang="en-US" altLang="ko-KR" sz="1600" dirty="0" smtClean="0"/>
          </a:p>
          <a:p>
            <a:pPr lvl="1"/>
            <a:r>
              <a:rPr lang="en-US" altLang="ko-KR" sz="1400" dirty="0" smtClean="0"/>
              <a:t>Trigger frame </a:t>
            </a:r>
            <a:r>
              <a:rPr lang="en-US" altLang="ko-KR" sz="1400" dirty="0"/>
              <a:t>f</a:t>
            </a:r>
            <a:r>
              <a:rPr lang="en-US" altLang="ko-KR" sz="1400" dirty="0" smtClean="0"/>
              <a:t>ormat in 11ax</a:t>
            </a:r>
            <a:endParaRPr lang="en-US" altLang="ko-KR" sz="1400" dirty="0"/>
          </a:p>
          <a:p>
            <a:endParaRPr lang="en-US" altLang="ko-KR" sz="1600" dirty="0" smtClean="0"/>
          </a:p>
          <a:p>
            <a:endParaRPr lang="en-US" altLang="ko-KR" sz="1050" dirty="0" smtClean="0"/>
          </a:p>
          <a:p>
            <a:endParaRPr lang="en-US" altLang="ko-KR" sz="1050" dirty="0"/>
          </a:p>
          <a:p>
            <a:r>
              <a:rPr lang="en-US" altLang="ko-KR" sz="1600" dirty="0" smtClean="0"/>
              <a:t>EHT Trigger frame can be designed by modifying an existing HE Trigger frame in order to allocate RU or multi-RU to STAs for </a:t>
            </a:r>
            <a:r>
              <a:rPr lang="en-US" altLang="ko-KR" sz="1600" dirty="0"/>
              <a:t>UL MU transmissions </a:t>
            </a:r>
            <a:r>
              <a:rPr lang="en-US" altLang="ko-KR" sz="1600" dirty="0" smtClean="0"/>
              <a:t>in </a:t>
            </a:r>
            <a:r>
              <a:rPr lang="en-US" altLang="ko-KR" sz="1800" dirty="0" smtClean="0"/>
              <a:t>EHT.</a:t>
            </a:r>
          </a:p>
          <a:p>
            <a:pPr lvl="1"/>
            <a:r>
              <a:rPr lang="en-US" altLang="ko-KR" sz="1400" dirty="0" smtClean="0"/>
              <a:t>E.g., UL </a:t>
            </a:r>
            <a:r>
              <a:rPr lang="en-US" altLang="ko-KR" sz="1400" dirty="0"/>
              <a:t>BW in Common </a:t>
            </a:r>
            <a:r>
              <a:rPr lang="en-US" altLang="ko-KR" sz="1400" dirty="0" smtClean="0"/>
              <a:t>Info is expanded to support BW of 240/320MHz</a:t>
            </a:r>
            <a:r>
              <a:rPr lang="en-US" altLang="ko-KR" sz="1400" dirty="0"/>
              <a:t>. (2 bits </a:t>
            </a:r>
            <a:r>
              <a:rPr lang="en-US" altLang="ko-KR" sz="1400" dirty="0" smtClean="0"/>
              <a:t>=&gt; </a:t>
            </a:r>
            <a:r>
              <a:rPr lang="en-US" altLang="ko-KR" sz="1400" dirty="0"/>
              <a:t>3 </a:t>
            </a:r>
            <a:r>
              <a:rPr lang="en-US" altLang="ko-KR" sz="1400" dirty="0" smtClean="0"/>
              <a:t>bits)</a:t>
            </a:r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r>
              <a:rPr lang="en-US" altLang="ko-KR" sz="1400" dirty="0"/>
              <a:t>E.g., </a:t>
            </a:r>
            <a:r>
              <a:rPr lang="en-US" altLang="ko-KR" sz="1400" dirty="0" smtClean="0"/>
              <a:t>RU Allocation subfield </a:t>
            </a:r>
            <a:r>
              <a:rPr lang="en-US" altLang="ko-KR" sz="1400" dirty="0"/>
              <a:t>in </a:t>
            </a:r>
            <a:r>
              <a:rPr lang="en-US" altLang="ko-KR" sz="1400" dirty="0" smtClean="0"/>
              <a:t>User Info field </a:t>
            </a:r>
            <a:r>
              <a:rPr lang="en-US" altLang="ko-KR" sz="1400" dirty="0"/>
              <a:t>is expanded </a:t>
            </a:r>
            <a:r>
              <a:rPr lang="en-US" altLang="ko-KR" sz="1400" dirty="0" smtClean="0"/>
              <a:t>to indicate multi-RU assignment.</a:t>
            </a:r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endParaRPr lang="en-US" altLang="ko-KR" sz="1600" dirty="0" smtClean="0"/>
          </a:p>
          <a:p>
            <a:r>
              <a:rPr lang="en-US" altLang="ko-KR" sz="1600" dirty="0" smtClean="0"/>
              <a:t>We focus on RU Allocation subfield design to enable </a:t>
            </a:r>
            <a:r>
              <a:rPr lang="en-US" altLang="ko-KR" sz="1600" dirty="0"/>
              <a:t>trigger based UL MU in 11be </a:t>
            </a:r>
            <a:r>
              <a:rPr lang="en-US" altLang="ko-KR" sz="1600" dirty="0" smtClean="0"/>
              <a:t>to </a:t>
            </a:r>
            <a:r>
              <a:rPr lang="en-US" altLang="ko-KR" sz="1600" dirty="0"/>
              <a:t>support BW of 240/320MHz and Multi-RU </a:t>
            </a:r>
            <a:r>
              <a:rPr lang="en-US" altLang="ko-KR" sz="1600" dirty="0" smtClean="0"/>
              <a:t>aggregation.</a:t>
            </a:r>
            <a:endParaRPr lang="ko-KR" altLang="en-US" sz="1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5470675"/>
              </p:ext>
            </p:extLst>
          </p:nvPr>
        </p:nvGraphicFramePr>
        <p:xfrm>
          <a:off x="1600200" y="2590800"/>
          <a:ext cx="60960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Frame Control 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Duration 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RA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TA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Common</a:t>
                      </a:r>
                    </a:p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Info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User Info</a:t>
                      </a:r>
                    </a:p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List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Padding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FCS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4038600"/>
            <a:ext cx="5686425" cy="678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5093147"/>
            <a:ext cx="5766274" cy="6218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직사각형 9"/>
          <p:cNvSpPr/>
          <p:nvPr/>
        </p:nvSpPr>
        <p:spPr bwMode="auto">
          <a:xfrm>
            <a:off x="4555192" y="4238249"/>
            <a:ext cx="583951" cy="452283"/>
          </a:xfrm>
          <a:prstGeom prst="rect">
            <a:avLst/>
          </a:prstGeom>
          <a:solidFill>
            <a:srgbClr val="FFC000">
              <a:alpha val="20000"/>
            </a:srgbClr>
          </a:solidFill>
          <a:ln w="1270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직사각형 12"/>
          <p:cNvSpPr/>
          <p:nvPr/>
        </p:nvSpPr>
        <p:spPr bwMode="auto">
          <a:xfrm>
            <a:off x="2510467" y="5257800"/>
            <a:ext cx="652516" cy="426071"/>
          </a:xfrm>
          <a:prstGeom prst="rect">
            <a:avLst/>
          </a:prstGeom>
          <a:solidFill>
            <a:srgbClr val="FFC000">
              <a:alpha val="20000"/>
            </a:srgbClr>
          </a:solidFill>
          <a:ln w="1270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1010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Structure of RU Allocation subfield for Each STA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Existing 8-bit </a:t>
            </a:r>
            <a:r>
              <a:rPr lang="en-US" altLang="ko-KR" dirty="0"/>
              <a:t>RU Allocation subfield in </a:t>
            </a:r>
            <a:r>
              <a:rPr lang="en-US" altLang="ko-KR" dirty="0" smtClean="0"/>
              <a:t>User info field in </a:t>
            </a:r>
            <a:r>
              <a:rPr lang="en-US" altLang="ko-KR" dirty="0"/>
              <a:t>T</a:t>
            </a:r>
            <a:r>
              <a:rPr lang="en-US" altLang="ko-KR" dirty="0" smtClean="0"/>
              <a:t>rigger frame does not </a:t>
            </a:r>
            <a:r>
              <a:rPr lang="en-US" altLang="ko-KR" dirty="0"/>
              <a:t>allow indicating BW of </a:t>
            </a:r>
            <a:r>
              <a:rPr lang="en-US" altLang="ko-KR" dirty="0" smtClean="0"/>
              <a:t>240/320MHz and multiple </a:t>
            </a:r>
            <a:r>
              <a:rPr lang="en-US" altLang="ko-KR" dirty="0"/>
              <a:t>RU allocation information.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To </a:t>
            </a:r>
            <a:r>
              <a:rPr lang="en-US" altLang="ko-KR" dirty="0"/>
              <a:t>support the </a:t>
            </a:r>
            <a:r>
              <a:rPr lang="en-US" altLang="ko-KR" dirty="0" smtClean="0"/>
              <a:t>larger bandwidths and </a:t>
            </a:r>
            <a:r>
              <a:rPr lang="en-US" altLang="ko-KR" dirty="0"/>
              <a:t>multi-RU </a:t>
            </a:r>
            <a:r>
              <a:rPr lang="en-US" altLang="ko-KR" dirty="0" smtClean="0"/>
              <a:t>combinations, </a:t>
            </a:r>
            <a:r>
              <a:rPr lang="en-US" altLang="ko-KR" dirty="0"/>
              <a:t>we </a:t>
            </a:r>
            <a:r>
              <a:rPr lang="en-US" altLang="ko-KR" dirty="0" smtClean="0"/>
              <a:t>can consider the </a:t>
            </a:r>
            <a:r>
              <a:rPr lang="en-US" altLang="ko-KR" dirty="0"/>
              <a:t>extended </a:t>
            </a:r>
            <a:r>
              <a:rPr lang="en-US" altLang="ko-KR" dirty="0" smtClean="0"/>
              <a:t>9-bit RU </a:t>
            </a:r>
            <a:r>
              <a:rPr lang="en-US" altLang="ko-KR" dirty="0"/>
              <a:t>allocation </a:t>
            </a:r>
            <a:r>
              <a:rPr lang="en-US" altLang="ko-KR" dirty="0" smtClean="0"/>
              <a:t>subfield.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r>
              <a:rPr lang="en-US" altLang="ko-KR" dirty="0" smtClean="0"/>
              <a:t>2 bits of [X1 </a:t>
            </a:r>
            <a:r>
              <a:rPr lang="en-US" altLang="ko-KR" dirty="0"/>
              <a:t>X0</a:t>
            </a:r>
            <a:r>
              <a:rPr lang="en-US" altLang="ko-KR" dirty="0" smtClean="0"/>
              <a:t>]: Used to </a:t>
            </a:r>
            <a:r>
              <a:rPr lang="en-US" altLang="ko-KR" dirty="0"/>
              <a:t>indicate the location of channel that RU allocation applies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7 </a:t>
            </a:r>
            <a:r>
              <a:rPr lang="en-US" altLang="ko-KR" dirty="0"/>
              <a:t>bits of [</a:t>
            </a:r>
            <a:r>
              <a:rPr lang="en-US" altLang="ko-KR" dirty="0" smtClean="0"/>
              <a:t>X8 - </a:t>
            </a:r>
            <a:r>
              <a:rPr lang="en-US" altLang="ko-KR" dirty="0"/>
              <a:t>X2</a:t>
            </a:r>
            <a:r>
              <a:rPr lang="en-US" altLang="ko-KR" dirty="0" smtClean="0"/>
              <a:t>]: Used </a:t>
            </a:r>
            <a:r>
              <a:rPr lang="en-US" altLang="ko-KR" dirty="0"/>
              <a:t>to indicate RU or multi-RU assignment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268918"/>
              </p:ext>
            </p:extLst>
          </p:nvPr>
        </p:nvGraphicFramePr>
        <p:xfrm>
          <a:off x="2700967" y="3977640"/>
          <a:ext cx="3429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9819"/>
                <a:gridCol w="669181"/>
              </a:tblGrid>
              <a:tr h="307867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직사각형 7"/>
          <p:cNvSpPr/>
          <p:nvPr/>
        </p:nvSpPr>
        <p:spPr>
          <a:xfrm>
            <a:off x="2734934" y="3645129"/>
            <a:ext cx="336963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400" b="1" dirty="0" smtClean="0"/>
              <a:t>RU Allocation subfield for EHT</a:t>
            </a:r>
            <a:endParaRPr lang="ko-KR" altLang="en-US" sz="1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700967" y="3994664"/>
            <a:ext cx="36236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X8     X7      X6     X5      X4      X3      X2    X1    X0   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1926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RU </a:t>
            </a:r>
            <a:r>
              <a:rPr lang="en-US" altLang="ko-KR" dirty="0" smtClean="0"/>
              <a:t>Allocation Subfield </a:t>
            </a:r>
            <a:r>
              <a:rPr lang="en-US" altLang="ko-KR" dirty="0"/>
              <a:t>for 240/320 MHz BW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sp>
        <p:nvSpPr>
          <p:cNvPr id="7" name="내용 개체 틀 2"/>
          <p:cNvSpPr txBox="1">
            <a:spLocks/>
          </p:cNvSpPr>
          <p:nvPr/>
        </p:nvSpPr>
        <p:spPr bwMode="auto">
          <a:xfrm>
            <a:off x="838200" y="16002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sz="1600" kern="0" dirty="0" smtClean="0"/>
              <a:t>In 11ax, one bit (B0) in the RU Allocation subfield in Trigger frame is used to indicate the Primary 80MHz or Secondary 80MHz channel.</a:t>
            </a:r>
          </a:p>
          <a:p>
            <a:r>
              <a:rPr lang="en-US" altLang="ko-KR" sz="1600" kern="0" dirty="0" smtClean="0"/>
              <a:t>To cover the supported bandwidths of 240/320 MHz in EHT, it is preferred to use two bits, [X1 X0], to </a:t>
            </a:r>
            <a:r>
              <a:rPr lang="en-US" altLang="ko-KR" sz="1600" kern="0" dirty="0"/>
              <a:t>indicate the </a:t>
            </a:r>
            <a:r>
              <a:rPr lang="en-US" altLang="ko-KR" sz="1600" kern="0" dirty="0" smtClean="0"/>
              <a:t>location </a:t>
            </a:r>
            <a:r>
              <a:rPr lang="en-US" altLang="ko-KR" sz="1600" kern="0" dirty="0"/>
              <a:t>of </a:t>
            </a:r>
            <a:r>
              <a:rPr lang="en-US" altLang="ko-KR" sz="1600" kern="0" dirty="0" smtClean="0"/>
              <a:t>channel that RU or MRU allocation applies.</a:t>
            </a:r>
          </a:p>
          <a:p>
            <a:r>
              <a:rPr lang="en-US" altLang="ko-KR" sz="1600" kern="0" dirty="0" smtClean="0"/>
              <a:t>Example</a:t>
            </a:r>
          </a:p>
          <a:p>
            <a:pPr lvl="1"/>
            <a:r>
              <a:rPr lang="en-US" altLang="ko-KR" sz="1400" kern="0" dirty="0"/>
              <a:t>For BW </a:t>
            </a:r>
            <a:r>
              <a:rPr lang="en-US" altLang="ko-KR" sz="1400" kern="0" dirty="0" smtClean="0"/>
              <a:t>of 160MHz and 80+80 MHz / 320 MHz and 160+160 MHz</a:t>
            </a:r>
          </a:p>
          <a:p>
            <a:pPr lvl="1"/>
            <a:endParaRPr lang="en-US" altLang="ko-KR" sz="1400" kern="0" dirty="0" smtClean="0"/>
          </a:p>
          <a:p>
            <a:pPr lvl="1"/>
            <a:endParaRPr lang="en-US" altLang="ko-KR" sz="1400" kern="0" dirty="0" smtClean="0"/>
          </a:p>
          <a:p>
            <a:pPr lvl="1"/>
            <a:endParaRPr lang="en-US" altLang="ko-KR" sz="1100" kern="0" dirty="0" smtClean="0"/>
          </a:p>
          <a:p>
            <a:pPr lvl="1"/>
            <a:endParaRPr lang="en-US" altLang="ko-KR" sz="1400" kern="0" dirty="0"/>
          </a:p>
          <a:p>
            <a:pPr lvl="1"/>
            <a:endParaRPr lang="en-US" altLang="ko-KR" sz="1400" kern="0" dirty="0"/>
          </a:p>
          <a:p>
            <a:pPr lvl="1"/>
            <a:r>
              <a:rPr lang="en-US" altLang="ko-KR" sz="1400" kern="0" dirty="0"/>
              <a:t>For BW </a:t>
            </a:r>
            <a:r>
              <a:rPr lang="en-US" altLang="ko-KR" sz="1400" kern="0" dirty="0" smtClean="0"/>
              <a:t>of 240MHz and 160+80 MHz </a:t>
            </a:r>
          </a:p>
          <a:p>
            <a:endParaRPr lang="en-US" altLang="ko-KR" sz="1400" kern="0" dirty="0" smtClean="0"/>
          </a:p>
          <a:p>
            <a:endParaRPr lang="en-US" altLang="ko-KR" sz="1400" kern="0" dirty="0" smtClean="0"/>
          </a:p>
          <a:p>
            <a:endParaRPr lang="en-US" altLang="ko-KR" sz="1200" kern="0" dirty="0"/>
          </a:p>
          <a:p>
            <a:endParaRPr lang="en-US" altLang="ko-KR" sz="1600" kern="0" dirty="0"/>
          </a:p>
          <a:p>
            <a:pPr lvl="1"/>
            <a:r>
              <a:rPr lang="en-US" altLang="ko-KR" sz="1400" kern="0" dirty="0">
                <a:solidFill>
                  <a:srgbClr val="C00000"/>
                </a:solidFill>
              </a:rPr>
              <a:t>Note: For 2×RU996, 3×RU996, and RU484+RU996, 80MHz channel indicated by </a:t>
            </a:r>
            <a:r>
              <a:rPr lang="en-US" altLang="ko-KR" sz="1400" kern="0" dirty="0" smtClean="0">
                <a:solidFill>
                  <a:srgbClr val="C00000"/>
                </a:solidFill>
              </a:rPr>
              <a:t>[X1 X0] </a:t>
            </a:r>
            <a:r>
              <a:rPr lang="en-US" altLang="ko-KR" sz="1400" kern="0" dirty="0">
                <a:solidFill>
                  <a:srgbClr val="C00000"/>
                </a:solidFill>
              </a:rPr>
              <a:t>becomes the starting 80MHz segment.</a:t>
            </a:r>
          </a:p>
          <a:p>
            <a:endParaRPr lang="en-US" altLang="ko-KR" sz="1800" kern="0" dirty="0" smtClean="0"/>
          </a:p>
          <a:p>
            <a:endParaRPr lang="en-US" altLang="ko-KR" sz="1800" kern="0" dirty="0" smtClean="0"/>
          </a:p>
          <a:p>
            <a:endParaRPr lang="ko-KR" altLang="en-US" sz="1800" kern="0" dirty="0"/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9692216"/>
              </p:ext>
            </p:extLst>
          </p:nvPr>
        </p:nvGraphicFramePr>
        <p:xfrm>
          <a:off x="1828801" y="3539065"/>
          <a:ext cx="6248398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1484"/>
                <a:gridCol w="1080724"/>
                <a:gridCol w="1121969"/>
                <a:gridCol w="1092827"/>
                <a:gridCol w="1221394"/>
              </a:tblGrid>
              <a:tr h="132835">
                <a:tc rowSpan="3">
                  <a:txBody>
                    <a:bodyPr/>
                    <a:lstStyle/>
                    <a:p>
                      <a:pPr algn="ctr" latinLnBrk="1"/>
                      <a:endParaRPr lang="ko-KR" alt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 smtClean="0">
                          <a:solidFill>
                            <a:schemeClr val="tx1"/>
                          </a:solidFill>
                        </a:rPr>
                        <a:t>[X1 X0]</a:t>
                      </a:r>
                      <a:endParaRPr lang="ko-KR" alt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132835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 smtClean="0">
                          <a:solidFill>
                            <a:schemeClr val="tx1"/>
                          </a:solidFill>
                        </a:rPr>
                        <a:t>Primary 160MHz</a:t>
                      </a:r>
                      <a:endParaRPr lang="ko-KR" alt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 smtClean="0">
                          <a:solidFill>
                            <a:schemeClr val="tx1"/>
                          </a:solidFill>
                        </a:rPr>
                        <a:t>Secondary 160MHz</a:t>
                      </a:r>
                      <a:endParaRPr lang="ko-KR" alt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132835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dirty="0" smtClean="0">
                          <a:solidFill>
                            <a:schemeClr val="tx1"/>
                          </a:solidFill>
                        </a:rPr>
                        <a:t>Primary 80MHz</a:t>
                      </a:r>
                      <a:endParaRPr lang="ko-KR" altLang="en-US" sz="9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dirty="0" smtClean="0">
                          <a:solidFill>
                            <a:schemeClr val="tx1"/>
                          </a:solidFill>
                        </a:rPr>
                        <a:t>Secondary 80MHz</a:t>
                      </a:r>
                      <a:endParaRPr lang="ko-KR" altLang="en-US" sz="9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 smtClean="0">
                          <a:solidFill>
                            <a:schemeClr val="tx1"/>
                          </a:solidFill>
                        </a:rPr>
                        <a:t>Lower 80MHz</a:t>
                      </a:r>
                      <a:endParaRPr lang="ko-KR" alt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 smtClean="0"/>
                        <a:t>Higher 80MHz</a:t>
                      </a:r>
                      <a:endParaRPr lang="ko-KR" altLang="en-US" sz="9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9679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kern="0" dirty="0" smtClean="0"/>
                        <a:t>160MHz and 80+80MHz (11ax)</a:t>
                      </a:r>
                      <a:endParaRPr lang="ko-KR" altLang="en-US" sz="9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/>
                        <a:t>[x 0]</a:t>
                      </a:r>
                      <a:endParaRPr lang="ko-KR" alt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dirty="0" smtClean="0"/>
                        <a:t>[x 1]</a:t>
                      </a:r>
                      <a:endParaRPr lang="ko-KR" altLang="en-US" sz="9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ko-KR" alt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ko-KR" alt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2835"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0" dirty="0" smtClean="0"/>
                        <a:t>320 MHz and 160+160 MHz</a:t>
                      </a:r>
                      <a:endParaRPr lang="ko-KR" altLang="en-US" sz="9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dirty="0" smtClean="0"/>
                        <a:t>[0 0]</a:t>
                      </a:r>
                      <a:endParaRPr lang="ko-KR" altLang="en-US" sz="9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dirty="0" smtClean="0"/>
                        <a:t>[1 0]</a:t>
                      </a:r>
                      <a:endParaRPr lang="ko-KR" altLang="en-US" sz="9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dirty="0" smtClean="0"/>
                        <a:t>[0 1]</a:t>
                      </a:r>
                      <a:endParaRPr lang="ko-KR" altLang="en-US" sz="9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dirty="0" smtClean="0"/>
                        <a:t>[1 1]</a:t>
                      </a:r>
                      <a:endParaRPr lang="ko-KR" altLang="en-US" sz="9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5207223"/>
              </p:ext>
            </p:extLst>
          </p:nvPr>
        </p:nvGraphicFramePr>
        <p:xfrm>
          <a:off x="2438400" y="5020727"/>
          <a:ext cx="50292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1219200"/>
                <a:gridCol w="1066800"/>
                <a:gridCol w="1143000"/>
              </a:tblGrid>
              <a:tr h="0">
                <a:tc rowSpan="3">
                  <a:txBody>
                    <a:bodyPr/>
                    <a:lstStyle/>
                    <a:p>
                      <a:pPr algn="ctr" latinLnBrk="1"/>
                      <a:endParaRPr lang="ko-KR" alt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 smtClean="0">
                          <a:solidFill>
                            <a:schemeClr val="tx1"/>
                          </a:solidFill>
                        </a:rPr>
                        <a:t>[X1 X0]</a:t>
                      </a:r>
                      <a:endParaRPr lang="ko-KR" alt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dirty="0" smtClean="0">
                          <a:solidFill>
                            <a:schemeClr val="tx1"/>
                          </a:solidFill>
                        </a:rPr>
                        <a:t>Primary 80MHz</a:t>
                      </a:r>
                      <a:endParaRPr lang="ko-KR" altLang="en-US" sz="9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 smtClean="0">
                          <a:solidFill>
                            <a:schemeClr val="tx1"/>
                          </a:solidFill>
                        </a:rPr>
                        <a:t>Other 160MHz</a:t>
                      </a:r>
                      <a:endParaRPr lang="ko-KR" alt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dirty="0" smtClean="0">
                          <a:solidFill>
                            <a:schemeClr val="tx1"/>
                          </a:solidFill>
                        </a:rPr>
                        <a:t>Lower 80MHz</a:t>
                      </a:r>
                      <a:endParaRPr lang="ko-KR" altLang="en-US" sz="9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 smtClean="0">
                          <a:solidFill>
                            <a:schemeClr val="tx1"/>
                          </a:solidFill>
                        </a:rPr>
                        <a:t>Higher 80MHz</a:t>
                      </a:r>
                      <a:endParaRPr lang="ko-KR" alt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0" dirty="0" smtClean="0"/>
                        <a:t>240 MHz and 160+80 MHz</a:t>
                      </a:r>
                      <a:endParaRPr lang="ko-KR" altLang="en-US" sz="9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dirty="0" smtClean="0"/>
                        <a:t>[x 0]</a:t>
                      </a:r>
                      <a:endParaRPr lang="ko-KR" altLang="en-US" sz="9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dirty="0" smtClean="0"/>
                        <a:t>[0 1]</a:t>
                      </a:r>
                      <a:endParaRPr lang="ko-KR" altLang="en-US" sz="9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dirty="0" smtClean="0"/>
                        <a:t>[1 1]</a:t>
                      </a:r>
                      <a:endParaRPr lang="ko-KR" altLang="en-US" sz="9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789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Indication for Multiple </a:t>
            </a:r>
            <a:r>
              <a:rPr lang="en-US" altLang="ko-KR" dirty="0"/>
              <a:t>RU </a:t>
            </a:r>
            <a:r>
              <a:rPr lang="en-US" altLang="ko-KR" dirty="0" smtClean="0"/>
              <a:t>Allocation Info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Considering the number of entries needed for </a:t>
            </a:r>
            <a:r>
              <a:rPr lang="en-US" altLang="ko-KR" dirty="0" smtClean="0"/>
              <a:t>multi-RU </a:t>
            </a:r>
            <a:r>
              <a:rPr lang="en-US" altLang="ko-KR" dirty="0"/>
              <a:t>combinations, it is possible to indicate the allocated multi-RU aggregation to </a:t>
            </a:r>
            <a:r>
              <a:rPr lang="en-US" altLang="ko-KR" dirty="0" smtClean="0"/>
              <a:t>STAs with the </a:t>
            </a:r>
            <a:r>
              <a:rPr lang="en-US" altLang="ko-KR" dirty="0"/>
              <a:t>reserved entries </a:t>
            </a:r>
            <a:r>
              <a:rPr lang="en-US" altLang="ko-KR" dirty="0" smtClean="0"/>
              <a:t>of RU Allocation subfield table for the Trigger frame in </a:t>
            </a:r>
            <a:r>
              <a:rPr lang="en-US" altLang="ko-KR" dirty="0"/>
              <a:t>11ax </a:t>
            </a:r>
            <a:r>
              <a:rPr lang="en-US" altLang="ko-KR" dirty="0" smtClean="0"/>
              <a:t>.</a:t>
            </a:r>
          </a:p>
          <a:p>
            <a:endParaRPr lang="en-US" altLang="ko-KR" sz="1400" dirty="0" smtClean="0"/>
          </a:p>
          <a:p>
            <a:r>
              <a:rPr lang="en-US" altLang="ko-KR" dirty="0" smtClean="0"/>
              <a:t>First, we define indices for multi-RU combinations based on data and pilot subcarrier indices for RUs. </a:t>
            </a:r>
          </a:p>
          <a:p>
            <a:endParaRPr lang="en-US" altLang="ko-KR" sz="1400" dirty="0" smtClean="0"/>
          </a:p>
          <a:p>
            <a:r>
              <a:rPr lang="en-US" altLang="ko-KR" dirty="0" smtClean="0"/>
              <a:t>Then, based on the defined indices for multi-RU combinations, new entries to </a:t>
            </a:r>
            <a:r>
              <a:rPr lang="en-US" altLang="ko-KR" dirty="0"/>
              <a:t>indicate various combinations for multi-RU </a:t>
            </a:r>
            <a:r>
              <a:rPr lang="en-US" altLang="ko-KR" dirty="0" smtClean="0"/>
              <a:t>aggregation are added to </a:t>
            </a:r>
            <a:r>
              <a:rPr lang="en-US" altLang="ko-KR" dirty="0"/>
              <a:t>the </a:t>
            </a:r>
            <a:r>
              <a:rPr lang="en-US" altLang="ko-KR" dirty="0" smtClean="0"/>
              <a:t>existing RU </a:t>
            </a:r>
            <a:r>
              <a:rPr lang="en-US" altLang="ko-KR" dirty="0"/>
              <a:t>Allocation </a:t>
            </a:r>
            <a:r>
              <a:rPr lang="en-US" altLang="ko-KR" dirty="0" smtClean="0"/>
              <a:t>subfield in 11ax.</a:t>
            </a:r>
          </a:p>
          <a:p>
            <a:endParaRPr lang="en-US" altLang="ko-KR" sz="1400" dirty="0" smtClean="0"/>
          </a:p>
          <a:p>
            <a:r>
              <a:rPr lang="en-US" altLang="ko-KR" dirty="0" smtClean="0"/>
              <a:t>In </a:t>
            </a:r>
            <a:r>
              <a:rPr lang="en-US" altLang="ko-KR" dirty="0"/>
              <a:t>the </a:t>
            </a:r>
            <a:r>
              <a:rPr lang="en-US" altLang="ko-KR" dirty="0" smtClean="0"/>
              <a:t>followings, </a:t>
            </a:r>
            <a:r>
              <a:rPr lang="en-US" altLang="ko-KR" dirty="0"/>
              <a:t>the details </a:t>
            </a:r>
            <a:r>
              <a:rPr lang="en-US" altLang="ko-KR" dirty="0" smtClean="0"/>
              <a:t>of RU Allocation subfield design for indication of allocated multi-RU are described.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195888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Define Indices </a:t>
            </a:r>
            <a:r>
              <a:rPr lang="en-US" altLang="ko-KR" dirty="0"/>
              <a:t>for MRUs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Based on Table 27-7 &amp; Table 27-8 in 11ax and </a:t>
            </a:r>
            <a:r>
              <a:rPr lang="en-US" altLang="ko-KR" sz="1800" dirty="0"/>
              <a:t>Table 1 </a:t>
            </a:r>
            <a:r>
              <a:rPr lang="en-US" altLang="ko-KR" sz="1800" dirty="0" smtClean="0"/>
              <a:t>in Appendices, the location </a:t>
            </a:r>
            <a:r>
              <a:rPr lang="en-US" altLang="ko-KR" sz="1800" dirty="0"/>
              <a:t>of MRUs </a:t>
            </a:r>
            <a:r>
              <a:rPr lang="en-US" altLang="ko-KR" sz="1800" dirty="0" smtClean="0"/>
              <a:t>are </a:t>
            </a:r>
            <a:r>
              <a:rPr lang="en-US" altLang="ko-KR" sz="1800" dirty="0"/>
              <a:t>defined as follows.</a:t>
            </a:r>
          </a:p>
          <a:p>
            <a:pPr lvl="1"/>
            <a:r>
              <a:rPr lang="en-US" altLang="ko-KR" sz="1600" dirty="0" smtClean="0"/>
              <a:t>Indices </a:t>
            </a:r>
            <a:r>
              <a:rPr lang="en-US" altLang="ko-KR" sz="1600" dirty="0"/>
              <a:t>for MRUs in an 20 MHz </a:t>
            </a:r>
            <a:r>
              <a:rPr lang="en-US" altLang="ko-KR" sz="1600" dirty="0" smtClean="0"/>
              <a:t>EHT PPDU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r>
              <a:rPr lang="en-US" altLang="ko-KR" sz="1600" dirty="0" smtClean="0"/>
              <a:t>Indices </a:t>
            </a:r>
            <a:r>
              <a:rPr lang="en-US" altLang="ko-KR" sz="1600" dirty="0"/>
              <a:t>for MRUs in an 40 MHz </a:t>
            </a:r>
            <a:r>
              <a:rPr lang="en-US" altLang="ko-KR" sz="1600" dirty="0" smtClean="0"/>
              <a:t>EHT PPDU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3733619"/>
              </p:ext>
            </p:extLst>
          </p:nvPr>
        </p:nvGraphicFramePr>
        <p:xfrm>
          <a:off x="1219200" y="2514600"/>
          <a:ext cx="6972299" cy="1047750"/>
        </p:xfrm>
        <a:graphic>
          <a:graphicData uri="http://schemas.openxmlformats.org/drawingml/2006/table">
            <a:tbl>
              <a:tblPr/>
              <a:tblGrid>
                <a:gridCol w="838200"/>
                <a:gridCol w="2966496"/>
                <a:gridCol w="3167603"/>
              </a:tblGrid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MRU type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MRU index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MRU combination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0955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RU52+RU26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MRU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52-tone </a:t>
                      </a:r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2 + </a:t>
                      </a:r>
                      <a:r>
                        <a:rPr lang="de-D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26-tone </a:t>
                      </a:r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52-tone RU 3 + </a:t>
                      </a:r>
                      <a:r>
                        <a:rPr lang="de-D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26-tone </a:t>
                      </a:r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de-D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RU106+RU26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MRU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106-tone RU 1 + 26-tone RU 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106-tone RU 2 + 26-tone RU 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1440656"/>
              </p:ext>
            </p:extLst>
          </p:nvPr>
        </p:nvGraphicFramePr>
        <p:xfrm>
          <a:off x="1219200" y="4191000"/>
          <a:ext cx="6972299" cy="1885950"/>
        </p:xfrm>
        <a:graphic>
          <a:graphicData uri="http://schemas.openxmlformats.org/drawingml/2006/table">
            <a:tbl>
              <a:tblPr/>
              <a:tblGrid>
                <a:gridCol w="914400"/>
                <a:gridCol w="2890296"/>
                <a:gridCol w="3167603"/>
              </a:tblGrid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MRU type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MRU index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MRU combination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0955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RU52+RU26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MRU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52-tone RU 2 + </a:t>
                      </a:r>
                      <a:r>
                        <a:rPr lang="de-D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26-tone </a:t>
                      </a:r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de-D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52-tone RU 3 + </a:t>
                      </a:r>
                      <a:r>
                        <a:rPr lang="de-D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26-tone </a:t>
                      </a:r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de-D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MRU 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52-tone RU 6 </a:t>
                      </a:r>
                      <a:r>
                        <a:rPr lang="de-D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 </a:t>
                      </a:r>
                      <a:r>
                        <a:rPr lang="de-DE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26-tone RU 11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MRU 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52-tone RU 7 </a:t>
                      </a:r>
                      <a:r>
                        <a:rPr lang="de-D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 </a:t>
                      </a:r>
                      <a:r>
                        <a:rPr lang="de-DE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26-tone RU 17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RU106+RU26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MRU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106-tone RU 1 + 26-tone RU 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106-tone RU 2 + 26-tone RU 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MRU 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106-tone RU 3 + 26-tone RU 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MRU 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106-tone RU 4 + 26-tone RU 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871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Define Indices </a:t>
            </a:r>
            <a:r>
              <a:rPr lang="en-US" altLang="ko-KR" dirty="0"/>
              <a:t>for MRUs </a:t>
            </a:r>
            <a:r>
              <a:rPr lang="en-US" altLang="ko-KR" dirty="0" smtClean="0"/>
              <a:t>(Cont’d)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The location of MRUs are defined as follows.</a:t>
            </a:r>
          </a:p>
          <a:p>
            <a:pPr lvl="1"/>
            <a:r>
              <a:rPr lang="en-US" altLang="ko-KR" sz="1600" dirty="0" smtClean="0"/>
              <a:t>Indices </a:t>
            </a:r>
            <a:r>
              <a:rPr lang="en-US" altLang="ko-KR" sz="1600" dirty="0"/>
              <a:t>for MRUs in an </a:t>
            </a:r>
            <a:r>
              <a:rPr lang="en-US" altLang="ko-KR" sz="1600" dirty="0" smtClean="0"/>
              <a:t>80 </a:t>
            </a:r>
            <a:r>
              <a:rPr lang="en-US" altLang="ko-KR" sz="1600" dirty="0"/>
              <a:t>MHz </a:t>
            </a:r>
            <a:r>
              <a:rPr lang="en-US" altLang="ko-KR" sz="1600" dirty="0" smtClean="0"/>
              <a:t>EHT PPDU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200" dirty="0" smtClean="0"/>
          </a:p>
          <a:p>
            <a:pPr lvl="1"/>
            <a:endParaRPr lang="en-US" altLang="ko-KR" sz="1600" dirty="0"/>
          </a:p>
          <a:p>
            <a:pPr lvl="1"/>
            <a:r>
              <a:rPr lang="en-US" altLang="ko-KR" sz="1600" dirty="0" smtClean="0"/>
              <a:t>Indices </a:t>
            </a:r>
            <a:r>
              <a:rPr lang="en-US" altLang="ko-KR" sz="1600" dirty="0"/>
              <a:t>for MRUs in an </a:t>
            </a:r>
            <a:r>
              <a:rPr lang="en-US" altLang="ko-KR" sz="1600" dirty="0" smtClean="0"/>
              <a:t>160 </a:t>
            </a:r>
            <a:r>
              <a:rPr lang="en-US" altLang="ko-KR" sz="1600" dirty="0"/>
              <a:t>MHz </a:t>
            </a:r>
            <a:r>
              <a:rPr lang="en-US" altLang="ko-KR" sz="1600" dirty="0" smtClean="0"/>
              <a:t>EHT PPDU</a:t>
            </a:r>
            <a:endParaRPr lang="en-US" altLang="ko-KR" sz="1600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0895857"/>
              </p:ext>
            </p:extLst>
          </p:nvPr>
        </p:nvGraphicFramePr>
        <p:xfrm>
          <a:off x="1295401" y="2133600"/>
          <a:ext cx="6934200" cy="2464884"/>
        </p:xfrm>
        <a:graphic>
          <a:graphicData uri="http://schemas.openxmlformats.org/drawingml/2006/table">
            <a:tbl>
              <a:tblPr/>
              <a:tblGrid>
                <a:gridCol w="909403"/>
                <a:gridCol w="985187"/>
                <a:gridCol w="5039610"/>
              </a:tblGrid>
              <a:tr h="1598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MRU type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MRU index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MRU combination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59805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RU52+RU26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MRU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52-tone RU 3 + </a:t>
                      </a:r>
                      <a:r>
                        <a:rPr lang="de-D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26-tone </a:t>
                      </a:r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de-D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8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52-tone RU 6 + </a:t>
                      </a:r>
                      <a:r>
                        <a:rPr lang="de-D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26-tone </a:t>
                      </a:r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de-D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65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MRU 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52-tone RU 11 + </a:t>
                      </a:r>
                      <a:r>
                        <a:rPr lang="de-D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26-tone </a:t>
                      </a:r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de-D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8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MRU 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52-tone RU 14 + </a:t>
                      </a:r>
                      <a:r>
                        <a:rPr lang="de-D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26-tone </a:t>
                      </a:r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de-D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805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RU106+RU26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MRU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106-tone RU 1 + 26-tone RU 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8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106-tone RU 4 + 26-tone RU 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8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MRU 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106-tone RU 5 + 26-tone RU 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8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MRU 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106-tone RU 8 + 26-tone RU 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708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RU484+RU242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MRU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RU484+RU242; option 1 - First RU242 is not allocated in [RU242 RU242 RU484]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70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RU484+RU242; option 2 - Second RU242 is not allocated in [RU242 RU242 RU484]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70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MRU 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RU484+RU242; option 3 - First RU242 is not allocated in [RU484 RU242 RU242]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70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MRU 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RU484+RU242; option 4 - Second RU242 is not allocated in [RU484 RU242 RU242]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3584660"/>
              </p:ext>
            </p:extLst>
          </p:nvPr>
        </p:nvGraphicFramePr>
        <p:xfrm>
          <a:off x="1295400" y="5105400"/>
          <a:ext cx="6934200" cy="904493"/>
        </p:xfrm>
        <a:graphic>
          <a:graphicData uri="http://schemas.openxmlformats.org/drawingml/2006/table">
            <a:tbl>
              <a:tblPr/>
              <a:tblGrid>
                <a:gridCol w="914399"/>
                <a:gridCol w="990600"/>
                <a:gridCol w="5029201"/>
              </a:tblGrid>
              <a:tr h="956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MRU type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MRU index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MRU combination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85642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RU996+RU484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MRU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RU484+RU996; option 1 -  First RU484 is not allocated in [RU484 RU484 RU996]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64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RU484+RU996; option 2 - Second RU484 is not allocated in [RU484 RU484 RU996]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64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MRU 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RU484+RU996; option 3 - First RU484 is not allocated in [RU996 RU484 RU484]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64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MRU 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RU484+RU996; option 4 - Second RU484 is not allocated in [RU996 RU484 RU484]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2651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X8–X2 </a:t>
            </a:r>
            <a:r>
              <a:rPr lang="en-US" altLang="ko-KR" dirty="0"/>
              <a:t>of </a:t>
            </a:r>
            <a:r>
              <a:rPr lang="en-US" altLang="ko-KR" dirty="0" smtClean="0"/>
              <a:t>RU </a:t>
            </a:r>
            <a:r>
              <a:rPr lang="en-US" altLang="ko-KR" dirty="0"/>
              <a:t>Allocation </a:t>
            </a:r>
            <a:r>
              <a:rPr lang="en-US" altLang="ko-KR" dirty="0" smtClean="0"/>
              <a:t>Subfield for EHT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 smtClean="0"/>
              <a:t>To </a:t>
            </a:r>
            <a:r>
              <a:rPr lang="en-US" altLang="ko-KR" sz="1600" dirty="0"/>
              <a:t>indicate various combinations for multi-RU </a:t>
            </a:r>
            <a:r>
              <a:rPr lang="en-US" altLang="ko-KR" sz="1600" dirty="0" smtClean="0"/>
              <a:t>aggregation</a:t>
            </a:r>
            <a:r>
              <a:rPr lang="en-US" altLang="ko-KR" sz="1600" dirty="0"/>
              <a:t>, new entries </a:t>
            </a:r>
            <a:r>
              <a:rPr lang="en-US" altLang="ko-KR" sz="1600" dirty="0" smtClean="0"/>
              <a:t>are </a:t>
            </a:r>
            <a:r>
              <a:rPr lang="en-US" altLang="ko-KR" sz="1600" dirty="0"/>
              <a:t>added to the existing RU Allocation subfield in </a:t>
            </a:r>
            <a:r>
              <a:rPr lang="en-US" altLang="ko-KR" sz="1600" dirty="0" smtClean="0"/>
              <a:t>11ax based on the </a:t>
            </a:r>
            <a:r>
              <a:rPr lang="en-US" altLang="ko-KR" sz="1600" dirty="0"/>
              <a:t>defined indices for multi-RU </a:t>
            </a:r>
            <a:r>
              <a:rPr lang="en-US" altLang="ko-KR" sz="1600" dirty="0" smtClean="0"/>
              <a:t>combinations.</a:t>
            </a:r>
          </a:p>
          <a:p>
            <a:r>
              <a:rPr lang="en-US" altLang="ko-KR" sz="1600" dirty="0" smtClean="0"/>
              <a:t>The </a:t>
            </a:r>
            <a:r>
              <a:rPr lang="en-US" altLang="ko-KR" sz="1600" dirty="0"/>
              <a:t>mapping of </a:t>
            </a:r>
            <a:r>
              <a:rPr lang="en-US" altLang="ko-KR" sz="1600" dirty="0" smtClean="0"/>
              <a:t>X8–X2 </a:t>
            </a:r>
            <a:r>
              <a:rPr lang="en-US" altLang="ko-KR" sz="1600" dirty="0"/>
              <a:t>of the RU Allocation subfield </a:t>
            </a:r>
            <a:r>
              <a:rPr lang="en-US" altLang="ko-KR" sz="1600" dirty="0" smtClean="0"/>
              <a:t>for EHT is defined as follows.</a:t>
            </a:r>
            <a:endParaRPr lang="ko-KR" altLang="en-US" sz="16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3372776"/>
              </p:ext>
            </p:extLst>
          </p:nvPr>
        </p:nvGraphicFramePr>
        <p:xfrm>
          <a:off x="990600" y="2590800"/>
          <a:ext cx="6934200" cy="3733794"/>
        </p:xfrm>
        <a:graphic>
          <a:graphicData uri="http://schemas.openxmlformats.org/drawingml/2006/table">
            <a:tbl>
              <a:tblPr/>
              <a:tblGrid>
                <a:gridCol w="1219200"/>
                <a:gridCol w="3308894"/>
                <a:gridCol w="958306"/>
                <a:gridCol w="1447800"/>
              </a:tblGrid>
              <a:tr h="26665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X8-X2of </a:t>
                      </a:r>
                    </a:p>
                    <a:p>
                      <a:pPr algn="ctr" fontAlgn="ctr"/>
                      <a:r>
                        <a:rPr lang="es-E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Allocation</a:t>
                      </a:r>
                      <a:r>
                        <a:rPr lang="es-ES" sz="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s-E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subfield</a:t>
                      </a:r>
                      <a:endParaRPr lang="es-ES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UL BW subfield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size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Index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513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0-8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20MHz, 40MHz, 80MHz, 80+80 or 160MHz, 160+80 or 240MHz, 160+160 or 320MHz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RU1 to RU9, respectively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3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9–17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40MHz, 80MHz, 80+80 or 160MHz, 160+80 or 240MHz, 160+160 or 320MHz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RU10 to RU18, respectively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35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18–35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80MHz, 80+80 or 160MHz, 160+80 or 240MHz, 160+160 or 320MHz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RU19 to RU36, respectively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13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36–39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20MHz, 40MHz, 80MHz, 80+80 or 160MHz, 160+80 or 240MHz, 160+160 or 320MHz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RU1 to RU4, respectively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3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40–43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40MHz, 80MHz, 80+80 or 160MHz, 160+80 or 240MHz, 160+160 or 320MHz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RU5 to RU8, respectively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35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44–51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80MHz, 80+80 or 160MHz, 160+80 or 240MHz, 160+160 or 320MHz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RU9 to RU16, respectively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3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52, 53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20MHz, 40MHz, 80MHz, 80+80 or 160MHz, 160+80 or 240MHz, 160+160 or 320MHz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106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RU1 and RU2, respectively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3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54, 55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40MHz, 80MHz, 80+80 or 160MHz, 160+80 or 240MHz, 160+160 or 320MHz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RU3 and RU4, respectively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35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56–59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80MHz, 80+80 or 160MHz, 160+80 or 240MHz, 160+160 or 320MHz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RU5 to RU8, respectively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3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20MHz, 40MHz, 80MHz, 80+80 or 160MHz, 160+80 or 240MHz, 160+160 or 320MHz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242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RU1 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3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40MHz, 80MHz, 80+80 or 160MHz, 160+80 or 240MHz, 160+160 or 320MHz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RU2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35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62,63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80MHz, 80+80 or 160MHz, 160+80 or 240MHz, 160+160 or 320MHz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RU3 and RU4, respectively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3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64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40MHz, 80MHz, 80+80 or 160MHz, 160+80 or 240MHz, 160+160 or 320MHz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484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RU1 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35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65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80MHz, 80+80 or 160MHz, 160+80 or 240MHz, 160+160 or 320MHz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RU2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35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80MHz, 80+80 or 160MHz, 160+80 or 240MHz, 160+160 or 320MHz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996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RU1 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35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67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80+80 or 160MHz, 160+80 or 240MHz, 160+160 or 320MHz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2×996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RU1 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635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160+80 or 240MHz, 160+160 or 320MHz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3×996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RU1 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</a:tr>
              <a:tr h="13635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69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160+160 or 320MHz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4×996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RU1 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</a:tr>
              <a:tr h="1513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70,71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20MHz, 40MHz, 80MHz, 80+80 or 160MHz, 160+80 or 240MHz, 160+160 or 320MHz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RU52+RU26</a:t>
                      </a:r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MRU1 and MRU2, respectively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</a:tr>
              <a:tr h="1513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72,73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40MHz, 80MHz, 80+80 or 160MHz, 160+80 or 240MHz, 160+160 or 320MHz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MRU3 and MRU4, respectively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</a:tr>
              <a:tr h="1513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74,75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20MHz, 40MHz, 80MHz, 80+80 or 160MHz, 160+80 or 240MHz, 160+160 or 320MHz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RU106+RU26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MRU1 and MRU2, respectively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</a:tr>
              <a:tr h="1513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76,77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40MHz, 80MHz, 80+80 or 160MHz, 160+80 or 240MHz, 160+160 or 320MHz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MRU3 and MRU4, respectively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</a:tr>
              <a:tr h="13635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78-81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80MHz, 80+80 or 160MHz, 160+80 or 240MHz, 160+160 or 320MHz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RU484+RU242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MRU1 to MRU4, respectively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</a:tr>
              <a:tr h="13635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83-85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160MHz</a:t>
                      </a:r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 160+80 or 240MHz, 160+160 or 320MHz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RU996+RU484</a:t>
                      </a:r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MRU1 to MRU4, respectively</a:t>
                      </a:r>
                    </a:p>
                  </a:txBody>
                  <a:tcPr marL="3980" marR="3980" marT="39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</a:tr>
            </a:tbl>
          </a:graphicData>
        </a:graphic>
      </p:graphicFrame>
      <p:sp>
        <p:nvSpPr>
          <p:cNvPr id="13" name="오른쪽 대괄호 12"/>
          <p:cNvSpPr/>
          <p:nvPr/>
        </p:nvSpPr>
        <p:spPr bwMode="auto">
          <a:xfrm>
            <a:off x="7984066" y="5181600"/>
            <a:ext cx="114300" cy="1117602"/>
          </a:xfrm>
          <a:prstGeom prst="rightBracket">
            <a:avLst/>
          </a:prstGeom>
          <a:noFill/>
          <a:ln w="12700" cap="flat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8060266" y="5481935"/>
            <a:ext cx="10422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dirty="0" smtClean="0">
                <a:solidFill>
                  <a:srgbClr val="C00000"/>
                </a:solidFill>
              </a:rPr>
              <a:t>Newly </a:t>
            </a:r>
          </a:p>
          <a:p>
            <a:pPr algn="ctr"/>
            <a:r>
              <a:rPr lang="en-US" altLang="ko-KR" dirty="0" smtClean="0">
                <a:solidFill>
                  <a:srgbClr val="C00000"/>
                </a:solidFill>
              </a:rPr>
              <a:t>added </a:t>
            </a:r>
            <a:r>
              <a:rPr lang="en-US" altLang="ko-KR" dirty="0">
                <a:solidFill>
                  <a:srgbClr val="C00000"/>
                </a:solidFill>
              </a:rPr>
              <a:t>entries </a:t>
            </a:r>
            <a:endParaRPr lang="ko-KR" altLang="en-US" dirty="0">
              <a:solidFill>
                <a:srgbClr val="C00000"/>
              </a:solidFill>
            </a:endParaRPr>
          </a:p>
        </p:txBody>
      </p:sp>
      <p:sp>
        <p:nvSpPr>
          <p:cNvPr id="11" name="오른쪽 대괄호 10"/>
          <p:cNvSpPr/>
          <p:nvPr/>
        </p:nvSpPr>
        <p:spPr bwMode="auto">
          <a:xfrm>
            <a:off x="7984066" y="2895600"/>
            <a:ext cx="114300" cy="2209800"/>
          </a:xfrm>
          <a:prstGeom prst="rightBracke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8077200" y="3339405"/>
            <a:ext cx="102023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dirty="0" smtClean="0"/>
              <a:t>Existing </a:t>
            </a:r>
          </a:p>
          <a:p>
            <a:pPr algn="ctr"/>
            <a:r>
              <a:rPr lang="en-US" altLang="ko-KR" dirty="0" smtClean="0"/>
              <a:t>entries</a:t>
            </a:r>
          </a:p>
          <a:p>
            <a:pPr algn="ctr"/>
            <a:r>
              <a:rPr lang="en-US" altLang="ko-KR" dirty="0"/>
              <a:t>c</a:t>
            </a:r>
            <a:r>
              <a:rPr lang="en-US" altLang="ko-KR" dirty="0" smtClean="0"/>
              <a:t>onsidering </a:t>
            </a:r>
            <a:r>
              <a:rPr lang="en-US" altLang="ko-KR" dirty="0"/>
              <a:t>the modified tone plan </a:t>
            </a:r>
            <a:endParaRPr lang="en-US" altLang="ko-KR" dirty="0" smtClean="0"/>
          </a:p>
          <a:p>
            <a:pPr algn="ctr"/>
            <a:r>
              <a:rPr lang="en-US" altLang="ko-KR" dirty="0" smtClean="0"/>
              <a:t>for </a:t>
            </a:r>
            <a:r>
              <a:rPr lang="en-US" altLang="ko-KR" dirty="0"/>
              <a:t>80MHz </a:t>
            </a:r>
            <a:r>
              <a:rPr lang="en-US" altLang="ko-KR" dirty="0" smtClean="0"/>
              <a:t>OFDMA 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1365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147169</TotalTime>
  <Words>3946</Words>
  <Application>Microsoft Office PowerPoint</Application>
  <PresentationFormat>화면 슬라이드 쇼(4:3)</PresentationFormat>
  <Paragraphs>777</Paragraphs>
  <Slides>24</Slides>
  <Notes>1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24</vt:i4>
      </vt:variant>
    </vt:vector>
  </HeadingPairs>
  <TitlesOfParts>
    <vt:vector size="26" baseType="lpstr">
      <vt:lpstr>802-11-Submission</vt:lpstr>
      <vt:lpstr>Document</vt:lpstr>
      <vt:lpstr>RU Allocation Subfield Design for EHT Trigger Frame</vt:lpstr>
      <vt:lpstr>Introduction</vt:lpstr>
      <vt:lpstr>EHT Trigger Frame Format</vt:lpstr>
      <vt:lpstr>Structure of RU Allocation subfield for Each STA </vt:lpstr>
      <vt:lpstr>RU Allocation Subfield for 240/320 MHz BW</vt:lpstr>
      <vt:lpstr>Indication for Multiple RU Allocation Info</vt:lpstr>
      <vt:lpstr>Define Indices for MRUs </vt:lpstr>
      <vt:lpstr>Define Indices for MRUs (Cont’d)</vt:lpstr>
      <vt:lpstr>X8–X2 of RU Allocation Subfield for EHT</vt:lpstr>
      <vt:lpstr>Examples of Proposed RU Allocation Subfield for EHT</vt:lpstr>
      <vt:lpstr>Summary</vt:lpstr>
      <vt:lpstr>Straw Poll #1</vt:lpstr>
      <vt:lpstr>Straw Poll #2</vt:lpstr>
      <vt:lpstr>Straw Poll #3</vt:lpstr>
      <vt:lpstr>Straw Poll #4</vt:lpstr>
      <vt:lpstr>Straw Poll #5</vt:lpstr>
      <vt:lpstr>Straw Poll #6</vt:lpstr>
      <vt:lpstr>Straw Poll #7</vt:lpstr>
      <vt:lpstr>Appendices</vt:lpstr>
      <vt:lpstr>Data and pilot Subcarrier Indices for RUs in an 20 MHz HE PPDU and in a Non-OFDMA 20 MHz HE PPDU – Table 27-7 in 11ax</vt:lpstr>
      <vt:lpstr>Data and pilot Subcarrier Indices for RUs in an 40 MHz HE PPDU and in a Non-OFDMA 40 MHz HE PPDU – Table 27-8 in 11ax</vt:lpstr>
      <vt:lpstr>Data and pilot Subcarrier Indices for RUs in an 80 MHz HE PPDU and in a Non-OFDMA 80 MHz HE PPDU – Table 1 in Appendices</vt:lpstr>
      <vt:lpstr>Mapping of B7–B1 of the RU Allocation subfield in 11ax (Table 9-31h)</vt:lpstr>
      <vt:lpstr>Reference</vt:lpstr>
    </vt:vector>
  </TitlesOfParts>
  <Company>AT&amp;T Labs Research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김명진(mj1108.kim)</cp:lastModifiedBy>
  <cp:revision>2893</cp:revision>
  <cp:lastPrinted>1998-02-10T13:28:06Z</cp:lastPrinted>
  <dcterms:created xsi:type="dcterms:W3CDTF">2007-05-21T21:00:37Z</dcterms:created>
  <dcterms:modified xsi:type="dcterms:W3CDTF">2020-05-29T03:11:44Z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NSCPROP_SA">
    <vt:lpwstr>C:\Users\tianyu.wu\Downloads\11-17-0371-04-00ba-wur-duty-cycle-mode-and-timing-synchronization-follow-up.pptx</vt:lpwstr>
  </property>
</Properties>
</file>