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0"/>
  </p:notesMasterIdLst>
  <p:handoutMasterIdLst>
    <p:handoutMasterId r:id="rId21"/>
  </p:handoutMasterIdLst>
  <p:sldIdLst>
    <p:sldId id="256" r:id="rId2"/>
    <p:sldId id="549" r:id="rId3"/>
    <p:sldId id="424" r:id="rId4"/>
    <p:sldId id="298" r:id="rId5"/>
    <p:sldId id="296" r:id="rId6"/>
    <p:sldId id="283" r:id="rId7"/>
    <p:sldId id="545" r:id="rId8"/>
    <p:sldId id="546" r:id="rId9"/>
    <p:sldId id="273" r:id="rId10"/>
    <p:sldId id="538" r:id="rId11"/>
    <p:sldId id="416" r:id="rId12"/>
    <p:sldId id="297" r:id="rId13"/>
    <p:sldId id="547" r:id="rId14"/>
    <p:sldId id="548" r:id="rId15"/>
    <p:sldId id="425" r:id="rId16"/>
    <p:sldId id="423" r:id="rId17"/>
    <p:sldId id="289" r:id="rId18"/>
    <p:sldId id="543" r:id="rId19"/>
  </p:sldIdLst>
  <p:sldSz cx="9144000" cy="6858000" type="screen4x3"/>
  <p:notesSz cx="6797675" cy="987266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4" userDrawn="1">
          <p15:clr>
            <a:srgbClr val="A4A3A4"/>
          </p15:clr>
        </p15:guide>
        <p15:guide id="2" pos="211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99FF66"/>
    <a:srgbClr val="FF7C80"/>
    <a:srgbClr val="E6E6E6"/>
    <a:srgbClr val="A3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95" autoAdjust="0"/>
  </p:normalViewPr>
  <p:slideViewPr>
    <p:cSldViewPr>
      <p:cViewPr varScale="1">
        <p:scale>
          <a:sx n="132" d="100"/>
          <a:sy n="132" d="100"/>
        </p:scale>
        <p:origin x="996" y="126"/>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2707"/>
    </p:cViewPr>
  </p:sorterViewPr>
  <p:notesViewPr>
    <p:cSldViewPr>
      <p:cViewPr varScale="1">
        <p:scale>
          <a:sx n="67" d="100"/>
          <a:sy n="67" d="100"/>
        </p:scale>
        <p:origin x="3101" y="53"/>
      </p:cViewPr>
      <p:guideLst>
        <p:guide orient="horz" pos="3064"/>
        <p:guide pos="211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971" cy="493126"/>
          </a:xfrm>
          <a:prstGeom prst="rect">
            <a:avLst/>
          </a:prstGeom>
        </p:spPr>
        <p:txBody>
          <a:bodyPr vert="horz" lIns="92098" tIns="46049" rIns="92098" bIns="46049" rtlCol="0"/>
          <a:lstStyle>
            <a:lvl1pPr algn="l">
              <a:defRPr sz="1200"/>
            </a:lvl1pPr>
          </a:lstStyle>
          <a:p>
            <a:endParaRPr lang="en-US"/>
          </a:p>
        </p:txBody>
      </p:sp>
      <p:sp>
        <p:nvSpPr>
          <p:cNvPr id="3" name="Date Placeholder 2"/>
          <p:cNvSpPr>
            <a:spLocks noGrp="1"/>
          </p:cNvSpPr>
          <p:nvPr>
            <p:ph type="dt" sz="quarter" idx="1"/>
          </p:nvPr>
        </p:nvSpPr>
        <p:spPr>
          <a:xfrm>
            <a:off x="3850150" y="1"/>
            <a:ext cx="2945971" cy="493126"/>
          </a:xfrm>
          <a:prstGeom prst="rect">
            <a:avLst/>
          </a:prstGeom>
        </p:spPr>
        <p:txBody>
          <a:bodyPr vert="horz" lIns="92098" tIns="46049" rIns="92098" bIns="46049" rtlCol="0"/>
          <a:lstStyle>
            <a:lvl1pPr algn="r">
              <a:defRPr sz="1200"/>
            </a:lvl1pPr>
          </a:lstStyle>
          <a:p>
            <a:fld id="{B87CCAAF-252C-4847-8D16-EDD6B40E4912}" type="datetimeFigureOut">
              <a:rPr lang="en-US" smtClean="0"/>
              <a:pPr/>
              <a:t>9/1/2020</a:t>
            </a:fld>
            <a:endParaRPr lang="en-US"/>
          </a:p>
        </p:txBody>
      </p:sp>
      <p:sp>
        <p:nvSpPr>
          <p:cNvPr id="4" name="Footer Placeholder 3"/>
          <p:cNvSpPr>
            <a:spLocks noGrp="1"/>
          </p:cNvSpPr>
          <p:nvPr>
            <p:ph type="ftr" sz="quarter" idx="2"/>
          </p:nvPr>
        </p:nvSpPr>
        <p:spPr>
          <a:xfrm>
            <a:off x="1" y="9377849"/>
            <a:ext cx="2945971" cy="493126"/>
          </a:xfrm>
          <a:prstGeom prst="rect">
            <a:avLst/>
          </a:prstGeom>
        </p:spPr>
        <p:txBody>
          <a:bodyPr vert="horz" lIns="92098" tIns="46049" rIns="92098" bIns="46049" rtlCol="0" anchor="b"/>
          <a:lstStyle>
            <a:lvl1pPr algn="l">
              <a:defRPr sz="1200"/>
            </a:lvl1pPr>
          </a:lstStyle>
          <a:p>
            <a:endParaRPr lang="en-US"/>
          </a:p>
        </p:txBody>
      </p:sp>
      <p:sp>
        <p:nvSpPr>
          <p:cNvPr id="5" name="Slide Number Placeholder 4"/>
          <p:cNvSpPr>
            <a:spLocks noGrp="1"/>
          </p:cNvSpPr>
          <p:nvPr>
            <p:ph type="sldNum" sz="quarter" idx="3"/>
          </p:nvPr>
        </p:nvSpPr>
        <p:spPr>
          <a:xfrm>
            <a:off x="3850150" y="9377849"/>
            <a:ext cx="2945971" cy="493126"/>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2"/>
            <a:ext cx="6797675" cy="9872663"/>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a:p>
        </p:txBody>
      </p:sp>
      <p:sp>
        <p:nvSpPr>
          <p:cNvPr id="2050" name="Rectangle 2"/>
          <p:cNvSpPr>
            <a:spLocks noGrp="1" noChangeArrowheads="1"/>
          </p:cNvSpPr>
          <p:nvPr>
            <p:ph type="hdr"/>
          </p:nvPr>
        </p:nvSpPr>
        <p:spPr bwMode="auto">
          <a:xfrm>
            <a:off x="5529337" y="103018"/>
            <a:ext cx="627166"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41174" y="103018"/>
            <a:ext cx="809247"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936625" y="744538"/>
            <a:ext cx="4922838" cy="369093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7" y="4689770"/>
            <a:ext cx="4984650" cy="4441516"/>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252325" y="9558550"/>
            <a:ext cx="904178" cy="1925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159177" y="9558551"/>
            <a:ext cx="501111" cy="3867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8094" y="9558549"/>
            <a:ext cx="731992" cy="183662"/>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a:solidFill>
                  <a:srgbClr val="000000"/>
                </a:solidFill>
              </a:rPr>
              <a:t>Submission</a:t>
            </a:r>
          </a:p>
        </p:txBody>
      </p:sp>
      <p:sp>
        <p:nvSpPr>
          <p:cNvPr id="2057" name="Line 9"/>
          <p:cNvSpPr>
            <a:spLocks noChangeShapeType="1"/>
          </p:cNvSpPr>
          <p:nvPr/>
        </p:nvSpPr>
        <p:spPr bwMode="auto">
          <a:xfrm>
            <a:off x="709650" y="9556859"/>
            <a:ext cx="5378380" cy="1689"/>
          </a:xfrm>
          <a:prstGeom prst="line">
            <a:avLst/>
          </a:prstGeom>
          <a:noFill/>
          <a:ln w="12600">
            <a:solidFill>
              <a:srgbClr val="000000"/>
            </a:solidFill>
            <a:miter lim="800000"/>
            <a:headEnd/>
            <a:tailEnd/>
          </a:ln>
          <a:effectLst/>
        </p:spPr>
        <p:txBody>
          <a:bodyPr lIns="92098" tIns="46049" rIns="92098" bIns="46049"/>
          <a:lstStyle/>
          <a:p>
            <a:endParaRPr lang="en-GB"/>
          </a:p>
        </p:txBody>
      </p:sp>
      <p:sp>
        <p:nvSpPr>
          <p:cNvPr id="2058" name="Line 10"/>
          <p:cNvSpPr>
            <a:spLocks noChangeShapeType="1"/>
          </p:cNvSpPr>
          <p:nvPr/>
        </p:nvSpPr>
        <p:spPr bwMode="auto">
          <a:xfrm>
            <a:off x="634948" y="315803"/>
            <a:ext cx="5527779" cy="1689"/>
          </a:xfrm>
          <a:prstGeom prst="line">
            <a:avLst/>
          </a:prstGeom>
          <a:noFill/>
          <a:ln w="12600">
            <a:solidFill>
              <a:srgbClr val="000000"/>
            </a:solidFill>
            <a:miter lim="800000"/>
            <a:headEnd/>
            <a:tailEnd/>
          </a:ln>
          <a:effectLst/>
        </p:spPr>
        <p:txBody>
          <a:bodyPr lIns="92098" tIns="46049" rIns="92098" bIns="46049"/>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31391" y="746447"/>
            <a:ext cx="4534896" cy="3690005"/>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a:p>
        </p:txBody>
      </p:sp>
      <p:sp>
        <p:nvSpPr>
          <p:cNvPr id="12290" name="Rectangle 2"/>
          <p:cNvSpPr txBox="1">
            <a:spLocks noGrp="1" noChangeArrowheads="1"/>
          </p:cNvSpPr>
          <p:nvPr>
            <p:ph type="body"/>
          </p:nvPr>
        </p:nvSpPr>
        <p:spPr bwMode="auto">
          <a:xfrm>
            <a:off x="905734" y="4689769"/>
            <a:ext cx="4986207" cy="454284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31391" y="746447"/>
            <a:ext cx="4534896" cy="3690005"/>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a:p>
        </p:txBody>
      </p:sp>
      <p:sp>
        <p:nvSpPr>
          <p:cNvPr id="12290" name="Rectangle 2"/>
          <p:cNvSpPr txBox="1">
            <a:spLocks noGrp="1" noChangeArrowheads="1"/>
          </p:cNvSpPr>
          <p:nvPr>
            <p:ph type="body"/>
          </p:nvPr>
        </p:nvSpPr>
        <p:spPr bwMode="auto">
          <a:xfrm>
            <a:off x="905734" y="4689769"/>
            <a:ext cx="4986207" cy="454284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2370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dirty="0"/>
              <a:t>Dibakar Das, Intel</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26221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baseline="0" dirty="0"/>
              <a:t>Case 3 is same as general Multi-AP. </a:t>
            </a:r>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dirty="0"/>
              <a:t>Dibakar Das, Intel</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34106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dirty="0"/>
          </a:p>
        </p:txBody>
      </p:sp>
      <p:sp>
        <p:nvSpPr>
          <p:cNvPr id="8"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06/19/2020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06/19/2020</a:t>
            </a:r>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06/19/2020</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05/25/2020</a:t>
            </a:r>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
        <p:nvSpPr>
          <p:cNvPr id="11" name="Rectangle 3"/>
          <p:cNvSpPr>
            <a:spLocks noGrp="1" noChangeArrowheads="1"/>
          </p:cNvSpPr>
          <p:nvPr>
            <p:ph type="dt" idx="14"/>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05/25/2020</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endParaRPr lang="en-GB" altLang="zh-CN"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05/25/2020</a:t>
            </a:r>
            <a:endParaRPr lang="en-GB" dirty="0"/>
          </a:p>
        </p:txBody>
      </p:sp>
      <p:sp>
        <p:nvSpPr>
          <p:cNvPr id="8" name="Rectangle 4">
            <a:extLst>
              <a:ext uri="{FF2B5EF4-FFF2-40B4-BE49-F238E27FC236}">
                <a16:creationId xmlns:a16="http://schemas.microsoft.com/office/drawing/2014/main" id="{0D37565A-9E16-4AC8-961E-449C94C72A1C}"/>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a:t>Stephane Baron, Canon, et al</a:t>
            </a:r>
            <a:endParaRPr lang="en-GB" altLang="zh-CN" dirty="0"/>
          </a:p>
        </p:txBody>
      </p:sp>
      <p:sp>
        <p:nvSpPr>
          <p:cNvPr id="6"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05/25/2020</a:t>
            </a:r>
            <a:endParaRPr lang="en-GB"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05/25/2020</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05/25/2020</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IEEE 802.11-20/0813r7</a:t>
            </a:r>
          </a:p>
        </p:txBody>
      </p:sp>
      <p:sp>
        <p:nvSpPr>
          <p:cNvPr id="13"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08/31/2020</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Microsoft_Word_97_-_2003_Document.doc"/></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Triggered P2P transmissions follow up</a:t>
            </a:r>
            <a:endParaRPr lang="en-GB" sz="2800" dirty="0"/>
          </a:p>
        </p:txBody>
      </p:sp>
      <p:sp>
        <p:nvSpPr>
          <p:cNvPr id="3074" name="Rectangle 2"/>
          <p:cNvSpPr>
            <a:spLocks noGrp="1" noChangeArrowheads="1"/>
          </p:cNvSpPr>
          <p:nvPr>
            <p:ph type="body" idx="1"/>
          </p:nvPr>
        </p:nvSpPr>
        <p:spPr>
          <a:xfrm>
            <a:off x="696912" y="14650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2020-08-31</a:t>
            </a:r>
          </a:p>
        </p:txBody>
      </p:sp>
      <p:sp>
        <p:nvSpPr>
          <p:cNvPr id="3076" name="Rectangle 4"/>
          <p:cNvSpPr>
            <a:spLocks noChangeArrowheads="1"/>
          </p:cNvSpPr>
          <p:nvPr/>
        </p:nvSpPr>
        <p:spPr bwMode="auto">
          <a:xfrm>
            <a:off x="474662" y="163211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graphicFrame>
        <p:nvGraphicFramePr>
          <p:cNvPr id="11" name="Object 3"/>
          <p:cNvGraphicFramePr>
            <a:graphicFrameLocks noChangeAspect="1"/>
          </p:cNvGraphicFramePr>
          <p:nvPr>
            <p:extLst>
              <p:ext uri="{D42A27DB-BD31-4B8C-83A1-F6EECF244321}">
                <p14:modId xmlns:p14="http://schemas.microsoft.com/office/powerpoint/2010/main" val="2523766580"/>
              </p:ext>
            </p:extLst>
          </p:nvPr>
        </p:nvGraphicFramePr>
        <p:xfrm>
          <a:off x="327025" y="2063750"/>
          <a:ext cx="8848725" cy="4905375"/>
        </p:xfrm>
        <a:graphic>
          <a:graphicData uri="http://schemas.openxmlformats.org/presentationml/2006/ole">
            <mc:AlternateContent xmlns:mc="http://schemas.openxmlformats.org/markup-compatibility/2006">
              <mc:Choice xmlns:v="urn:schemas-microsoft-com:vml" Requires="v">
                <p:oleObj spid="_x0000_s5444" name="Document" r:id="rId4" imgW="10069920" imgH="5551560" progId="Word.Document.8">
                  <p:embed/>
                </p:oleObj>
              </mc:Choice>
              <mc:Fallback>
                <p:oleObj name="Document" r:id="rId4" imgW="10069920" imgH="5551560" progId="Word.Document.8">
                  <p:embed/>
                  <p:pic>
                    <p:nvPicPr>
                      <p:cNvPr id="0" name=""/>
                      <p:cNvPicPr>
                        <a:picLocks noChangeAspect="1" noChangeArrowheads="1"/>
                      </p:cNvPicPr>
                      <p:nvPr/>
                    </p:nvPicPr>
                    <p:blipFill>
                      <a:blip r:embed="rId5"/>
                      <a:srcRect/>
                      <a:stretch>
                        <a:fillRect/>
                      </a:stretch>
                    </p:blipFill>
                    <p:spPr bwMode="auto">
                      <a:xfrm>
                        <a:off x="327025" y="2063750"/>
                        <a:ext cx="8848725" cy="4905375"/>
                      </a:xfrm>
                      <a:prstGeom prst="rect">
                        <a:avLst/>
                      </a:prstGeom>
                      <a:noFill/>
                    </p:spPr>
                  </p:pic>
                </p:oleObj>
              </mc:Fallback>
            </mc:AlternateContent>
          </a:graphicData>
        </a:graphic>
      </p:graphicFrame>
      <p:sp>
        <p:nvSpPr>
          <p:cNvPr id="12" name="日期占位符 4"/>
          <p:cNvSpPr>
            <a:spLocks noGrp="1"/>
          </p:cNvSpPr>
          <p:nvPr>
            <p:ph type="dt" idx="15"/>
          </p:nvPr>
        </p:nvSpPr>
        <p:spPr>
          <a:xfrm>
            <a:off x="696912" y="333375"/>
            <a:ext cx="1874823" cy="273050"/>
          </a:xfrm>
        </p:spPr>
        <p:txBody>
          <a:bodyPr/>
          <a:lstStyle/>
          <a:p>
            <a:r>
              <a:rPr lang="en-US" dirty="0"/>
              <a:t>08/31/2020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3">
            <a:extLst>
              <a:ext uri="{FF2B5EF4-FFF2-40B4-BE49-F238E27FC236}">
                <a16:creationId xmlns:a16="http://schemas.microsoft.com/office/drawing/2014/main" id="{E176EC5C-1700-4784-8920-5ADBD08B925B}"/>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7" name="Rectangle 4">
            <a:extLst>
              <a:ext uri="{FF2B5EF4-FFF2-40B4-BE49-F238E27FC236}">
                <a16:creationId xmlns:a16="http://schemas.microsoft.com/office/drawing/2014/main" id="{E3BDDF86-2EFE-4A51-B051-363578C4007F}"/>
              </a:ext>
            </a:extLst>
          </p:cNvPr>
          <p:cNvSpPr>
            <a:spLocks noGrp="1" noChangeArrowheads="1"/>
          </p:cNvSpPr>
          <p:nvPr>
            <p:ph type="ftr" idx="4294967295"/>
          </p:nvPr>
        </p:nvSpPr>
        <p:spPr bwMode="auto">
          <a:xfrm>
            <a:off x="5959475" y="6475413"/>
            <a:ext cx="2651125"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
        <p:nvSpPr>
          <p:cNvPr id="3" name="Rectangle 1"/>
          <p:cNvSpPr txBox="1">
            <a:spLocks noChangeArrowheads="1"/>
          </p:cNvSpPr>
          <p:nvPr/>
        </p:nvSpPr>
        <p:spPr>
          <a:xfrm>
            <a:off x="685800" y="685800"/>
            <a:ext cx="7772400" cy="1066800"/>
          </a:xfrm>
          <a:prstGeom prst="rect">
            <a:avLst/>
          </a:prstGeom>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zh-CN" sz="3200" b="1" kern="0" dirty="0">
                <a:solidFill>
                  <a:srgbClr val="000000"/>
                </a:solidFill>
              </a:rPr>
              <a:t>Straw Poll #1</a:t>
            </a:r>
            <a:endParaRPr kumimoji="0" lang="en-GB" sz="4400" b="0"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8" name="内容占位符 2"/>
          <p:cNvSpPr>
            <a:spLocks noGrp="1"/>
          </p:cNvSpPr>
          <p:nvPr/>
        </p:nvSpPr>
        <p:spPr bwMode="auto">
          <a:xfrm>
            <a:off x="609600" y="1676400"/>
            <a:ext cx="7772400" cy="4572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dirty="0"/>
              <a:t>Do you support that 11be defines in R1, a procedure for an AP to share a part of the obtained TXOP for peer-to-peer (non-AP STA to non-AP STA) frame exchanges by signaling in a trigger frame, a TBD field specifying the allocated time for the peer to peer communication, and only one RU allocated to one non-AP STA associated to that AP.</a:t>
            </a:r>
          </a:p>
          <a:p>
            <a:pPr marL="0" indent="0">
              <a:buNone/>
            </a:pPr>
            <a:r>
              <a:rPr lang="en-US" dirty="0"/>
              <a:t> </a:t>
            </a:r>
          </a:p>
          <a:p>
            <a:r>
              <a:rPr lang="en-US" sz="2000" dirty="0"/>
              <a:t>Note : </a:t>
            </a:r>
          </a:p>
          <a:p>
            <a:pPr lvl="1"/>
            <a:r>
              <a:rPr lang="en-GB" altLang="zh-CN" sz="1400" dirty="0"/>
              <a:t>Format of trigger frame is TBD.</a:t>
            </a:r>
          </a:p>
          <a:p>
            <a:pPr lvl="1"/>
            <a:r>
              <a:rPr lang="en-US" altLang="zh-CN" sz="1400" dirty="0"/>
              <a:t>Informing the AP of P2P traffic required resource, may be based on any existing mechanism (e.g. BSR on per packet level, TSPEC at stream level, or any TBD channel access/TWT/scheduling mechanism.)</a:t>
            </a:r>
            <a:endParaRPr lang="en-GB" altLang="zh-CN" sz="1400" dirty="0"/>
          </a:p>
          <a:p>
            <a:pPr lvl="1"/>
            <a:r>
              <a:rPr lang="en-GB" altLang="zh-CN" sz="1400" dirty="0"/>
              <a:t>Peer STA may not be allowed to use EDCA for some time for P2P transmissions after being triggered (e.g., by extending MU-EDCA rules).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GB" altLang="zh-CN" sz="2000" kern="0" dirty="0">
                <a:solidFill>
                  <a:srgbClr val="000000"/>
                </a:solidFill>
                <a:latin typeface="Times New Roman"/>
              </a:rPr>
              <a:t>Results: Y/N/A</a:t>
            </a:r>
            <a:endParaRPr kumimoji="0" lang="zh-CN" altLang="en-US" sz="2000" b="1" i="0" u="none" strike="noStrike" kern="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395856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p:txBody>
          <a:bodyPr/>
          <a:lstStyle/>
          <a:p>
            <a:pPr marL="0" indent="0"/>
            <a:r>
              <a:rPr lang="en-US" altLang="zh-CN" sz="1600" b="0" dirty="0">
                <a:latin typeface="+mj-lt"/>
                <a:cs typeface="Calibri" panose="020F0502020204030204" pitchFamily="34" charset="0"/>
              </a:rPr>
              <a:t>[1]. </a:t>
            </a:r>
            <a:r>
              <a:rPr lang="en-US" sz="1600" b="0" dirty="0"/>
              <a:t>11-18-1481-01: </a:t>
            </a:r>
            <a:r>
              <a:rPr lang="fr-FR" sz="1600" b="0" dirty="0" err="1"/>
              <a:t>Technology</a:t>
            </a:r>
            <a:r>
              <a:rPr lang="fr-FR" sz="1600" b="0" dirty="0"/>
              <a:t> for EHT</a:t>
            </a:r>
          </a:p>
          <a:p>
            <a:pPr marL="0" indent="0"/>
            <a:r>
              <a:rPr lang="fr-FR" sz="1600" b="0" dirty="0"/>
              <a:t>[2] 11-20-0871-00-be-simplified-p2p-release1</a:t>
            </a:r>
          </a:p>
          <a:p>
            <a:pPr marL="0" indent="0"/>
            <a:r>
              <a:rPr lang="fr-FR" sz="1600" b="0" dirty="0"/>
              <a:t>[3]. 11-19-1117-00: </a:t>
            </a:r>
            <a:r>
              <a:rPr lang="fr-FR" sz="1600" b="0" dirty="0" err="1"/>
              <a:t>Coordinated</a:t>
            </a:r>
            <a:r>
              <a:rPr lang="fr-FR" sz="1600" b="0" dirty="0"/>
              <a:t> OFDMA </a:t>
            </a:r>
            <a:r>
              <a:rPr lang="fr-FR" sz="1600" b="0" dirty="0" err="1"/>
              <a:t>Operation</a:t>
            </a:r>
            <a:endParaRPr lang="fr-FR" sz="1600" b="0" dirty="0"/>
          </a:p>
          <a:p>
            <a:pPr marL="0" indent="0"/>
            <a:r>
              <a:rPr lang="fr-FR" sz="1600" b="0" dirty="0"/>
              <a:t>[4]. 11-20-0095-02: </a:t>
            </a:r>
            <a:r>
              <a:rPr lang="en-US" sz="1600" b="0" dirty="0"/>
              <a:t>Triggered P2P transmissions</a:t>
            </a:r>
          </a:p>
          <a:p>
            <a:pPr marL="0" indent="0"/>
            <a:r>
              <a:rPr lang="en-US" sz="1600" b="0" dirty="0"/>
              <a:t>[5]- 11-18-2009-06-0rta-rta-report-draft</a:t>
            </a:r>
          </a:p>
          <a:p>
            <a:pPr marL="0" indent="0"/>
            <a:endParaRPr lang="fr-FR" sz="1600" b="0" dirty="0"/>
          </a:p>
          <a:p>
            <a:endParaRPr lang="zh-CN" altLang="en-US" sz="1600" b="0" dirty="0">
              <a:latin typeface="+mj-lt"/>
            </a:endParaRP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
        <p:nvSpPr>
          <p:cNvPr id="9" name="Date Placeholder 5">
            <a:extLst>
              <a:ext uri="{FF2B5EF4-FFF2-40B4-BE49-F238E27FC236}">
                <a16:creationId xmlns:a16="http://schemas.microsoft.com/office/drawing/2014/main" id="{55C644BB-EA71-4193-BAFA-00904CAFEC5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510641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26A8B-D1C7-4269-8B2A-238F3483CA89}"/>
              </a:ext>
            </a:extLst>
          </p:cNvPr>
          <p:cNvSpPr>
            <a:spLocks noGrp="1"/>
          </p:cNvSpPr>
          <p:nvPr>
            <p:ph type="title"/>
          </p:nvPr>
        </p:nvSpPr>
        <p:spPr>
          <a:xfrm>
            <a:off x="459581" y="3048000"/>
            <a:ext cx="7770813" cy="1065213"/>
          </a:xfrm>
        </p:spPr>
        <p:txBody>
          <a:bodyPr/>
          <a:lstStyle/>
          <a:p>
            <a:r>
              <a:rPr lang="en-US" dirty="0"/>
              <a:t>Backup slides</a:t>
            </a:r>
          </a:p>
        </p:txBody>
      </p:sp>
      <p:sp>
        <p:nvSpPr>
          <p:cNvPr id="4" name="Slide Number Placeholder 3">
            <a:extLst>
              <a:ext uri="{FF2B5EF4-FFF2-40B4-BE49-F238E27FC236}">
                <a16:creationId xmlns:a16="http://schemas.microsoft.com/office/drawing/2014/main" id="{56D05323-EF39-4E66-AC1B-C415BDAA8DC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F814646-234F-45C9-B42C-7E9161972896}"/>
              </a:ext>
            </a:extLst>
          </p:cNvPr>
          <p:cNvSpPr>
            <a:spLocks noGrp="1"/>
          </p:cNvSpPr>
          <p:nvPr>
            <p:ph type="ftr" idx="14"/>
          </p:nvPr>
        </p:nvSpPr>
        <p:spPr/>
        <p:txBody>
          <a:bodyPr/>
          <a:lstStyle/>
          <a:p>
            <a:r>
              <a:rPr lang="en-GB" dirty="0"/>
              <a:t>Dibakar Das </a:t>
            </a:r>
            <a:r>
              <a:rPr lang="en-GB" dirty="0" err="1"/>
              <a:t>etal</a:t>
            </a:r>
            <a:r>
              <a:rPr lang="en-GB" dirty="0"/>
              <a:t>, Intel</a:t>
            </a:r>
          </a:p>
        </p:txBody>
      </p:sp>
      <p:sp>
        <p:nvSpPr>
          <p:cNvPr id="7" name="Rectangle 4">
            <a:extLst>
              <a:ext uri="{FF2B5EF4-FFF2-40B4-BE49-F238E27FC236}">
                <a16:creationId xmlns:a16="http://schemas.microsoft.com/office/drawing/2014/main" id="{EE2A2848-050C-4A45-B91E-64B3B9CAD0CB}"/>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
        <p:nvSpPr>
          <p:cNvPr id="8" name="Date Placeholder 5">
            <a:extLst>
              <a:ext uri="{FF2B5EF4-FFF2-40B4-BE49-F238E27FC236}">
                <a16:creationId xmlns:a16="http://schemas.microsoft.com/office/drawing/2014/main" id="{002F15EA-5579-40EE-8A67-00D3CED7A908}"/>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711122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B5B30-C033-45E2-A46C-77B997B30845}"/>
              </a:ext>
            </a:extLst>
          </p:cNvPr>
          <p:cNvSpPr>
            <a:spLocks noGrp="1"/>
          </p:cNvSpPr>
          <p:nvPr>
            <p:ph type="title"/>
          </p:nvPr>
        </p:nvSpPr>
        <p:spPr/>
        <p:txBody>
          <a:bodyPr/>
          <a:lstStyle/>
          <a:p>
            <a:r>
              <a:rPr lang="en-US" dirty="0"/>
              <a:t>FAQ</a:t>
            </a:r>
          </a:p>
        </p:txBody>
      </p:sp>
      <p:sp>
        <p:nvSpPr>
          <p:cNvPr id="3" name="Content Placeholder 2">
            <a:extLst>
              <a:ext uri="{FF2B5EF4-FFF2-40B4-BE49-F238E27FC236}">
                <a16:creationId xmlns:a16="http://schemas.microsoft.com/office/drawing/2014/main" id="{CA94B9BC-5AE3-49ED-8781-CEDEBB345D4F}"/>
              </a:ext>
            </a:extLst>
          </p:cNvPr>
          <p:cNvSpPr>
            <a:spLocks noGrp="1"/>
          </p:cNvSpPr>
          <p:nvPr>
            <p:ph idx="1"/>
          </p:nvPr>
        </p:nvSpPr>
        <p:spPr>
          <a:xfrm>
            <a:off x="685800" y="1751013"/>
            <a:ext cx="7770813" cy="4113213"/>
          </a:xfrm>
        </p:spPr>
        <p:txBody>
          <a:bodyPr/>
          <a:lstStyle/>
          <a:p>
            <a:pPr>
              <a:buFont typeface="Arial" panose="020B0604020202020204" pitchFamily="34" charset="0"/>
              <a:buChar char="•"/>
            </a:pPr>
            <a:r>
              <a:rPr lang="en-US" sz="1400" dirty="0"/>
              <a:t>C: Is this a new P2P protocol like TDLS, WFA protocols etc. ?</a:t>
            </a:r>
          </a:p>
          <a:p>
            <a:pPr>
              <a:buFont typeface="Arial" panose="020B0604020202020204" pitchFamily="34" charset="0"/>
              <a:buChar char="•"/>
            </a:pPr>
            <a:r>
              <a:rPr lang="en-US" sz="1400" dirty="0"/>
              <a:t>R: No. The proposed mechanism only deals with AP granting explicit channel access to a peer STA using a Ctrl frame and hence is orthogonal to the P2P protocol (P2P discovery, session/schedule setup, security establishment etc.). The proposed scheme therefore complements existing P2P schemes. </a:t>
            </a:r>
          </a:p>
          <a:p>
            <a:pPr>
              <a:buFont typeface="Arial" panose="020B0604020202020204" pitchFamily="34" charset="0"/>
              <a:buChar char="•"/>
            </a:pPr>
            <a:r>
              <a:rPr lang="en-US" sz="1400" dirty="0"/>
              <a:t>C: How many and what type of frames can peer STA transmit during allocation ?</a:t>
            </a:r>
          </a:p>
          <a:p>
            <a:pPr>
              <a:buFont typeface="Arial" panose="020B0604020202020204" pitchFamily="34" charset="0"/>
              <a:buChar char="•"/>
            </a:pPr>
            <a:r>
              <a:rPr lang="en-US" sz="1400" dirty="0"/>
              <a:t>R: Any frame the peer STA is allowed to transmit to the other peer. </a:t>
            </a:r>
          </a:p>
          <a:p>
            <a:pPr>
              <a:buFont typeface="Arial" panose="020B0604020202020204" pitchFamily="34" charset="0"/>
              <a:buChar char="•"/>
            </a:pPr>
            <a:r>
              <a:rPr lang="en-US" sz="1400" dirty="0"/>
              <a:t>C: Why not use RDG ?</a:t>
            </a:r>
          </a:p>
          <a:p>
            <a:pPr>
              <a:buFont typeface="Arial" panose="020B0604020202020204" pitchFamily="34" charset="0"/>
              <a:buChar char="•"/>
            </a:pPr>
            <a:r>
              <a:rPr lang="en-US" sz="1400" dirty="0"/>
              <a:t>R: Using RDG to assist P2P requires implementations to build RDG support followed by any P2P extensions. This is more effort implementation-wise and equivalent effort spec-wise.</a:t>
            </a:r>
          </a:p>
          <a:p>
            <a:pPr>
              <a:buFont typeface="Arial" panose="020B0604020202020204" pitchFamily="34" charset="0"/>
              <a:buChar char="•"/>
            </a:pPr>
            <a:r>
              <a:rPr lang="en-US" sz="1400" dirty="0"/>
              <a:t>C: Is the peer STA assumed to be soft-AP ?</a:t>
            </a:r>
          </a:p>
          <a:p>
            <a:pPr>
              <a:buFont typeface="Arial" panose="020B0604020202020204" pitchFamily="34" charset="0"/>
              <a:buChar char="•"/>
            </a:pPr>
            <a:r>
              <a:rPr lang="en-US" sz="1400" dirty="0"/>
              <a:t>R: It can be soft-AP or just a non-AP STA. We intend to not bring up any soft-AP definition but rather just use the term currently used in spec for QTP : “peer-to-peer link”. </a:t>
            </a:r>
          </a:p>
          <a:p>
            <a:pPr>
              <a:buFont typeface="Arial" panose="020B0604020202020204" pitchFamily="34" charset="0"/>
              <a:buChar char="•"/>
            </a:pPr>
            <a:r>
              <a:rPr lang="en-US" sz="1400" dirty="0"/>
              <a:t>C: What is the performance gain ?</a:t>
            </a:r>
          </a:p>
          <a:p>
            <a:pPr>
              <a:buFont typeface="Arial" panose="020B0604020202020204" pitchFamily="34" charset="0"/>
              <a:buChar char="•"/>
            </a:pPr>
            <a:r>
              <a:rPr lang="en-US" sz="1400" dirty="0"/>
              <a:t>R: It is scenario dependent in the same way as TF versus EDCA for UL transmissions. If the network is not busy, the gains may not be high. If the network is busy, this is useful </a:t>
            </a:r>
            <a:r>
              <a:rPr lang="en-US" sz="1400"/>
              <a:t>esp. for </a:t>
            </a:r>
            <a:r>
              <a:rPr lang="en-US" sz="1400" dirty="0"/>
              <a:t>QoS Mgt as it can reduce contention among non-AP STAs. </a:t>
            </a:r>
          </a:p>
        </p:txBody>
      </p:sp>
      <p:sp>
        <p:nvSpPr>
          <p:cNvPr id="4" name="Slide Number Placeholder 3">
            <a:extLst>
              <a:ext uri="{FF2B5EF4-FFF2-40B4-BE49-F238E27FC236}">
                <a16:creationId xmlns:a16="http://schemas.microsoft.com/office/drawing/2014/main" id="{9FE30E62-5987-453B-926C-2B1709ED61A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Footer Placeholder 5">
            <a:extLst>
              <a:ext uri="{FF2B5EF4-FFF2-40B4-BE49-F238E27FC236}">
                <a16:creationId xmlns:a16="http://schemas.microsoft.com/office/drawing/2014/main" id="{27C3A3AB-D148-4738-98CB-D8C6AC5EABAB}"/>
              </a:ext>
            </a:extLst>
          </p:cNvPr>
          <p:cNvSpPr>
            <a:spLocks noGrp="1"/>
          </p:cNvSpPr>
          <p:nvPr>
            <p:ph type="ftr" idx="13"/>
          </p:nvPr>
        </p:nvSpPr>
        <p:spPr/>
        <p:txBody>
          <a:bodyPr/>
          <a:lstStyle/>
          <a:p>
            <a:r>
              <a:rPr lang="en-GB" altLang="zh-CN"/>
              <a:t>Stephane Baron, Canon, et al</a:t>
            </a:r>
            <a:endParaRPr lang="en-GB" altLang="zh-CN" dirty="0"/>
          </a:p>
        </p:txBody>
      </p:sp>
      <p:sp>
        <p:nvSpPr>
          <p:cNvPr id="7" name="Date Placeholder 5">
            <a:extLst>
              <a:ext uri="{FF2B5EF4-FFF2-40B4-BE49-F238E27FC236}">
                <a16:creationId xmlns:a16="http://schemas.microsoft.com/office/drawing/2014/main" id="{48543280-9595-4F20-A614-68BFB003C201}"/>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950304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B5B30-C033-45E2-A46C-77B997B30845}"/>
              </a:ext>
            </a:extLst>
          </p:cNvPr>
          <p:cNvSpPr>
            <a:spLocks noGrp="1"/>
          </p:cNvSpPr>
          <p:nvPr>
            <p:ph type="title"/>
          </p:nvPr>
        </p:nvSpPr>
        <p:spPr/>
        <p:txBody>
          <a:bodyPr/>
          <a:lstStyle/>
          <a:p>
            <a:r>
              <a:rPr lang="en-US" dirty="0"/>
              <a:t>FAQ (contd.)</a:t>
            </a:r>
          </a:p>
        </p:txBody>
      </p:sp>
      <p:sp>
        <p:nvSpPr>
          <p:cNvPr id="3" name="Content Placeholder 2">
            <a:extLst>
              <a:ext uri="{FF2B5EF4-FFF2-40B4-BE49-F238E27FC236}">
                <a16:creationId xmlns:a16="http://schemas.microsoft.com/office/drawing/2014/main" id="{CA94B9BC-5AE3-49ED-8781-CEDEBB345D4F}"/>
              </a:ext>
            </a:extLst>
          </p:cNvPr>
          <p:cNvSpPr>
            <a:spLocks noGrp="1"/>
          </p:cNvSpPr>
          <p:nvPr>
            <p:ph idx="1"/>
          </p:nvPr>
        </p:nvSpPr>
        <p:spPr/>
        <p:txBody>
          <a:bodyPr/>
          <a:lstStyle/>
          <a:p>
            <a:pPr>
              <a:buFont typeface="Arial" panose="020B0604020202020204" pitchFamily="34" charset="0"/>
              <a:buChar char="•"/>
            </a:pPr>
            <a:r>
              <a:rPr lang="en-US" sz="1400" dirty="0"/>
              <a:t>C:  What else would you require ?</a:t>
            </a:r>
          </a:p>
          <a:p>
            <a:pPr>
              <a:buFont typeface="Arial" panose="020B0604020202020204" pitchFamily="34" charset="0"/>
              <a:buChar char="•"/>
            </a:pPr>
            <a:r>
              <a:rPr lang="en-US" sz="1400" dirty="0"/>
              <a:t>R: All that we need is captured in the notes:</a:t>
            </a:r>
          </a:p>
          <a:p>
            <a:pPr lvl="1">
              <a:buFont typeface="Arial" panose="020B0604020202020204" pitchFamily="34" charset="0"/>
              <a:buChar char="•"/>
            </a:pPr>
            <a:r>
              <a:rPr lang="en-US" sz="1000" dirty="0"/>
              <a:t>Capability signaling during association. </a:t>
            </a:r>
          </a:p>
          <a:p>
            <a:pPr lvl="1">
              <a:buFont typeface="Arial" panose="020B0604020202020204" pitchFamily="34" charset="0"/>
              <a:buChar char="•"/>
            </a:pPr>
            <a:r>
              <a:rPr lang="en-US" sz="1000" dirty="0"/>
              <a:t>Signaling presence of P2P traffic (using a new TID value between 8-15 in QoS Null frame) or using existing schemes such as TSPEC or similar. </a:t>
            </a:r>
          </a:p>
          <a:p>
            <a:pPr lvl="1">
              <a:buFont typeface="Arial" panose="020B0604020202020204" pitchFamily="34" charset="0"/>
              <a:buChar char="•"/>
            </a:pPr>
            <a:r>
              <a:rPr lang="en-US" sz="1000" dirty="0"/>
              <a:t>MU-EDCA type mechanism following triggered P2P to restrict EDCA by non-AP STA. </a:t>
            </a:r>
          </a:p>
          <a:p>
            <a:pPr>
              <a:buFont typeface="Arial" panose="020B0604020202020204" pitchFamily="34" charset="0"/>
              <a:buChar char="•"/>
            </a:pPr>
            <a:r>
              <a:rPr lang="en-US" sz="1400" dirty="0"/>
              <a:t>C: How do you know the peer STA is going to use the allocation ?</a:t>
            </a:r>
          </a:p>
          <a:p>
            <a:pPr>
              <a:buFont typeface="Arial" panose="020B0604020202020204" pitchFamily="34" charset="0"/>
              <a:buChar char="•"/>
            </a:pPr>
            <a:r>
              <a:rPr lang="en-US" sz="1400" dirty="0"/>
              <a:t>R: Peer STA can signal presence of P2P traffic (see Notes). AP can recover TXOP using baseline mechanism if peer STA does not transmit. </a:t>
            </a:r>
          </a:p>
          <a:p>
            <a:pPr>
              <a:buFont typeface="Arial" panose="020B0604020202020204" pitchFamily="34" charset="0"/>
              <a:buChar char="•"/>
            </a:pPr>
            <a:r>
              <a:rPr lang="en-US" sz="1400" dirty="0"/>
              <a:t>C: Are we defining new terms for peer STA pairs ?</a:t>
            </a:r>
          </a:p>
          <a:p>
            <a:pPr>
              <a:buFont typeface="Arial" panose="020B0604020202020204" pitchFamily="34" charset="0"/>
              <a:buChar char="•"/>
            </a:pPr>
            <a:r>
              <a:rPr lang="en-US" sz="1400" dirty="0"/>
              <a:t>R: No. The terms “DLP” and “DLS” used in this presentation are just for illustration purposes. In the spec, we can use any traditional terms for them (e.g., “STA that supports Triggered P2P”).  </a:t>
            </a:r>
          </a:p>
          <a:p>
            <a:pPr>
              <a:buFont typeface="Arial" panose="020B0604020202020204" pitchFamily="34" charset="0"/>
              <a:buChar char="•"/>
            </a:pPr>
            <a:r>
              <a:rPr lang="en-US" sz="1400" dirty="0"/>
              <a:t>C: Why not restrict to TDLS use-cases ?</a:t>
            </a:r>
          </a:p>
          <a:p>
            <a:pPr>
              <a:buFont typeface="Arial" panose="020B0604020202020204" pitchFamily="34" charset="0"/>
              <a:buChar char="•"/>
            </a:pPr>
            <a:r>
              <a:rPr lang="en-US" sz="1400" dirty="0"/>
              <a:t>R: We don’t see any technical/spec reason to restrict the scope to TDLS. Note that the protocol only depends on one peer STA being associated to AP. Since the other STA need not be known at AP, there is no need to restrict. </a:t>
            </a:r>
          </a:p>
        </p:txBody>
      </p:sp>
      <p:sp>
        <p:nvSpPr>
          <p:cNvPr id="4" name="Slide Number Placeholder 3">
            <a:extLst>
              <a:ext uri="{FF2B5EF4-FFF2-40B4-BE49-F238E27FC236}">
                <a16:creationId xmlns:a16="http://schemas.microsoft.com/office/drawing/2014/main" id="{9FE30E62-5987-453B-926C-2B1709ED61A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Footer Placeholder 5">
            <a:extLst>
              <a:ext uri="{FF2B5EF4-FFF2-40B4-BE49-F238E27FC236}">
                <a16:creationId xmlns:a16="http://schemas.microsoft.com/office/drawing/2014/main" id="{27C3A3AB-D148-4738-98CB-D8C6AC5EABAB}"/>
              </a:ext>
            </a:extLst>
          </p:cNvPr>
          <p:cNvSpPr>
            <a:spLocks noGrp="1"/>
          </p:cNvSpPr>
          <p:nvPr>
            <p:ph type="ftr" idx="13"/>
          </p:nvPr>
        </p:nvSpPr>
        <p:spPr/>
        <p:txBody>
          <a:bodyPr/>
          <a:lstStyle/>
          <a:p>
            <a:r>
              <a:rPr lang="en-GB" altLang="zh-CN"/>
              <a:t>Stephane Baron, Canon, et al</a:t>
            </a:r>
            <a:endParaRPr lang="en-GB" altLang="zh-CN" dirty="0"/>
          </a:p>
        </p:txBody>
      </p:sp>
      <p:sp>
        <p:nvSpPr>
          <p:cNvPr id="7" name="Date Placeholder 5">
            <a:extLst>
              <a:ext uri="{FF2B5EF4-FFF2-40B4-BE49-F238E27FC236}">
                <a16:creationId xmlns:a16="http://schemas.microsoft.com/office/drawing/2014/main" id="{75D7247A-8CB2-4061-9B7A-CA1CB6EF3A0A}"/>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4228346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标题 1"/>
          <p:cNvSpPr>
            <a:spLocks noGrp="1"/>
          </p:cNvSpPr>
          <p:nvPr>
            <p:ph type="title"/>
          </p:nvPr>
        </p:nvSpPr>
        <p:spPr>
          <a:xfrm>
            <a:off x="304800" y="558601"/>
            <a:ext cx="8534400" cy="770858"/>
          </a:xfrm>
        </p:spPr>
        <p:txBody>
          <a:bodyPr/>
          <a:lstStyle/>
          <a:p>
            <a:r>
              <a:rPr lang="en-US" altLang="zh-CN" sz="2800" dirty="0"/>
              <a:t>Triggered P2P Transmissions follow up</a:t>
            </a:r>
            <a:endParaRPr lang="zh-CN" altLang="en-US" sz="2800" dirty="0"/>
          </a:p>
        </p:txBody>
      </p:sp>
      <p:sp>
        <p:nvSpPr>
          <p:cNvPr id="33" name="Rectangle 4">
            <a:extLst>
              <a:ext uri="{FF2B5EF4-FFF2-40B4-BE49-F238E27FC236}">
                <a16:creationId xmlns:a16="http://schemas.microsoft.com/office/drawing/2014/main" id="{6DCE035C-E328-45E9-92A4-5F0C9F9E3C35}"/>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
        <p:nvSpPr>
          <p:cNvPr id="15" name="内容占位符 2">
            <a:extLst>
              <a:ext uri="{FF2B5EF4-FFF2-40B4-BE49-F238E27FC236}">
                <a16:creationId xmlns:a16="http://schemas.microsoft.com/office/drawing/2014/main" id="{71C4C1D8-B19A-4F80-8BFD-88F4FD44B79A}"/>
              </a:ext>
            </a:extLst>
          </p:cNvPr>
          <p:cNvSpPr txBox="1">
            <a:spLocks/>
          </p:cNvSpPr>
          <p:nvPr/>
        </p:nvSpPr>
        <p:spPr bwMode="auto">
          <a:xfrm>
            <a:off x="458390" y="1177131"/>
            <a:ext cx="8227219" cy="52609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eaLnBrk="0" hangingPunct="0">
              <a:lnSpc>
                <a:spcPct val="140000"/>
              </a:lnSpc>
              <a:spcBef>
                <a:spcPct val="0"/>
              </a:spcBef>
              <a:buClr>
                <a:srgbClr val="777777"/>
              </a:buClr>
              <a:buSzPct val="60000"/>
              <a:buFont typeface="Wingdings" pitchFamily="2" charset="2"/>
              <a:buChar char="l"/>
            </a:pPr>
            <a:r>
              <a:rPr lang="en-US" altLang="zh-CN" sz="1400" dirty="0"/>
              <a:t>No Change in the direct link setup/teardown procedure.</a:t>
            </a:r>
          </a:p>
          <a:p>
            <a:pPr defTabSz="914400" eaLnBrk="0" hangingPunct="0">
              <a:lnSpc>
                <a:spcPct val="140000"/>
              </a:lnSpc>
              <a:spcBef>
                <a:spcPct val="0"/>
              </a:spcBef>
              <a:buClr>
                <a:srgbClr val="777777"/>
              </a:buClr>
              <a:buSzPct val="60000"/>
              <a:buFont typeface="Wingdings" pitchFamily="2" charset="2"/>
              <a:buChar char="l"/>
            </a:pPr>
            <a:r>
              <a:rPr lang="en-US" altLang="zh-CN" sz="1400" dirty="0"/>
              <a:t>Triggered P2P feature should be controlled by a capability (both at AP or STA level).</a:t>
            </a:r>
          </a:p>
          <a:p>
            <a:pPr defTabSz="914400" eaLnBrk="0" hangingPunct="0">
              <a:lnSpc>
                <a:spcPct val="140000"/>
              </a:lnSpc>
              <a:spcBef>
                <a:spcPct val="0"/>
              </a:spcBef>
              <a:buClr>
                <a:srgbClr val="777777"/>
              </a:buClr>
              <a:buSzPct val="60000"/>
              <a:buFont typeface="Wingdings" pitchFamily="2" charset="2"/>
              <a:buChar char="l"/>
            </a:pPr>
            <a:r>
              <a:rPr lang="en-US" altLang="zh-CN" sz="1400" dirty="0"/>
              <a:t>A non-AP STA can signal the need for P2P transmission thanks to </a:t>
            </a:r>
            <a:r>
              <a:rPr lang="en-US" altLang="zh-CN" sz="1400" dirty="0" err="1"/>
              <a:t>Tspec</a:t>
            </a:r>
            <a:r>
              <a:rPr lang="en-US" altLang="zh-CN" sz="1400" dirty="0"/>
              <a:t> or BSR (exact signaling is TBD).</a:t>
            </a:r>
          </a:p>
          <a:p>
            <a:pPr defTabSz="914400" eaLnBrk="0" hangingPunct="0">
              <a:lnSpc>
                <a:spcPct val="140000"/>
              </a:lnSpc>
              <a:spcBef>
                <a:spcPct val="0"/>
              </a:spcBef>
              <a:buClr>
                <a:srgbClr val="777777"/>
              </a:buClr>
              <a:buSzPct val="60000"/>
              <a:buFont typeface="Wingdings" pitchFamily="2" charset="2"/>
              <a:buChar char="l"/>
            </a:pPr>
            <a:r>
              <a:rPr lang="en-US" altLang="zh-CN" sz="1400" dirty="0"/>
              <a:t>P2P traffic is triggered by the AP for a “</a:t>
            </a:r>
            <a:r>
              <a:rPr lang="en-US" altLang="zh-CN" sz="1400" dirty="0">
                <a:solidFill>
                  <a:srgbClr val="FF0000"/>
                </a:solidFill>
              </a:rPr>
              <a:t>Single-User style</a:t>
            </a:r>
            <a:r>
              <a:rPr lang="en-US" altLang="zh-CN" sz="1400" dirty="0"/>
              <a:t>” PPDU :</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AP can share a part of the TXOP to the P2P traffic</a:t>
            </a:r>
          </a:p>
          <a:p>
            <a:pPr lvl="2" defTabSz="914400" eaLnBrk="0" hangingPunct="0">
              <a:lnSpc>
                <a:spcPct val="140000"/>
              </a:lnSpc>
              <a:spcBef>
                <a:spcPct val="0"/>
              </a:spcBef>
              <a:buClr>
                <a:srgbClr val="777777"/>
              </a:buClr>
              <a:buSzPct val="60000"/>
              <a:buFont typeface="Wingdings" pitchFamily="2" charset="2"/>
              <a:buChar char="l"/>
            </a:pPr>
            <a:r>
              <a:rPr lang="en-US" altLang="zh-CN" sz="1600" dirty="0"/>
              <a:t>The AP provides resource to the source P2P station that is associated with it.</a:t>
            </a:r>
          </a:p>
          <a:p>
            <a:pPr lvl="2" defTabSz="914400" eaLnBrk="0" hangingPunct="0">
              <a:lnSpc>
                <a:spcPct val="140000"/>
              </a:lnSpc>
              <a:spcBef>
                <a:spcPct val="0"/>
              </a:spcBef>
              <a:buClr>
                <a:srgbClr val="777777"/>
              </a:buClr>
              <a:buSzPct val="60000"/>
              <a:buFont typeface="Wingdings" pitchFamily="2" charset="2"/>
              <a:buChar char="l"/>
            </a:pPr>
            <a:r>
              <a:rPr lang="en-US" altLang="zh-CN" sz="1600" dirty="0"/>
              <a:t>TF May be included in a cascading mechanism.</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P2P traffic uses a “P2P RU”  = n x 20MHZ covering all the operating band for that period of time.</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Simple signaling (typically 1 bit) to signal “P2P RU”.</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P2P traffic uses its own preamble on its distinct channel :</a:t>
            </a:r>
          </a:p>
          <a:p>
            <a:pPr lvl="2" defTabSz="914400" eaLnBrk="0" hangingPunct="0">
              <a:lnSpc>
                <a:spcPct val="140000"/>
              </a:lnSpc>
              <a:spcBef>
                <a:spcPct val="0"/>
              </a:spcBef>
              <a:buClr>
                <a:srgbClr val="777777"/>
              </a:buClr>
              <a:buSzPct val="60000"/>
              <a:buFont typeface="Wingdings" pitchFamily="2" charset="2"/>
              <a:buChar char="l"/>
            </a:pPr>
            <a:r>
              <a:rPr lang="en-US" altLang="zh-CN" sz="1400" dirty="0">
                <a:solidFill>
                  <a:schemeClr val="tx1"/>
                </a:solidFill>
              </a:rPr>
              <a:t>AP does not need to provide all trigger transmission parameters (e.g. MCS)</a:t>
            </a:r>
            <a:endParaRPr lang="en-US" altLang="zh-CN" sz="1400" dirty="0"/>
          </a:p>
          <a:p>
            <a:pPr lvl="2" defTabSz="914400" eaLnBrk="0" hangingPunct="0">
              <a:lnSpc>
                <a:spcPct val="140000"/>
              </a:lnSpc>
              <a:spcBef>
                <a:spcPct val="0"/>
              </a:spcBef>
              <a:buClr>
                <a:srgbClr val="777777"/>
              </a:buClr>
              <a:buSzPct val="60000"/>
              <a:buFont typeface="Wingdings" pitchFamily="2" charset="2"/>
              <a:buChar char="l"/>
            </a:pPr>
            <a:r>
              <a:rPr lang="en-US" altLang="zh-CN" sz="1400" dirty="0"/>
              <a:t>No synchronization requirement (even for Ack part)</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PPDU format is TBD (e.g. SU or MU PPDU format can be envisaged)</a:t>
            </a:r>
          </a:p>
        </p:txBody>
      </p:sp>
      <p:sp>
        <p:nvSpPr>
          <p:cNvPr id="7" name="Date Placeholder 5">
            <a:extLst>
              <a:ext uri="{FF2B5EF4-FFF2-40B4-BE49-F238E27FC236}">
                <a16:creationId xmlns:a16="http://schemas.microsoft.com/office/drawing/2014/main" id="{0132B898-96E0-49EA-AD8B-9C1E7E5E37A4}"/>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629367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内容占位符 2"/>
          <p:cNvSpPr txBox="1">
            <a:spLocks/>
          </p:cNvSpPr>
          <p:nvPr/>
        </p:nvSpPr>
        <p:spPr bwMode="auto">
          <a:xfrm>
            <a:off x="459581" y="1524000"/>
            <a:ext cx="7770813"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eaLnBrk="0" hangingPunct="0">
              <a:lnSpc>
                <a:spcPct val="140000"/>
              </a:lnSpc>
              <a:spcBef>
                <a:spcPct val="0"/>
              </a:spcBef>
              <a:buClr>
                <a:srgbClr val="777777"/>
              </a:buClr>
              <a:buSzPct val="60000"/>
              <a:buFont typeface="Wingdings" pitchFamily="2" charset="2"/>
              <a:buChar char="l"/>
            </a:pPr>
            <a:r>
              <a:rPr lang="en-US" altLang="zh-CN" sz="2000" dirty="0"/>
              <a:t>Direct link provides high “interferences” to the AP</a:t>
            </a:r>
          </a:p>
          <a:p>
            <a:pPr lvl="1" defTabSz="914400" eaLnBrk="0" hangingPunct="0">
              <a:lnSpc>
                <a:spcPct val="140000"/>
              </a:lnSpc>
              <a:spcBef>
                <a:spcPct val="0"/>
              </a:spcBef>
              <a:buClr>
                <a:srgbClr val="777777"/>
              </a:buClr>
              <a:buSzPct val="60000"/>
              <a:buFont typeface="Wingdings" pitchFamily="2" charset="2"/>
              <a:buChar char="l"/>
            </a:pPr>
            <a:r>
              <a:rPr lang="en-US" altLang="zh-CN" sz="1800" kern="0" dirty="0">
                <a:latin typeface="+mj-lt"/>
                <a:ea typeface="黑体" pitchFamily="49" charset="-122"/>
                <a:cs typeface="Calibri" panose="020F0502020204030204" pitchFamily="34" charset="0"/>
              </a:rPr>
              <a:t>Direct link traffic carries large amount of data</a:t>
            </a:r>
          </a:p>
          <a:p>
            <a:pPr lvl="2" defTabSz="914400" eaLnBrk="0" hangingPunct="0">
              <a:lnSpc>
                <a:spcPct val="140000"/>
              </a:lnSpc>
              <a:spcBef>
                <a:spcPct val="0"/>
              </a:spcBef>
              <a:buClr>
                <a:srgbClr val="777777"/>
              </a:buClr>
              <a:buSzPct val="60000"/>
              <a:buFont typeface="Wingdings" pitchFamily="2" charset="2"/>
              <a:buChar char="l"/>
            </a:pPr>
            <a:r>
              <a:rPr lang="en-US" altLang="zh-CN" sz="1400" kern="0" dirty="0">
                <a:latin typeface="+mj-lt"/>
                <a:ea typeface="黑体" pitchFamily="49" charset="-122"/>
                <a:cs typeface="Calibri" panose="020F0502020204030204" pitchFamily="34" charset="0"/>
              </a:rPr>
              <a:t>Large video transmission for VR, or video streaming.</a:t>
            </a:r>
          </a:p>
          <a:p>
            <a:pPr lvl="1" defTabSz="914400" eaLnBrk="0" hangingPunct="0">
              <a:lnSpc>
                <a:spcPct val="140000"/>
              </a:lnSpc>
              <a:spcBef>
                <a:spcPct val="0"/>
              </a:spcBef>
              <a:buClr>
                <a:srgbClr val="777777"/>
              </a:buClr>
              <a:buSzPct val="60000"/>
              <a:buFont typeface="Wingdings" pitchFamily="2" charset="2"/>
              <a:buChar char="l"/>
            </a:pPr>
            <a:r>
              <a:rPr lang="en-US" altLang="zh-CN" sz="1600" kern="0" dirty="0">
                <a:latin typeface="+mj-lt"/>
                <a:ea typeface="黑体" pitchFamily="49" charset="-122"/>
                <a:cs typeface="Calibri" panose="020F0502020204030204" pitchFamily="34" charset="0"/>
              </a:rPr>
              <a:t>Direct link traffic often requires low latency thus frequently accesses the medium.</a:t>
            </a:r>
          </a:p>
          <a:p>
            <a:pPr lvl="2" defTabSz="914400" eaLnBrk="0" hangingPunct="0">
              <a:lnSpc>
                <a:spcPct val="140000"/>
              </a:lnSpc>
              <a:spcBef>
                <a:spcPct val="0"/>
              </a:spcBef>
              <a:buClr>
                <a:srgbClr val="777777"/>
              </a:buClr>
              <a:buSzPct val="60000"/>
              <a:buFont typeface="Wingdings" pitchFamily="2" charset="2"/>
              <a:buChar char="l"/>
            </a:pPr>
            <a:r>
              <a:rPr lang="en-US" altLang="zh-CN" sz="1400" kern="0" dirty="0">
                <a:latin typeface="+mj-lt"/>
                <a:ea typeface="黑体" pitchFamily="49" charset="-122"/>
                <a:cs typeface="Calibri" panose="020F0502020204030204" pitchFamily="34" charset="0"/>
              </a:rPr>
              <a:t>Interactive applications (VR, </a:t>
            </a:r>
            <a:r>
              <a:rPr lang="en-US" altLang="zh-CN" sz="1400" kern="0" dirty="0" err="1">
                <a:latin typeface="+mj-lt"/>
                <a:ea typeface="黑体" pitchFamily="49" charset="-122"/>
                <a:cs typeface="Calibri" panose="020F0502020204030204" pitchFamily="34" charset="0"/>
              </a:rPr>
              <a:t>visio</a:t>
            </a:r>
            <a:r>
              <a:rPr lang="en-US" altLang="zh-CN" sz="1400" kern="0" dirty="0">
                <a:latin typeface="+mj-lt"/>
                <a:ea typeface="黑体" pitchFamily="49" charset="-122"/>
                <a:cs typeface="Calibri" panose="020F0502020204030204" pitchFamily="34" charset="0"/>
              </a:rPr>
              <a:t> conferences, etc.)</a:t>
            </a:r>
          </a:p>
          <a:p>
            <a:pPr defTabSz="914400" eaLnBrk="0" hangingPunct="0">
              <a:lnSpc>
                <a:spcPct val="140000"/>
              </a:lnSpc>
              <a:spcBef>
                <a:spcPct val="0"/>
              </a:spcBef>
              <a:buClr>
                <a:srgbClr val="777777"/>
              </a:buClr>
              <a:buSzPct val="60000"/>
              <a:buFont typeface="Wingdings" pitchFamily="2" charset="2"/>
              <a:buChar char="l"/>
            </a:pPr>
            <a:r>
              <a:rPr lang="en-US" altLang="zh-CN" sz="2000" dirty="0"/>
              <a:t>Direct link cannot be efficiently scheduled by an AP today</a:t>
            </a:r>
          </a:p>
          <a:p>
            <a:pPr lvl="1" defTabSz="914400" eaLnBrk="0" hangingPunct="0">
              <a:lnSpc>
                <a:spcPct val="140000"/>
              </a:lnSpc>
              <a:spcBef>
                <a:spcPct val="0"/>
              </a:spcBef>
              <a:buClr>
                <a:srgbClr val="777777"/>
              </a:buClr>
              <a:buSzPct val="60000"/>
              <a:buFont typeface="Wingdings" pitchFamily="2" charset="2"/>
              <a:buChar char="l"/>
            </a:pPr>
            <a:r>
              <a:rPr lang="en-US" altLang="zh-CN" sz="1600" kern="0" dirty="0">
                <a:latin typeface="+mj-lt"/>
                <a:ea typeface="黑体" pitchFamily="49" charset="-122"/>
                <a:cs typeface="Calibri" panose="020F0502020204030204" pitchFamily="34" charset="0"/>
              </a:rPr>
              <a:t>AP cannot trigger the sending of direct link data, so fine scheduling is not possible.</a:t>
            </a:r>
          </a:p>
          <a:p>
            <a:pPr lvl="2" defTabSz="914400" eaLnBrk="0" hangingPunct="0">
              <a:lnSpc>
                <a:spcPct val="140000"/>
              </a:lnSpc>
              <a:spcBef>
                <a:spcPct val="0"/>
              </a:spcBef>
              <a:buClr>
                <a:srgbClr val="777777"/>
              </a:buClr>
              <a:buSzPct val="60000"/>
              <a:buFont typeface="Wingdings" pitchFamily="2" charset="2"/>
              <a:buChar char="l"/>
            </a:pPr>
            <a:r>
              <a:rPr lang="en-US" altLang="zh-CN" sz="1200" kern="0" dirty="0">
                <a:latin typeface="+mj-lt"/>
                <a:ea typeface="黑体" pitchFamily="49" charset="-122"/>
                <a:cs typeface="Calibri" panose="020F0502020204030204" pitchFamily="34" charset="0"/>
              </a:rPr>
              <a:t>Direct link only relies on EDCA.</a:t>
            </a:r>
          </a:p>
          <a:p>
            <a:pPr lvl="2" defTabSz="914400" eaLnBrk="0" hangingPunct="0">
              <a:lnSpc>
                <a:spcPct val="140000"/>
              </a:lnSpc>
              <a:spcBef>
                <a:spcPct val="0"/>
              </a:spcBef>
              <a:buClr>
                <a:srgbClr val="777777"/>
              </a:buClr>
              <a:buSzPct val="60000"/>
              <a:buFont typeface="Wingdings" pitchFamily="2" charset="2"/>
              <a:buChar char="l"/>
            </a:pPr>
            <a:r>
              <a:rPr lang="en-US" altLang="zh-CN" sz="1200" kern="0" dirty="0">
                <a:latin typeface="+mj-lt"/>
                <a:ea typeface="黑体" pitchFamily="49" charset="-122"/>
                <a:cs typeface="Calibri" panose="020F0502020204030204" pitchFamily="34" charset="0"/>
              </a:rPr>
              <a:t>Multi User OFDMA doesn’t support Direct link traffic.</a:t>
            </a:r>
          </a:p>
          <a:p>
            <a:pPr lvl="1" defTabSz="914400" eaLnBrk="0" hangingPunct="0">
              <a:lnSpc>
                <a:spcPct val="140000"/>
              </a:lnSpc>
              <a:spcBef>
                <a:spcPct val="0"/>
              </a:spcBef>
              <a:buClr>
                <a:srgbClr val="777777"/>
              </a:buClr>
              <a:buSzPct val="60000"/>
              <a:buFont typeface="Wingdings" pitchFamily="2" charset="2"/>
              <a:buChar char="l"/>
            </a:pPr>
            <a:r>
              <a:rPr lang="en-US" altLang="zh-CN" sz="1600" kern="0" dirty="0">
                <a:latin typeface="+mj-lt"/>
                <a:ea typeface="黑体" pitchFamily="49" charset="-122"/>
                <a:cs typeface="Calibri" panose="020F0502020204030204" pitchFamily="34" charset="0"/>
              </a:rPr>
              <a:t>Quiet time period mechanism is not incentive enough</a:t>
            </a:r>
          </a:p>
          <a:p>
            <a:pPr lvl="2" defTabSz="914400" eaLnBrk="0" hangingPunct="0">
              <a:lnSpc>
                <a:spcPct val="140000"/>
              </a:lnSpc>
              <a:spcBef>
                <a:spcPct val="0"/>
              </a:spcBef>
              <a:buClr>
                <a:srgbClr val="777777"/>
              </a:buClr>
              <a:buSzPct val="60000"/>
              <a:buFont typeface="Wingdings" pitchFamily="2" charset="2"/>
              <a:buChar char="l"/>
            </a:pPr>
            <a:r>
              <a:rPr lang="en-US" altLang="zh-CN" sz="1200" kern="0" dirty="0">
                <a:latin typeface="+mj-lt"/>
                <a:ea typeface="黑体" pitchFamily="49" charset="-122"/>
                <a:cs typeface="Calibri" panose="020F0502020204030204" pitchFamily="34" charset="0"/>
              </a:rPr>
              <a:t>Every station with direct link traffic will contend on the same period.</a:t>
            </a:r>
            <a:br>
              <a:rPr lang="en-US" altLang="zh-CN" sz="1200" kern="0" dirty="0">
                <a:latin typeface="+mj-lt"/>
                <a:ea typeface="黑体" pitchFamily="49" charset="-122"/>
                <a:cs typeface="Calibri" panose="020F0502020204030204" pitchFamily="34" charset="0"/>
              </a:rPr>
            </a:br>
            <a:r>
              <a:rPr lang="en-US" altLang="zh-CN" sz="1200" kern="0" dirty="0">
                <a:latin typeface="+mj-lt"/>
                <a:ea typeface="黑体" pitchFamily="49" charset="-122"/>
                <a:cs typeface="Calibri" panose="020F0502020204030204" pitchFamily="34" charset="0"/>
              </a:rPr>
              <a:t>Even if this period has been negotiated by a STA, the quiet time period is open for all direct link stations</a:t>
            </a:r>
          </a:p>
          <a:p>
            <a:pPr lvl="2" defTabSz="914400" eaLnBrk="0" hangingPunct="0">
              <a:lnSpc>
                <a:spcPct val="140000"/>
              </a:lnSpc>
              <a:spcBef>
                <a:spcPct val="0"/>
              </a:spcBef>
              <a:buClr>
                <a:srgbClr val="777777"/>
              </a:buClr>
              <a:buSzPct val="60000"/>
              <a:buFont typeface="Wingdings" pitchFamily="2" charset="2"/>
              <a:buChar char="l"/>
            </a:pPr>
            <a:r>
              <a:rPr lang="en-US" altLang="zh-CN" sz="1200" kern="0" dirty="0">
                <a:latin typeface="+mj-lt"/>
                <a:ea typeface="黑体" pitchFamily="49" charset="-122"/>
                <a:cs typeface="Calibri" panose="020F0502020204030204" pitchFamily="34" charset="0"/>
              </a:rPr>
              <a:t>Other stations with uplink data may also contend during this period (Quiet time period is just intended to give a better priority of medium access for direct link traffic).</a:t>
            </a:r>
          </a:p>
          <a:p>
            <a:pPr lvl="2" defTabSz="914400" eaLnBrk="0" hangingPunct="0">
              <a:lnSpc>
                <a:spcPct val="140000"/>
              </a:lnSpc>
              <a:spcBef>
                <a:spcPct val="0"/>
              </a:spcBef>
              <a:buClr>
                <a:srgbClr val="777777"/>
              </a:buClr>
              <a:buSzPct val="60000"/>
              <a:buFont typeface="Wingdings" pitchFamily="2" charset="2"/>
              <a:buChar char="l"/>
            </a:pPr>
            <a:r>
              <a:rPr lang="en-US" altLang="zh-CN" sz="1200" kern="0" dirty="0">
                <a:latin typeface="+mj-lt"/>
                <a:ea typeface="黑体" pitchFamily="49" charset="-122"/>
                <a:cs typeface="Calibri" panose="020F0502020204030204" pitchFamily="34" charset="0"/>
              </a:rPr>
              <a:t>No specific protection against legacy stations.</a:t>
            </a:r>
          </a:p>
        </p:txBody>
      </p:sp>
      <p:sp>
        <p:nvSpPr>
          <p:cNvPr id="6" name="标题 1"/>
          <p:cNvSpPr>
            <a:spLocks noGrp="1"/>
          </p:cNvSpPr>
          <p:nvPr>
            <p:ph type="title"/>
          </p:nvPr>
        </p:nvSpPr>
        <p:spPr>
          <a:xfrm>
            <a:off x="696912" y="558600"/>
            <a:ext cx="7770813" cy="1065213"/>
          </a:xfrm>
        </p:spPr>
        <p:txBody>
          <a:bodyPr/>
          <a:lstStyle/>
          <a:p>
            <a:r>
              <a:rPr lang="en-US" altLang="zh-CN" dirty="0"/>
              <a:t>1117r1: Direct Link issues with 11ax amendments</a:t>
            </a:r>
            <a:endParaRPr lang="zh-CN" altLang="en-US" dirty="0"/>
          </a:p>
        </p:txBody>
      </p:sp>
      <p:sp>
        <p:nvSpPr>
          <p:cNvPr id="9" name="Rectangle 4">
            <a:extLst>
              <a:ext uri="{FF2B5EF4-FFF2-40B4-BE49-F238E27FC236}">
                <a16:creationId xmlns:a16="http://schemas.microsoft.com/office/drawing/2014/main" id="{6015C070-70BC-41B6-8AA6-57A6BB096018}"/>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
        <p:nvSpPr>
          <p:cNvPr id="10" name="Date Placeholder 5">
            <a:extLst>
              <a:ext uri="{FF2B5EF4-FFF2-40B4-BE49-F238E27FC236}">
                <a16:creationId xmlns:a16="http://schemas.microsoft.com/office/drawing/2014/main" id="{BE32C30A-09F3-486A-8C88-E8D0156F3D67}"/>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746742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Motivation</a:t>
            </a:r>
          </a:p>
        </p:txBody>
      </p:sp>
      <p:sp>
        <p:nvSpPr>
          <p:cNvPr id="3" name="Content Placeholder 2"/>
          <p:cNvSpPr>
            <a:spLocks noGrp="1"/>
          </p:cNvSpPr>
          <p:nvPr>
            <p:ph idx="1"/>
          </p:nvPr>
        </p:nvSpPr>
        <p:spPr>
          <a:xfrm>
            <a:off x="685800" y="1981201"/>
            <a:ext cx="7770813" cy="1371600"/>
          </a:xfrm>
        </p:spPr>
        <p:txBody>
          <a:bodyPr/>
          <a:lstStyle/>
          <a:p>
            <a:pPr>
              <a:buFont typeface="Arial" panose="020B0604020202020204" pitchFamily="34" charset="0"/>
              <a:buChar char="•"/>
            </a:pPr>
            <a:r>
              <a:rPr lang="en-US" dirty="0"/>
              <a:t>P2P communication can significantly reduce the load on the BSS and simultaneously the latency by a one-hop communication.  </a:t>
            </a:r>
          </a:p>
          <a:p>
            <a:pPr>
              <a:buFont typeface="Arial" panose="020B0604020202020204" pitchFamily="34" charset="0"/>
              <a:buChar char="•"/>
            </a:pPr>
            <a:endParaRPr lang="en-US" dirty="0"/>
          </a:p>
          <a:p>
            <a:pPr>
              <a:buFont typeface="Arial" panose="020B0604020202020204" pitchFamily="34" charset="0"/>
              <a:buChar char="•"/>
            </a:pPr>
            <a:r>
              <a:rPr lang="en-US" sz="2000" dirty="0"/>
              <a:t>About 70% reduction in </a:t>
            </a:r>
          </a:p>
          <a:p>
            <a:pPr marL="0" indent="0"/>
            <a:r>
              <a:rPr lang="en-US" sz="2000" dirty="0"/>
              <a:t>     latency/airtime possible in </a:t>
            </a:r>
          </a:p>
          <a:p>
            <a:pPr marL="0" indent="0"/>
            <a:r>
              <a:rPr lang="en-US" sz="2000" dirty="0"/>
              <a:t>    the two floor home scenario </a:t>
            </a:r>
          </a:p>
          <a:p>
            <a:pPr marL="0" indent="0"/>
            <a:r>
              <a:rPr lang="en-US" sz="2000" dirty="0"/>
              <a:t>     by using P2P communication </a:t>
            </a:r>
            <a:br>
              <a:rPr lang="en-US" sz="2000" dirty="0"/>
            </a:br>
            <a:r>
              <a:rPr lang="en-US" sz="2000" dirty="0"/>
              <a:t>    among users in the same room.</a:t>
            </a:r>
          </a:p>
          <a:p>
            <a:pPr marL="0" indent="0"/>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Dibakar Das etal, Intel</a:t>
            </a: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1100" y="2895600"/>
            <a:ext cx="4534694" cy="3401021"/>
          </a:xfrm>
          <a:prstGeom prst="rect">
            <a:avLst/>
          </a:prstGeom>
        </p:spPr>
      </p:pic>
      <p:sp>
        <p:nvSpPr>
          <p:cNvPr id="8" name="Rectangle 4">
            <a:extLst>
              <a:ext uri="{FF2B5EF4-FFF2-40B4-BE49-F238E27FC236}">
                <a16:creationId xmlns:a16="http://schemas.microsoft.com/office/drawing/2014/main" id="{25EA414F-35E3-439F-A4DC-B0D0DBA505F7}"/>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
        <p:nvSpPr>
          <p:cNvPr id="9" name="Date Placeholder 5">
            <a:extLst>
              <a:ext uri="{FF2B5EF4-FFF2-40B4-BE49-F238E27FC236}">
                <a16:creationId xmlns:a16="http://schemas.microsoft.com/office/drawing/2014/main" id="{4982A5D1-589D-47D4-9B77-409A0F2A8729}"/>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394842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483666"/>
          </a:xfrm>
        </p:spPr>
        <p:txBody>
          <a:bodyPr/>
          <a:lstStyle/>
          <a:p>
            <a:r>
              <a:rPr lang="en-US" altLang="zh-CN" dirty="0"/>
              <a:t>Example in cascading sequence 2/2</a:t>
            </a:r>
            <a:endParaRPr lang="zh-CN" altLang="en-US" dirty="0"/>
          </a:p>
        </p:txBody>
      </p:sp>
      <p:sp>
        <p:nvSpPr>
          <p:cNvPr id="4" name="灯片编号占位符 3"/>
          <p:cNvSpPr>
            <a:spLocks noGrp="1"/>
          </p:cNvSpPr>
          <p:nvPr>
            <p:ph type="sldNum" idx="12"/>
          </p:nvPr>
        </p:nvSpPr>
        <p:spPr>
          <a:xfrm>
            <a:off x="3733800" y="6475413"/>
            <a:ext cx="528637" cy="363537"/>
          </a:xfrm>
        </p:spPr>
        <p:txBody>
          <a:bodyPr/>
          <a:lstStyle/>
          <a:p>
            <a:r>
              <a:rPr lang="en-GB"/>
              <a:t>Slide </a:t>
            </a:r>
            <a:fld id="{440F5867-744E-4AA6-B0ED-4C44D2DFBB7B}" type="slidenum">
              <a:rPr lang="en-GB" smtClean="0"/>
              <a:pPr/>
              <a:t>18</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cxnSp>
        <p:nvCxnSpPr>
          <p:cNvPr id="10" name="Straight Connector 9">
            <a:extLst>
              <a:ext uri="{FF2B5EF4-FFF2-40B4-BE49-F238E27FC236}">
                <a16:creationId xmlns:a16="http://schemas.microsoft.com/office/drawing/2014/main" id="{67064B97-5EAC-44D8-B97F-50F61C81BE7D}"/>
              </a:ext>
            </a:extLst>
          </p:cNvPr>
          <p:cNvCxnSpPr>
            <a:cxnSpLocks/>
          </p:cNvCxnSpPr>
          <p:nvPr/>
        </p:nvCxnSpPr>
        <p:spPr bwMode="auto">
          <a:xfrm>
            <a:off x="984954" y="52973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F166BEA7-B999-49E4-92C6-F0B70504FCDA}"/>
              </a:ext>
            </a:extLst>
          </p:cNvPr>
          <p:cNvCxnSpPr>
            <a:cxnSpLocks/>
          </p:cNvCxnSpPr>
          <p:nvPr/>
        </p:nvCxnSpPr>
        <p:spPr bwMode="auto">
          <a:xfrm>
            <a:off x="984954" y="45099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85715265-5B1C-44CD-8655-9041A21E185B}"/>
              </a:ext>
            </a:extLst>
          </p:cNvPr>
          <p:cNvSpPr txBox="1"/>
          <p:nvPr/>
        </p:nvSpPr>
        <p:spPr>
          <a:xfrm>
            <a:off x="393932" y="2477910"/>
            <a:ext cx="579005" cy="461665"/>
          </a:xfrm>
          <a:prstGeom prst="rect">
            <a:avLst/>
          </a:prstGeom>
          <a:noFill/>
        </p:spPr>
        <p:txBody>
          <a:bodyPr wrap="none" rtlCol="0">
            <a:spAutoFit/>
          </a:bodyPr>
          <a:lstStyle/>
          <a:p>
            <a:r>
              <a:rPr lang="fr-FR" dirty="0">
                <a:solidFill>
                  <a:schemeClr val="tx1"/>
                </a:solidFill>
              </a:rPr>
              <a:t>AP</a:t>
            </a:r>
          </a:p>
        </p:txBody>
      </p:sp>
      <p:sp>
        <p:nvSpPr>
          <p:cNvPr id="16" name="TextBox 15">
            <a:extLst>
              <a:ext uri="{FF2B5EF4-FFF2-40B4-BE49-F238E27FC236}">
                <a16:creationId xmlns:a16="http://schemas.microsoft.com/office/drawing/2014/main" id="{E0D8BCEF-A13E-4110-9022-C89AFA3FC13D}"/>
              </a:ext>
            </a:extLst>
          </p:cNvPr>
          <p:cNvSpPr txBox="1"/>
          <p:nvPr/>
        </p:nvSpPr>
        <p:spPr>
          <a:xfrm>
            <a:off x="393931" y="3242528"/>
            <a:ext cx="778098" cy="400110"/>
          </a:xfrm>
          <a:prstGeom prst="rect">
            <a:avLst/>
          </a:prstGeom>
          <a:noFill/>
        </p:spPr>
        <p:txBody>
          <a:bodyPr wrap="none" rtlCol="0">
            <a:spAutoFit/>
          </a:bodyPr>
          <a:lstStyle/>
          <a:p>
            <a:r>
              <a:rPr lang="fr-FR" sz="2000" dirty="0">
                <a:solidFill>
                  <a:schemeClr val="tx1"/>
                </a:solidFill>
              </a:rPr>
              <a:t>STA1</a:t>
            </a:r>
          </a:p>
        </p:txBody>
      </p:sp>
      <p:sp>
        <p:nvSpPr>
          <p:cNvPr id="17" name="TextBox 16">
            <a:extLst>
              <a:ext uri="{FF2B5EF4-FFF2-40B4-BE49-F238E27FC236}">
                <a16:creationId xmlns:a16="http://schemas.microsoft.com/office/drawing/2014/main" id="{2EAFE811-AA0D-46D3-9FFF-731618E16B08}"/>
              </a:ext>
            </a:extLst>
          </p:cNvPr>
          <p:cNvSpPr txBox="1"/>
          <p:nvPr/>
        </p:nvSpPr>
        <p:spPr>
          <a:xfrm>
            <a:off x="392744" y="4059404"/>
            <a:ext cx="778098" cy="400110"/>
          </a:xfrm>
          <a:prstGeom prst="rect">
            <a:avLst/>
          </a:prstGeom>
          <a:noFill/>
        </p:spPr>
        <p:txBody>
          <a:bodyPr wrap="none" rtlCol="0">
            <a:spAutoFit/>
          </a:bodyPr>
          <a:lstStyle/>
          <a:p>
            <a:r>
              <a:rPr lang="fr-FR" sz="2000" dirty="0">
                <a:solidFill>
                  <a:schemeClr val="tx1"/>
                </a:solidFill>
              </a:rPr>
              <a:t>STA2</a:t>
            </a:r>
          </a:p>
        </p:txBody>
      </p:sp>
      <p:sp>
        <p:nvSpPr>
          <p:cNvPr id="18" name="TextBox 17">
            <a:extLst>
              <a:ext uri="{FF2B5EF4-FFF2-40B4-BE49-F238E27FC236}">
                <a16:creationId xmlns:a16="http://schemas.microsoft.com/office/drawing/2014/main" id="{D7919F64-71CD-436F-872B-1245E5B71202}"/>
              </a:ext>
            </a:extLst>
          </p:cNvPr>
          <p:cNvSpPr txBox="1"/>
          <p:nvPr/>
        </p:nvSpPr>
        <p:spPr>
          <a:xfrm>
            <a:off x="392743" y="4835311"/>
            <a:ext cx="778098" cy="400110"/>
          </a:xfrm>
          <a:prstGeom prst="rect">
            <a:avLst/>
          </a:prstGeom>
          <a:noFill/>
        </p:spPr>
        <p:txBody>
          <a:bodyPr wrap="none" rtlCol="0">
            <a:spAutoFit/>
          </a:bodyPr>
          <a:lstStyle/>
          <a:p>
            <a:r>
              <a:rPr lang="fr-FR" sz="2000" dirty="0">
                <a:solidFill>
                  <a:schemeClr val="tx1"/>
                </a:solidFill>
              </a:rPr>
              <a:t>STA3</a:t>
            </a:r>
          </a:p>
        </p:txBody>
      </p:sp>
      <p:cxnSp>
        <p:nvCxnSpPr>
          <p:cNvPr id="19" name="Straight Connector 18">
            <a:extLst>
              <a:ext uri="{FF2B5EF4-FFF2-40B4-BE49-F238E27FC236}">
                <a16:creationId xmlns:a16="http://schemas.microsoft.com/office/drawing/2014/main" id="{8E06C8FA-973A-4793-B900-C520C06792D4}"/>
              </a:ext>
            </a:extLst>
          </p:cNvPr>
          <p:cNvCxnSpPr>
            <a:cxnSpLocks/>
          </p:cNvCxnSpPr>
          <p:nvPr/>
        </p:nvCxnSpPr>
        <p:spPr bwMode="auto">
          <a:xfrm>
            <a:off x="983765" y="6084375"/>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TextBox 19">
            <a:extLst>
              <a:ext uri="{FF2B5EF4-FFF2-40B4-BE49-F238E27FC236}">
                <a16:creationId xmlns:a16="http://schemas.microsoft.com/office/drawing/2014/main" id="{B8B9EBEA-0D43-4ECD-B4CF-B372DF371953}"/>
              </a:ext>
            </a:extLst>
          </p:cNvPr>
          <p:cNvSpPr txBox="1"/>
          <p:nvPr/>
        </p:nvSpPr>
        <p:spPr>
          <a:xfrm>
            <a:off x="391554" y="5622376"/>
            <a:ext cx="778098" cy="400110"/>
          </a:xfrm>
          <a:prstGeom prst="rect">
            <a:avLst/>
          </a:prstGeom>
          <a:noFill/>
        </p:spPr>
        <p:txBody>
          <a:bodyPr wrap="none" rtlCol="0">
            <a:spAutoFit/>
          </a:bodyPr>
          <a:lstStyle/>
          <a:p>
            <a:r>
              <a:rPr lang="fr-FR" sz="2000" dirty="0">
                <a:solidFill>
                  <a:schemeClr val="tx1"/>
                </a:solidFill>
              </a:rPr>
              <a:t>STA4</a:t>
            </a:r>
          </a:p>
        </p:txBody>
      </p:sp>
      <p:sp>
        <p:nvSpPr>
          <p:cNvPr id="21" name="Rectangle 20">
            <a:extLst>
              <a:ext uri="{FF2B5EF4-FFF2-40B4-BE49-F238E27FC236}">
                <a16:creationId xmlns:a16="http://schemas.microsoft.com/office/drawing/2014/main" id="{336F8D5A-CCC7-4637-8727-E789949654FF}"/>
              </a:ext>
            </a:extLst>
          </p:cNvPr>
          <p:cNvSpPr/>
          <p:nvPr/>
        </p:nvSpPr>
        <p:spPr bwMode="auto">
          <a:xfrm>
            <a:off x="1152215" y="2177315"/>
            <a:ext cx="895820" cy="75792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HE MU PPDU / TRS or TF</a:t>
            </a:r>
          </a:p>
        </p:txBody>
      </p:sp>
      <p:cxnSp>
        <p:nvCxnSpPr>
          <p:cNvPr id="24" name="Straight Connector 23">
            <a:extLst>
              <a:ext uri="{FF2B5EF4-FFF2-40B4-BE49-F238E27FC236}">
                <a16:creationId xmlns:a16="http://schemas.microsoft.com/office/drawing/2014/main" id="{22CBD6F5-EA03-4D09-BA21-0E33AFA72115}"/>
              </a:ext>
            </a:extLst>
          </p:cNvPr>
          <p:cNvCxnSpPr>
            <a:cxnSpLocks/>
          </p:cNvCxnSpPr>
          <p:nvPr/>
        </p:nvCxnSpPr>
        <p:spPr bwMode="auto">
          <a:xfrm>
            <a:off x="2058877" y="2177316"/>
            <a:ext cx="0"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5" name="Straight Connector 24">
            <a:extLst>
              <a:ext uri="{FF2B5EF4-FFF2-40B4-BE49-F238E27FC236}">
                <a16:creationId xmlns:a16="http://schemas.microsoft.com/office/drawing/2014/main" id="{2605A2ED-B698-49F3-8AE4-0BE8C47D7FF2}"/>
              </a:ext>
            </a:extLst>
          </p:cNvPr>
          <p:cNvCxnSpPr>
            <a:cxnSpLocks/>
          </p:cNvCxnSpPr>
          <p:nvPr/>
        </p:nvCxnSpPr>
        <p:spPr bwMode="auto">
          <a:xfrm>
            <a:off x="2280354" y="3242528"/>
            <a:ext cx="0" cy="295507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6" name="Straight Connector 25">
            <a:extLst>
              <a:ext uri="{FF2B5EF4-FFF2-40B4-BE49-F238E27FC236}">
                <a16:creationId xmlns:a16="http://schemas.microsoft.com/office/drawing/2014/main" id="{645C224F-51A9-419A-AF67-8AFEABF20BF5}"/>
              </a:ext>
            </a:extLst>
          </p:cNvPr>
          <p:cNvCxnSpPr>
            <a:cxnSpLocks/>
          </p:cNvCxnSpPr>
          <p:nvPr/>
        </p:nvCxnSpPr>
        <p:spPr bwMode="auto">
          <a:xfrm>
            <a:off x="3406422" y="3242528"/>
            <a:ext cx="0" cy="295507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7" name="Straight Connector 26">
            <a:extLst>
              <a:ext uri="{FF2B5EF4-FFF2-40B4-BE49-F238E27FC236}">
                <a16:creationId xmlns:a16="http://schemas.microsoft.com/office/drawing/2014/main" id="{DA5A7EE6-6102-4484-B058-134F978AD7C7}"/>
              </a:ext>
            </a:extLst>
          </p:cNvPr>
          <p:cNvCxnSpPr>
            <a:cxnSpLocks/>
          </p:cNvCxnSpPr>
          <p:nvPr/>
        </p:nvCxnSpPr>
        <p:spPr bwMode="auto">
          <a:xfrm>
            <a:off x="3637584" y="4036826"/>
            <a:ext cx="9506" cy="2135373"/>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8" name="Rectangle 27">
            <a:extLst>
              <a:ext uri="{FF2B5EF4-FFF2-40B4-BE49-F238E27FC236}">
                <a16:creationId xmlns:a16="http://schemas.microsoft.com/office/drawing/2014/main" id="{DF54D932-33CD-406C-87D1-2637A953F7DB}"/>
              </a:ext>
            </a:extLst>
          </p:cNvPr>
          <p:cNvSpPr/>
          <p:nvPr/>
        </p:nvSpPr>
        <p:spPr bwMode="auto">
          <a:xfrm>
            <a:off x="3634882" y="4080045"/>
            <a:ext cx="531812" cy="43574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ACK 2</a:t>
            </a:r>
            <a:r>
              <a:rPr kumimoji="0" lang="fr-FR" sz="1200" b="0" i="0" u="none" strike="noStrike" cap="none" normalizeH="0" baseline="0" dirty="0">
                <a:ln>
                  <a:noFill/>
                </a:ln>
                <a:solidFill>
                  <a:schemeClr val="tx1"/>
                </a:solidFill>
                <a:effectLst/>
                <a:latin typeface="Times New Roman" pitchFamily="16" charset="0"/>
                <a:ea typeface="MS Gothic" charset="-128"/>
                <a:sym typeface="Wingdings" panose="05000000000000000000" pitchFamily="2" charset="2"/>
              </a:rPr>
              <a:t></a:t>
            </a:r>
            <a:r>
              <a:rPr kumimoji="0" lang="fr-FR" sz="1200" b="0" i="0" u="none" strike="noStrike" cap="none" normalizeH="0" baseline="0" dirty="0">
                <a:ln>
                  <a:noFill/>
                </a:ln>
                <a:solidFill>
                  <a:schemeClr val="tx1"/>
                </a:solidFill>
                <a:effectLst/>
                <a:latin typeface="Times New Roman" pitchFamily="16" charset="0"/>
                <a:ea typeface="MS Gothic" charset="-128"/>
              </a:rPr>
              <a:t>1</a:t>
            </a:r>
          </a:p>
        </p:txBody>
      </p:sp>
      <p:cxnSp>
        <p:nvCxnSpPr>
          <p:cNvPr id="29" name="Straight Connector 28">
            <a:extLst>
              <a:ext uri="{FF2B5EF4-FFF2-40B4-BE49-F238E27FC236}">
                <a16:creationId xmlns:a16="http://schemas.microsoft.com/office/drawing/2014/main" id="{151ADFDC-FBE3-45A9-8B57-1C073C75B773}"/>
              </a:ext>
            </a:extLst>
          </p:cNvPr>
          <p:cNvCxnSpPr>
            <a:cxnSpLocks/>
          </p:cNvCxnSpPr>
          <p:nvPr/>
        </p:nvCxnSpPr>
        <p:spPr bwMode="auto">
          <a:xfrm>
            <a:off x="4157077" y="3276600"/>
            <a:ext cx="0" cy="292099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0" name="Rectangle 29">
            <a:extLst>
              <a:ext uri="{FF2B5EF4-FFF2-40B4-BE49-F238E27FC236}">
                <a16:creationId xmlns:a16="http://schemas.microsoft.com/office/drawing/2014/main" id="{8E38C344-0EAA-4585-8E34-EB21F68CDE9A}"/>
              </a:ext>
            </a:extLst>
          </p:cNvPr>
          <p:cNvSpPr/>
          <p:nvPr/>
        </p:nvSpPr>
        <p:spPr bwMode="auto">
          <a:xfrm>
            <a:off x="4370382" y="2177316"/>
            <a:ext cx="1136919" cy="75792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HE MU PPDU /TRS or TF</a:t>
            </a:r>
          </a:p>
        </p:txBody>
      </p:sp>
      <p:cxnSp>
        <p:nvCxnSpPr>
          <p:cNvPr id="31" name="Straight Connector 30">
            <a:extLst>
              <a:ext uri="{FF2B5EF4-FFF2-40B4-BE49-F238E27FC236}">
                <a16:creationId xmlns:a16="http://schemas.microsoft.com/office/drawing/2014/main" id="{B4015104-9BE6-4120-BC85-DE6554D6B834}"/>
              </a:ext>
            </a:extLst>
          </p:cNvPr>
          <p:cNvCxnSpPr>
            <a:cxnSpLocks/>
          </p:cNvCxnSpPr>
          <p:nvPr/>
        </p:nvCxnSpPr>
        <p:spPr bwMode="auto">
          <a:xfrm flipH="1">
            <a:off x="4364301" y="2177316"/>
            <a:ext cx="6081"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4" name="Straight Connector 33">
            <a:extLst>
              <a:ext uri="{FF2B5EF4-FFF2-40B4-BE49-F238E27FC236}">
                <a16:creationId xmlns:a16="http://schemas.microsoft.com/office/drawing/2014/main" id="{7D18AAB3-B043-4097-B588-C935805F2A2E}"/>
              </a:ext>
            </a:extLst>
          </p:cNvPr>
          <p:cNvCxnSpPr>
            <a:cxnSpLocks/>
          </p:cNvCxnSpPr>
          <p:nvPr/>
        </p:nvCxnSpPr>
        <p:spPr bwMode="auto">
          <a:xfrm flipH="1">
            <a:off x="5507294" y="2177316"/>
            <a:ext cx="7"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5" name="Straight Connector 34">
            <a:extLst>
              <a:ext uri="{FF2B5EF4-FFF2-40B4-BE49-F238E27FC236}">
                <a16:creationId xmlns:a16="http://schemas.microsoft.com/office/drawing/2014/main" id="{59E6195B-E56E-4D47-B4E6-A5E4C69FB9CB}"/>
              </a:ext>
            </a:extLst>
          </p:cNvPr>
          <p:cNvCxnSpPr>
            <a:cxnSpLocks/>
          </p:cNvCxnSpPr>
          <p:nvPr/>
        </p:nvCxnSpPr>
        <p:spPr bwMode="auto">
          <a:xfrm>
            <a:off x="5724612" y="4059404"/>
            <a:ext cx="0" cy="213819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6" name="Rectangle 35">
            <a:extLst>
              <a:ext uri="{FF2B5EF4-FFF2-40B4-BE49-F238E27FC236}">
                <a16:creationId xmlns:a16="http://schemas.microsoft.com/office/drawing/2014/main" id="{7B0CB1A6-D258-49EC-A916-750E60FF5F34}"/>
              </a:ext>
            </a:extLst>
          </p:cNvPr>
          <p:cNvSpPr/>
          <p:nvPr/>
        </p:nvSpPr>
        <p:spPr bwMode="auto">
          <a:xfrm>
            <a:off x="5727050" y="4835311"/>
            <a:ext cx="1446209" cy="45910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HE TB PPDU</a:t>
            </a:r>
          </a:p>
        </p:txBody>
      </p:sp>
      <p:sp>
        <p:nvSpPr>
          <p:cNvPr id="37" name="Rectangle 36">
            <a:extLst>
              <a:ext uri="{FF2B5EF4-FFF2-40B4-BE49-F238E27FC236}">
                <a16:creationId xmlns:a16="http://schemas.microsoft.com/office/drawing/2014/main" id="{B9E41EB8-0755-468A-BDE0-8524C3CA6360}"/>
              </a:ext>
            </a:extLst>
          </p:cNvPr>
          <p:cNvSpPr/>
          <p:nvPr/>
        </p:nvSpPr>
        <p:spPr bwMode="auto">
          <a:xfrm>
            <a:off x="5720305" y="5623496"/>
            <a:ext cx="1446209" cy="45910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HE TB PPDU</a:t>
            </a:r>
          </a:p>
        </p:txBody>
      </p:sp>
      <p:sp>
        <p:nvSpPr>
          <p:cNvPr id="38" name="Rectangle 37">
            <a:extLst>
              <a:ext uri="{FF2B5EF4-FFF2-40B4-BE49-F238E27FC236}">
                <a16:creationId xmlns:a16="http://schemas.microsoft.com/office/drawing/2014/main" id="{7BAE76B3-0ED7-4651-A573-0F90BAF7FAB9}"/>
              </a:ext>
            </a:extLst>
          </p:cNvPr>
          <p:cNvSpPr/>
          <p:nvPr/>
        </p:nvSpPr>
        <p:spPr bwMode="auto">
          <a:xfrm>
            <a:off x="7385313" y="2359381"/>
            <a:ext cx="1136919" cy="58012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Multi STA Block </a:t>
            </a:r>
            <a:r>
              <a:rPr kumimoji="0" lang="fr-FR" sz="1600" b="0" i="0" u="none" strike="noStrike" cap="none" normalizeH="0" baseline="0" dirty="0" err="1">
                <a:ln>
                  <a:noFill/>
                </a:ln>
                <a:solidFill>
                  <a:schemeClr val="tx1"/>
                </a:solidFill>
                <a:effectLst/>
                <a:latin typeface="Times New Roman" pitchFamily="16" charset="0"/>
                <a:ea typeface="MS Gothic" charset="-128"/>
              </a:rPr>
              <a:t>Ack</a:t>
            </a:r>
            <a:endParaRPr kumimoji="0" lang="fr-FR" sz="1600" b="0" i="0" u="none" strike="noStrike" cap="none" normalizeH="0" baseline="0" dirty="0">
              <a:ln>
                <a:noFill/>
              </a:ln>
              <a:solidFill>
                <a:schemeClr val="tx1"/>
              </a:solidFill>
              <a:effectLst/>
              <a:latin typeface="Times New Roman" pitchFamily="16" charset="0"/>
              <a:ea typeface="MS Gothic" charset="-128"/>
            </a:endParaRPr>
          </a:p>
        </p:txBody>
      </p:sp>
      <p:cxnSp>
        <p:nvCxnSpPr>
          <p:cNvPr id="39" name="Straight Connector 38">
            <a:extLst>
              <a:ext uri="{FF2B5EF4-FFF2-40B4-BE49-F238E27FC236}">
                <a16:creationId xmlns:a16="http://schemas.microsoft.com/office/drawing/2014/main" id="{85D8E927-8677-4AC7-962C-7366FE7D2D3B}"/>
              </a:ext>
            </a:extLst>
          </p:cNvPr>
          <p:cNvCxnSpPr>
            <a:cxnSpLocks/>
          </p:cNvCxnSpPr>
          <p:nvPr/>
        </p:nvCxnSpPr>
        <p:spPr bwMode="auto">
          <a:xfrm>
            <a:off x="7167995" y="4059404"/>
            <a:ext cx="0" cy="213819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0" name="Straight Connector 39">
            <a:extLst>
              <a:ext uri="{FF2B5EF4-FFF2-40B4-BE49-F238E27FC236}">
                <a16:creationId xmlns:a16="http://schemas.microsoft.com/office/drawing/2014/main" id="{0FAB520F-E4C6-4FFA-90E8-AE4EA73BFC2C}"/>
              </a:ext>
            </a:extLst>
          </p:cNvPr>
          <p:cNvCxnSpPr>
            <a:cxnSpLocks/>
          </p:cNvCxnSpPr>
          <p:nvPr/>
        </p:nvCxnSpPr>
        <p:spPr bwMode="auto">
          <a:xfrm>
            <a:off x="7385313" y="2359381"/>
            <a:ext cx="0" cy="383821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8" name="Straight Arrow Connector 57">
            <a:extLst>
              <a:ext uri="{FF2B5EF4-FFF2-40B4-BE49-F238E27FC236}">
                <a16:creationId xmlns:a16="http://schemas.microsoft.com/office/drawing/2014/main" id="{355F1067-F555-4FC5-831F-4B340705A1F7}"/>
              </a:ext>
            </a:extLst>
          </p:cNvPr>
          <p:cNvCxnSpPr>
            <a:cxnSpLocks/>
          </p:cNvCxnSpPr>
          <p:nvPr/>
        </p:nvCxnSpPr>
        <p:spPr bwMode="auto">
          <a:xfrm>
            <a:off x="1905000" y="6197598"/>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0" name="Straight Arrow Connector 59">
            <a:extLst>
              <a:ext uri="{FF2B5EF4-FFF2-40B4-BE49-F238E27FC236}">
                <a16:creationId xmlns:a16="http://schemas.microsoft.com/office/drawing/2014/main" id="{42C440FA-2724-48C2-8FCE-75D5BEEFAD65}"/>
              </a:ext>
            </a:extLst>
          </p:cNvPr>
          <p:cNvCxnSpPr>
            <a:cxnSpLocks/>
          </p:cNvCxnSpPr>
          <p:nvPr/>
        </p:nvCxnSpPr>
        <p:spPr bwMode="auto">
          <a:xfrm flipH="1">
            <a:off x="2279322" y="6197598"/>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5" name="TextBox 64">
            <a:extLst>
              <a:ext uri="{FF2B5EF4-FFF2-40B4-BE49-F238E27FC236}">
                <a16:creationId xmlns:a16="http://schemas.microsoft.com/office/drawing/2014/main" id="{ABB05FC4-4DA2-4863-8C71-E5A906FBF6BD}"/>
              </a:ext>
            </a:extLst>
          </p:cNvPr>
          <p:cNvSpPr txBox="1"/>
          <p:nvPr/>
        </p:nvSpPr>
        <p:spPr>
          <a:xfrm>
            <a:off x="1885214" y="6142032"/>
            <a:ext cx="595035" cy="338554"/>
          </a:xfrm>
          <a:prstGeom prst="rect">
            <a:avLst/>
          </a:prstGeom>
          <a:noFill/>
        </p:spPr>
        <p:txBody>
          <a:bodyPr wrap="none" rtlCol="0">
            <a:spAutoFit/>
          </a:bodyPr>
          <a:lstStyle/>
          <a:p>
            <a:r>
              <a:rPr lang="fr-FR" sz="1600" dirty="0">
                <a:solidFill>
                  <a:schemeClr val="tx1"/>
                </a:solidFill>
              </a:rPr>
              <a:t>SIFS</a:t>
            </a:r>
          </a:p>
        </p:txBody>
      </p:sp>
      <p:cxnSp>
        <p:nvCxnSpPr>
          <p:cNvPr id="66" name="Straight Arrow Connector 65">
            <a:extLst>
              <a:ext uri="{FF2B5EF4-FFF2-40B4-BE49-F238E27FC236}">
                <a16:creationId xmlns:a16="http://schemas.microsoft.com/office/drawing/2014/main" id="{FDEAE283-8011-40B7-8569-00F5C7B9C9D3}"/>
              </a:ext>
            </a:extLst>
          </p:cNvPr>
          <p:cNvCxnSpPr>
            <a:cxnSpLocks/>
          </p:cNvCxnSpPr>
          <p:nvPr/>
        </p:nvCxnSpPr>
        <p:spPr bwMode="auto">
          <a:xfrm>
            <a:off x="3255218"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7" name="Straight Arrow Connector 66">
            <a:extLst>
              <a:ext uri="{FF2B5EF4-FFF2-40B4-BE49-F238E27FC236}">
                <a16:creationId xmlns:a16="http://schemas.microsoft.com/office/drawing/2014/main" id="{E9F45284-C26E-4ADD-A7F2-CD949C1F9565}"/>
              </a:ext>
            </a:extLst>
          </p:cNvPr>
          <p:cNvCxnSpPr>
            <a:cxnSpLocks/>
          </p:cNvCxnSpPr>
          <p:nvPr/>
        </p:nvCxnSpPr>
        <p:spPr bwMode="auto">
          <a:xfrm flipH="1">
            <a:off x="3629540"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8" name="TextBox 67">
            <a:extLst>
              <a:ext uri="{FF2B5EF4-FFF2-40B4-BE49-F238E27FC236}">
                <a16:creationId xmlns:a16="http://schemas.microsoft.com/office/drawing/2014/main" id="{53A79F70-042D-48F4-B7BC-92D3B6B56479}"/>
              </a:ext>
            </a:extLst>
          </p:cNvPr>
          <p:cNvSpPr txBox="1"/>
          <p:nvPr/>
        </p:nvSpPr>
        <p:spPr>
          <a:xfrm>
            <a:off x="3235432" y="6145583"/>
            <a:ext cx="595035" cy="338554"/>
          </a:xfrm>
          <a:prstGeom prst="rect">
            <a:avLst/>
          </a:prstGeom>
          <a:noFill/>
        </p:spPr>
        <p:txBody>
          <a:bodyPr wrap="none" rtlCol="0">
            <a:spAutoFit/>
          </a:bodyPr>
          <a:lstStyle/>
          <a:p>
            <a:r>
              <a:rPr lang="fr-FR" sz="1600" dirty="0">
                <a:solidFill>
                  <a:schemeClr val="tx1"/>
                </a:solidFill>
              </a:rPr>
              <a:t>SIFS</a:t>
            </a:r>
          </a:p>
        </p:txBody>
      </p:sp>
      <p:cxnSp>
        <p:nvCxnSpPr>
          <p:cNvPr id="69" name="Straight Arrow Connector 68">
            <a:extLst>
              <a:ext uri="{FF2B5EF4-FFF2-40B4-BE49-F238E27FC236}">
                <a16:creationId xmlns:a16="http://schemas.microsoft.com/office/drawing/2014/main" id="{36F63F5C-45EC-4FFE-A0A9-4DF45D710238}"/>
              </a:ext>
            </a:extLst>
          </p:cNvPr>
          <p:cNvCxnSpPr>
            <a:cxnSpLocks/>
          </p:cNvCxnSpPr>
          <p:nvPr/>
        </p:nvCxnSpPr>
        <p:spPr bwMode="auto">
          <a:xfrm>
            <a:off x="4023694"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0" name="Straight Arrow Connector 69">
            <a:extLst>
              <a:ext uri="{FF2B5EF4-FFF2-40B4-BE49-F238E27FC236}">
                <a16:creationId xmlns:a16="http://schemas.microsoft.com/office/drawing/2014/main" id="{333A2651-783F-4089-9C25-A59E490D6B9E}"/>
              </a:ext>
            </a:extLst>
          </p:cNvPr>
          <p:cNvCxnSpPr>
            <a:cxnSpLocks/>
          </p:cNvCxnSpPr>
          <p:nvPr/>
        </p:nvCxnSpPr>
        <p:spPr bwMode="auto">
          <a:xfrm flipH="1">
            <a:off x="4364149"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1" name="TextBox 70">
            <a:extLst>
              <a:ext uri="{FF2B5EF4-FFF2-40B4-BE49-F238E27FC236}">
                <a16:creationId xmlns:a16="http://schemas.microsoft.com/office/drawing/2014/main" id="{7D984429-735F-4963-A8ED-EBF717333CAD}"/>
              </a:ext>
            </a:extLst>
          </p:cNvPr>
          <p:cNvSpPr txBox="1"/>
          <p:nvPr/>
        </p:nvSpPr>
        <p:spPr>
          <a:xfrm>
            <a:off x="4105509" y="6145583"/>
            <a:ext cx="595035" cy="338554"/>
          </a:xfrm>
          <a:prstGeom prst="rect">
            <a:avLst/>
          </a:prstGeom>
          <a:noFill/>
        </p:spPr>
        <p:txBody>
          <a:bodyPr wrap="none" rtlCol="0">
            <a:spAutoFit/>
          </a:bodyPr>
          <a:lstStyle/>
          <a:p>
            <a:r>
              <a:rPr lang="fr-FR" sz="1600" dirty="0">
                <a:solidFill>
                  <a:schemeClr val="tx1"/>
                </a:solidFill>
              </a:rPr>
              <a:t>SIFS</a:t>
            </a:r>
          </a:p>
        </p:txBody>
      </p:sp>
      <p:cxnSp>
        <p:nvCxnSpPr>
          <p:cNvPr id="72" name="Straight Arrow Connector 71">
            <a:extLst>
              <a:ext uri="{FF2B5EF4-FFF2-40B4-BE49-F238E27FC236}">
                <a16:creationId xmlns:a16="http://schemas.microsoft.com/office/drawing/2014/main" id="{529EC450-D01E-484F-B4F6-A18B2617A94D}"/>
              </a:ext>
            </a:extLst>
          </p:cNvPr>
          <p:cNvCxnSpPr>
            <a:cxnSpLocks/>
          </p:cNvCxnSpPr>
          <p:nvPr/>
        </p:nvCxnSpPr>
        <p:spPr bwMode="auto">
          <a:xfrm>
            <a:off x="5364205"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3" name="Straight Arrow Connector 72">
            <a:extLst>
              <a:ext uri="{FF2B5EF4-FFF2-40B4-BE49-F238E27FC236}">
                <a16:creationId xmlns:a16="http://schemas.microsoft.com/office/drawing/2014/main" id="{444C71C1-6F5F-44B0-ACCB-D9906C90CE48}"/>
              </a:ext>
            </a:extLst>
          </p:cNvPr>
          <p:cNvCxnSpPr>
            <a:cxnSpLocks/>
          </p:cNvCxnSpPr>
          <p:nvPr/>
        </p:nvCxnSpPr>
        <p:spPr bwMode="auto">
          <a:xfrm flipH="1">
            <a:off x="5738527"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4" name="TextBox 73">
            <a:extLst>
              <a:ext uri="{FF2B5EF4-FFF2-40B4-BE49-F238E27FC236}">
                <a16:creationId xmlns:a16="http://schemas.microsoft.com/office/drawing/2014/main" id="{15B2ADCB-CAF0-45E9-B030-5174FA10FB3C}"/>
              </a:ext>
            </a:extLst>
          </p:cNvPr>
          <p:cNvSpPr txBox="1"/>
          <p:nvPr/>
        </p:nvSpPr>
        <p:spPr>
          <a:xfrm>
            <a:off x="5344419" y="6145583"/>
            <a:ext cx="595035" cy="338554"/>
          </a:xfrm>
          <a:prstGeom prst="rect">
            <a:avLst/>
          </a:prstGeom>
          <a:noFill/>
        </p:spPr>
        <p:txBody>
          <a:bodyPr wrap="none" rtlCol="0">
            <a:spAutoFit/>
          </a:bodyPr>
          <a:lstStyle/>
          <a:p>
            <a:r>
              <a:rPr lang="fr-FR" sz="1600" dirty="0">
                <a:solidFill>
                  <a:schemeClr val="tx1"/>
                </a:solidFill>
              </a:rPr>
              <a:t>SIFS</a:t>
            </a:r>
          </a:p>
        </p:txBody>
      </p:sp>
      <p:cxnSp>
        <p:nvCxnSpPr>
          <p:cNvPr id="75" name="Straight Arrow Connector 74">
            <a:extLst>
              <a:ext uri="{FF2B5EF4-FFF2-40B4-BE49-F238E27FC236}">
                <a16:creationId xmlns:a16="http://schemas.microsoft.com/office/drawing/2014/main" id="{0B86C206-2E2B-401E-8DF7-9CDD0EFF64E4}"/>
              </a:ext>
            </a:extLst>
          </p:cNvPr>
          <p:cNvCxnSpPr>
            <a:cxnSpLocks/>
          </p:cNvCxnSpPr>
          <p:nvPr/>
        </p:nvCxnSpPr>
        <p:spPr bwMode="auto">
          <a:xfrm>
            <a:off x="7022529"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6" name="Straight Arrow Connector 75">
            <a:extLst>
              <a:ext uri="{FF2B5EF4-FFF2-40B4-BE49-F238E27FC236}">
                <a16:creationId xmlns:a16="http://schemas.microsoft.com/office/drawing/2014/main" id="{0789F379-0C05-4A6C-AD94-3FD2AB03F2A3}"/>
              </a:ext>
            </a:extLst>
          </p:cNvPr>
          <p:cNvCxnSpPr>
            <a:cxnSpLocks/>
          </p:cNvCxnSpPr>
          <p:nvPr/>
        </p:nvCxnSpPr>
        <p:spPr bwMode="auto">
          <a:xfrm flipH="1">
            <a:off x="7396851"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7" name="TextBox 76">
            <a:extLst>
              <a:ext uri="{FF2B5EF4-FFF2-40B4-BE49-F238E27FC236}">
                <a16:creationId xmlns:a16="http://schemas.microsoft.com/office/drawing/2014/main" id="{07DCA4E2-19FD-4E3B-AD09-EDD38B294097}"/>
              </a:ext>
            </a:extLst>
          </p:cNvPr>
          <p:cNvSpPr txBox="1"/>
          <p:nvPr/>
        </p:nvSpPr>
        <p:spPr>
          <a:xfrm>
            <a:off x="7002743" y="6145583"/>
            <a:ext cx="595035" cy="338554"/>
          </a:xfrm>
          <a:prstGeom prst="rect">
            <a:avLst/>
          </a:prstGeom>
          <a:noFill/>
        </p:spPr>
        <p:txBody>
          <a:bodyPr wrap="none" rtlCol="0">
            <a:spAutoFit/>
          </a:bodyPr>
          <a:lstStyle/>
          <a:p>
            <a:r>
              <a:rPr lang="fr-FR" sz="1600" dirty="0">
                <a:solidFill>
                  <a:schemeClr val="tx1"/>
                </a:solidFill>
              </a:rPr>
              <a:t>SIFS</a:t>
            </a:r>
          </a:p>
        </p:txBody>
      </p:sp>
      <p:cxnSp>
        <p:nvCxnSpPr>
          <p:cNvPr id="79" name="Straight Connector 78">
            <a:extLst>
              <a:ext uri="{FF2B5EF4-FFF2-40B4-BE49-F238E27FC236}">
                <a16:creationId xmlns:a16="http://schemas.microsoft.com/office/drawing/2014/main" id="{9A09A3EF-1DF0-406D-9642-0A273D67DE49}"/>
              </a:ext>
            </a:extLst>
          </p:cNvPr>
          <p:cNvCxnSpPr>
            <a:cxnSpLocks/>
          </p:cNvCxnSpPr>
          <p:nvPr/>
        </p:nvCxnSpPr>
        <p:spPr bwMode="auto">
          <a:xfrm flipV="1">
            <a:off x="1163057" y="1686208"/>
            <a:ext cx="6595" cy="124890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0" name="Straight Connector 79">
            <a:extLst>
              <a:ext uri="{FF2B5EF4-FFF2-40B4-BE49-F238E27FC236}">
                <a16:creationId xmlns:a16="http://schemas.microsoft.com/office/drawing/2014/main" id="{14AB7F3C-F58C-4121-9AF5-394996CF7664}"/>
              </a:ext>
            </a:extLst>
          </p:cNvPr>
          <p:cNvCxnSpPr>
            <a:cxnSpLocks/>
          </p:cNvCxnSpPr>
          <p:nvPr/>
        </p:nvCxnSpPr>
        <p:spPr bwMode="auto">
          <a:xfrm flipV="1">
            <a:off x="972937" y="1141262"/>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4" name="Straight Connector 83">
            <a:extLst>
              <a:ext uri="{FF2B5EF4-FFF2-40B4-BE49-F238E27FC236}">
                <a16:creationId xmlns:a16="http://schemas.microsoft.com/office/drawing/2014/main" id="{F240D2A0-D41F-4FC5-A461-08158F533FA6}"/>
              </a:ext>
            </a:extLst>
          </p:cNvPr>
          <p:cNvCxnSpPr>
            <a:cxnSpLocks/>
          </p:cNvCxnSpPr>
          <p:nvPr/>
        </p:nvCxnSpPr>
        <p:spPr bwMode="auto">
          <a:xfrm flipV="1">
            <a:off x="7165117" y="1686208"/>
            <a:ext cx="0" cy="4455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6" name="Straight Connector 85">
            <a:extLst>
              <a:ext uri="{FF2B5EF4-FFF2-40B4-BE49-F238E27FC236}">
                <a16:creationId xmlns:a16="http://schemas.microsoft.com/office/drawing/2014/main" id="{B94ACF93-A8E7-4360-8EBE-EA8DD1B6FD59}"/>
              </a:ext>
            </a:extLst>
          </p:cNvPr>
          <p:cNvCxnSpPr>
            <a:cxnSpLocks/>
          </p:cNvCxnSpPr>
          <p:nvPr/>
        </p:nvCxnSpPr>
        <p:spPr bwMode="auto">
          <a:xfrm flipV="1">
            <a:off x="8763000" y="1169467"/>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8" name="Straight Arrow Connector 87">
            <a:extLst>
              <a:ext uri="{FF2B5EF4-FFF2-40B4-BE49-F238E27FC236}">
                <a16:creationId xmlns:a16="http://schemas.microsoft.com/office/drawing/2014/main" id="{054AD360-1CE0-484E-86CB-D54CBF8B972A}"/>
              </a:ext>
            </a:extLst>
          </p:cNvPr>
          <p:cNvCxnSpPr>
            <a:cxnSpLocks/>
          </p:cNvCxnSpPr>
          <p:nvPr/>
        </p:nvCxnSpPr>
        <p:spPr bwMode="auto">
          <a:xfrm flipH="1">
            <a:off x="972939" y="1341317"/>
            <a:ext cx="7790061" cy="1"/>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90" name="Straight Arrow Connector 89">
            <a:extLst>
              <a:ext uri="{FF2B5EF4-FFF2-40B4-BE49-F238E27FC236}">
                <a16:creationId xmlns:a16="http://schemas.microsoft.com/office/drawing/2014/main" id="{A88D1D4B-BB38-4B3A-AAE7-418A5CDAFA41}"/>
              </a:ext>
            </a:extLst>
          </p:cNvPr>
          <p:cNvCxnSpPr>
            <a:cxnSpLocks/>
          </p:cNvCxnSpPr>
          <p:nvPr/>
        </p:nvCxnSpPr>
        <p:spPr bwMode="auto">
          <a:xfrm flipH="1">
            <a:off x="1169654" y="1869898"/>
            <a:ext cx="5995463" cy="1"/>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4" name="TextBox 93">
            <a:extLst>
              <a:ext uri="{FF2B5EF4-FFF2-40B4-BE49-F238E27FC236}">
                <a16:creationId xmlns:a16="http://schemas.microsoft.com/office/drawing/2014/main" id="{F7783C2F-C502-45AC-AE96-C1CBE7A5AFD7}"/>
              </a:ext>
            </a:extLst>
          </p:cNvPr>
          <p:cNvSpPr txBox="1"/>
          <p:nvPr/>
        </p:nvSpPr>
        <p:spPr>
          <a:xfrm>
            <a:off x="4157077" y="1141262"/>
            <a:ext cx="856325" cy="400110"/>
          </a:xfrm>
          <a:prstGeom prst="rect">
            <a:avLst/>
          </a:prstGeom>
          <a:solidFill>
            <a:srgbClr val="FFFFFF"/>
          </a:solidFill>
        </p:spPr>
        <p:txBody>
          <a:bodyPr wrap="none" rtlCol="0">
            <a:spAutoFit/>
          </a:bodyPr>
          <a:lstStyle/>
          <a:p>
            <a:r>
              <a:rPr lang="fr-FR" sz="2000" dirty="0">
                <a:solidFill>
                  <a:schemeClr val="tx1"/>
                </a:solidFill>
              </a:rPr>
              <a:t>TXOP</a:t>
            </a:r>
          </a:p>
        </p:txBody>
      </p:sp>
      <p:sp>
        <p:nvSpPr>
          <p:cNvPr id="95" name="TextBox 94">
            <a:extLst>
              <a:ext uri="{FF2B5EF4-FFF2-40B4-BE49-F238E27FC236}">
                <a16:creationId xmlns:a16="http://schemas.microsoft.com/office/drawing/2014/main" id="{4D24ED25-480C-49C8-B259-D81BC069072B}"/>
              </a:ext>
            </a:extLst>
          </p:cNvPr>
          <p:cNvSpPr txBox="1"/>
          <p:nvPr/>
        </p:nvSpPr>
        <p:spPr>
          <a:xfrm>
            <a:off x="3021385" y="1634205"/>
            <a:ext cx="2733441" cy="400110"/>
          </a:xfrm>
          <a:prstGeom prst="rect">
            <a:avLst/>
          </a:prstGeom>
          <a:solidFill>
            <a:srgbClr val="FFFFFF"/>
          </a:solidFill>
        </p:spPr>
        <p:txBody>
          <a:bodyPr wrap="none" rtlCol="0">
            <a:spAutoFit/>
          </a:bodyPr>
          <a:lstStyle/>
          <a:p>
            <a:r>
              <a:rPr lang="fr-FR" sz="2000" dirty="0">
                <a:solidFill>
                  <a:schemeClr val="tx1"/>
                </a:solidFill>
              </a:rPr>
              <a:t>MU </a:t>
            </a:r>
            <a:r>
              <a:rPr lang="fr-FR" sz="2000" dirty="0" err="1">
                <a:solidFill>
                  <a:schemeClr val="tx1"/>
                </a:solidFill>
              </a:rPr>
              <a:t>cascading</a:t>
            </a:r>
            <a:r>
              <a:rPr lang="fr-FR" sz="2000" dirty="0">
                <a:solidFill>
                  <a:schemeClr val="tx1"/>
                </a:solidFill>
              </a:rPr>
              <a:t> </a:t>
            </a:r>
            <a:r>
              <a:rPr lang="fr-FR" sz="2000" dirty="0" err="1">
                <a:solidFill>
                  <a:schemeClr val="tx1"/>
                </a:solidFill>
              </a:rPr>
              <a:t>sequence</a:t>
            </a:r>
            <a:endParaRPr lang="fr-FR" sz="2000" dirty="0">
              <a:solidFill>
                <a:schemeClr val="tx1"/>
              </a:solidFill>
            </a:endParaRPr>
          </a:p>
        </p:txBody>
      </p:sp>
      <p:cxnSp>
        <p:nvCxnSpPr>
          <p:cNvPr id="63" name="Straight Connector 62">
            <a:extLst>
              <a:ext uri="{FF2B5EF4-FFF2-40B4-BE49-F238E27FC236}">
                <a16:creationId xmlns:a16="http://schemas.microsoft.com/office/drawing/2014/main" id="{3F50D567-8C16-4B3C-ACD4-1D1D730F4987}"/>
              </a:ext>
            </a:extLst>
          </p:cNvPr>
          <p:cNvCxnSpPr>
            <a:cxnSpLocks/>
          </p:cNvCxnSpPr>
          <p:nvPr/>
        </p:nvCxnSpPr>
        <p:spPr bwMode="auto">
          <a:xfrm flipV="1">
            <a:off x="4160825" y="3001870"/>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Straight Connector 77">
            <a:extLst>
              <a:ext uri="{FF2B5EF4-FFF2-40B4-BE49-F238E27FC236}">
                <a16:creationId xmlns:a16="http://schemas.microsoft.com/office/drawing/2014/main" id="{E1F29A0D-F7A3-4ADF-BD57-6C50B8A4760E}"/>
              </a:ext>
            </a:extLst>
          </p:cNvPr>
          <p:cNvCxnSpPr>
            <a:cxnSpLocks/>
          </p:cNvCxnSpPr>
          <p:nvPr/>
        </p:nvCxnSpPr>
        <p:spPr bwMode="auto">
          <a:xfrm flipV="1">
            <a:off x="2279322" y="3055454"/>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1" name="TextBox 80">
            <a:extLst>
              <a:ext uri="{FF2B5EF4-FFF2-40B4-BE49-F238E27FC236}">
                <a16:creationId xmlns:a16="http://schemas.microsoft.com/office/drawing/2014/main" id="{6119D9FF-B64C-4C98-8B77-F952B8186AFF}"/>
              </a:ext>
            </a:extLst>
          </p:cNvPr>
          <p:cNvSpPr txBox="1"/>
          <p:nvPr/>
        </p:nvSpPr>
        <p:spPr>
          <a:xfrm>
            <a:off x="2374117" y="2910602"/>
            <a:ext cx="1297215" cy="307777"/>
          </a:xfrm>
          <a:prstGeom prst="rect">
            <a:avLst/>
          </a:prstGeom>
          <a:solidFill>
            <a:srgbClr val="FFFFFF"/>
          </a:solidFill>
        </p:spPr>
        <p:txBody>
          <a:bodyPr wrap="none" rtlCol="0">
            <a:spAutoFit/>
          </a:bodyPr>
          <a:lstStyle/>
          <a:p>
            <a:r>
              <a:rPr lang="fr-FR" sz="1400" dirty="0" err="1">
                <a:solidFill>
                  <a:schemeClr val="tx1"/>
                </a:solidFill>
              </a:rPr>
              <a:t>Allocated</a:t>
            </a:r>
            <a:r>
              <a:rPr lang="fr-FR" sz="1400" dirty="0">
                <a:solidFill>
                  <a:schemeClr val="tx1"/>
                </a:solidFill>
              </a:rPr>
              <a:t> Time</a:t>
            </a:r>
            <a:endParaRPr lang="fr-FR" sz="1200" dirty="0">
              <a:solidFill>
                <a:schemeClr val="tx1"/>
              </a:solidFill>
            </a:endParaRPr>
          </a:p>
        </p:txBody>
      </p:sp>
      <p:sp>
        <p:nvSpPr>
          <p:cNvPr id="22" name="Rectangle 21">
            <a:extLst>
              <a:ext uri="{FF2B5EF4-FFF2-40B4-BE49-F238E27FC236}">
                <a16:creationId xmlns:a16="http://schemas.microsoft.com/office/drawing/2014/main" id="{0AADF84C-B029-464F-AE01-CC440E83E241}"/>
              </a:ext>
            </a:extLst>
          </p:cNvPr>
          <p:cNvSpPr/>
          <p:nvPr/>
        </p:nvSpPr>
        <p:spPr bwMode="auto">
          <a:xfrm>
            <a:off x="2279322" y="3242528"/>
            <a:ext cx="1113076" cy="48011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P2P PPDU</a:t>
            </a:r>
          </a:p>
        </p:txBody>
      </p:sp>
      <p:cxnSp>
        <p:nvCxnSpPr>
          <p:cNvPr id="82" name="Straight Arrow Connector 81">
            <a:extLst>
              <a:ext uri="{FF2B5EF4-FFF2-40B4-BE49-F238E27FC236}">
                <a16:creationId xmlns:a16="http://schemas.microsoft.com/office/drawing/2014/main" id="{4A44CE5D-4AB8-49EB-BD75-3E2C83AE11F6}"/>
              </a:ext>
            </a:extLst>
          </p:cNvPr>
          <p:cNvCxnSpPr>
            <a:cxnSpLocks/>
          </p:cNvCxnSpPr>
          <p:nvPr/>
        </p:nvCxnSpPr>
        <p:spPr bwMode="auto">
          <a:xfrm flipH="1">
            <a:off x="5719839" y="4663163"/>
            <a:ext cx="144481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83" name="Straight Connector 82">
            <a:extLst>
              <a:ext uri="{FF2B5EF4-FFF2-40B4-BE49-F238E27FC236}">
                <a16:creationId xmlns:a16="http://schemas.microsoft.com/office/drawing/2014/main" id="{94A352C9-816A-438F-A786-9D996924ACD8}"/>
              </a:ext>
            </a:extLst>
          </p:cNvPr>
          <p:cNvCxnSpPr>
            <a:cxnSpLocks/>
          </p:cNvCxnSpPr>
          <p:nvPr/>
        </p:nvCxnSpPr>
        <p:spPr bwMode="auto">
          <a:xfrm flipV="1">
            <a:off x="7176911" y="4360673"/>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a:extLst>
              <a:ext uri="{FF2B5EF4-FFF2-40B4-BE49-F238E27FC236}">
                <a16:creationId xmlns:a16="http://schemas.microsoft.com/office/drawing/2014/main" id="{E38F020E-015E-402A-AA80-2E6D8FA0615A}"/>
              </a:ext>
            </a:extLst>
          </p:cNvPr>
          <p:cNvCxnSpPr>
            <a:cxnSpLocks/>
          </p:cNvCxnSpPr>
          <p:nvPr/>
        </p:nvCxnSpPr>
        <p:spPr bwMode="auto">
          <a:xfrm flipV="1">
            <a:off x="5726510" y="4392690"/>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7" name="TextBox 86">
            <a:extLst>
              <a:ext uri="{FF2B5EF4-FFF2-40B4-BE49-F238E27FC236}">
                <a16:creationId xmlns:a16="http://schemas.microsoft.com/office/drawing/2014/main" id="{2B25BBAC-13AA-4725-9AD3-5BEBE606424F}"/>
              </a:ext>
            </a:extLst>
          </p:cNvPr>
          <p:cNvSpPr txBox="1"/>
          <p:nvPr/>
        </p:nvSpPr>
        <p:spPr>
          <a:xfrm>
            <a:off x="5920980" y="4426912"/>
            <a:ext cx="1014765" cy="307777"/>
          </a:xfrm>
          <a:prstGeom prst="rect">
            <a:avLst/>
          </a:prstGeom>
          <a:solidFill>
            <a:srgbClr val="FFFFFF"/>
          </a:solidFill>
        </p:spPr>
        <p:txBody>
          <a:bodyPr wrap="none" rtlCol="0">
            <a:spAutoFit/>
          </a:bodyPr>
          <a:lstStyle/>
          <a:p>
            <a:r>
              <a:rPr lang="fr-FR" sz="1400" dirty="0">
                <a:solidFill>
                  <a:schemeClr val="tx1"/>
                </a:solidFill>
              </a:rPr>
              <a:t>UL </a:t>
            </a:r>
            <a:r>
              <a:rPr lang="fr-FR" sz="1400" dirty="0" err="1">
                <a:solidFill>
                  <a:schemeClr val="tx1"/>
                </a:solidFill>
              </a:rPr>
              <a:t>Length</a:t>
            </a:r>
            <a:r>
              <a:rPr lang="fr-FR" sz="1400" dirty="0">
                <a:solidFill>
                  <a:schemeClr val="tx1"/>
                </a:solidFill>
              </a:rPr>
              <a:t> </a:t>
            </a:r>
            <a:endParaRPr lang="fr-FR" sz="1200" dirty="0">
              <a:solidFill>
                <a:schemeClr val="tx1"/>
              </a:solidFill>
            </a:endParaRPr>
          </a:p>
        </p:txBody>
      </p:sp>
      <p:cxnSp>
        <p:nvCxnSpPr>
          <p:cNvPr id="13" name="Straight Connector 12">
            <a:extLst>
              <a:ext uri="{FF2B5EF4-FFF2-40B4-BE49-F238E27FC236}">
                <a16:creationId xmlns:a16="http://schemas.microsoft.com/office/drawing/2014/main" id="{E5C07F31-02EA-4541-ACD7-D143A08CB4FE}"/>
              </a:ext>
            </a:extLst>
          </p:cNvPr>
          <p:cNvCxnSpPr>
            <a:cxnSpLocks/>
          </p:cNvCxnSpPr>
          <p:nvPr/>
        </p:nvCxnSpPr>
        <p:spPr bwMode="auto">
          <a:xfrm>
            <a:off x="984954" y="37225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0DA5125F-DBA6-49A6-83EF-9098DFF8FA55}"/>
              </a:ext>
            </a:extLst>
          </p:cNvPr>
          <p:cNvCxnSpPr>
            <a:cxnSpLocks/>
          </p:cNvCxnSpPr>
          <p:nvPr/>
        </p:nvCxnSpPr>
        <p:spPr bwMode="auto">
          <a:xfrm>
            <a:off x="984954" y="29351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 name="Straight Arrow Connector 5">
            <a:extLst>
              <a:ext uri="{FF2B5EF4-FFF2-40B4-BE49-F238E27FC236}">
                <a16:creationId xmlns:a16="http://schemas.microsoft.com/office/drawing/2014/main" id="{604C7F49-DF91-4313-9645-0DE84CD1C29E}"/>
              </a:ext>
            </a:extLst>
          </p:cNvPr>
          <p:cNvCxnSpPr>
            <a:cxnSpLocks/>
            <a:endCxn id="28" idx="1"/>
          </p:cNvCxnSpPr>
          <p:nvPr/>
        </p:nvCxnSpPr>
        <p:spPr bwMode="auto">
          <a:xfrm flipV="1">
            <a:off x="3181359" y="4297919"/>
            <a:ext cx="453523" cy="36138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9" name="TextBox 88">
            <a:extLst>
              <a:ext uri="{FF2B5EF4-FFF2-40B4-BE49-F238E27FC236}">
                <a16:creationId xmlns:a16="http://schemas.microsoft.com/office/drawing/2014/main" id="{5E8C82CB-3D70-4716-81A5-9F1A08C2838F}"/>
              </a:ext>
            </a:extLst>
          </p:cNvPr>
          <p:cNvSpPr txBox="1"/>
          <p:nvPr/>
        </p:nvSpPr>
        <p:spPr>
          <a:xfrm>
            <a:off x="2209122" y="4650109"/>
            <a:ext cx="1301959" cy="584775"/>
          </a:xfrm>
          <a:prstGeom prst="rect">
            <a:avLst/>
          </a:prstGeom>
          <a:noFill/>
        </p:spPr>
        <p:txBody>
          <a:bodyPr wrap="none" rtlCol="0">
            <a:spAutoFit/>
          </a:bodyPr>
          <a:lstStyle/>
          <a:p>
            <a:pPr algn="ctr"/>
            <a:r>
              <a:rPr lang="fr-FR" sz="1600" dirty="0">
                <a:solidFill>
                  <a:schemeClr val="tx1"/>
                </a:solidFill>
              </a:rPr>
              <a:t>SU PPDU </a:t>
            </a:r>
          </a:p>
          <a:p>
            <a:pPr algn="ctr"/>
            <a:r>
              <a:rPr lang="fr-FR" sz="1600" dirty="0">
                <a:solidFill>
                  <a:schemeClr val="tx1"/>
                </a:solidFill>
              </a:rPr>
              <a:t>(N x 20MHz)</a:t>
            </a:r>
            <a:endParaRPr lang="fr-FR" sz="1600" dirty="0"/>
          </a:p>
        </p:txBody>
      </p:sp>
      <p:cxnSp>
        <p:nvCxnSpPr>
          <p:cNvPr id="91" name="Straight Arrow Connector 90">
            <a:extLst>
              <a:ext uri="{FF2B5EF4-FFF2-40B4-BE49-F238E27FC236}">
                <a16:creationId xmlns:a16="http://schemas.microsoft.com/office/drawing/2014/main" id="{3C8DB857-95E4-49D4-8A51-8C3941C580E2}"/>
              </a:ext>
            </a:extLst>
          </p:cNvPr>
          <p:cNvCxnSpPr>
            <a:cxnSpLocks/>
            <a:stCxn id="89" idx="0"/>
          </p:cNvCxnSpPr>
          <p:nvPr/>
        </p:nvCxnSpPr>
        <p:spPr bwMode="auto">
          <a:xfrm flipV="1">
            <a:off x="2860102" y="3642638"/>
            <a:ext cx="106759" cy="10074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1" name="Straight Arrow Connector 60">
            <a:extLst>
              <a:ext uri="{FF2B5EF4-FFF2-40B4-BE49-F238E27FC236}">
                <a16:creationId xmlns:a16="http://schemas.microsoft.com/office/drawing/2014/main" id="{8BB63131-2D02-41BE-B6F0-8388CE24239B}"/>
              </a:ext>
            </a:extLst>
          </p:cNvPr>
          <p:cNvCxnSpPr>
            <a:cxnSpLocks/>
          </p:cNvCxnSpPr>
          <p:nvPr/>
        </p:nvCxnSpPr>
        <p:spPr bwMode="auto">
          <a:xfrm flipH="1">
            <a:off x="2272651" y="3182931"/>
            <a:ext cx="188442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2" name="Date Placeholder 5">
            <a:extLst>
              <a:ext uri="{FF2B5EF4-FFF2-40B4-BE49-F238E27FC236}">
                <a16:creationId xmlns:a16="http://schemas.microsoft.com/office/drawing/2014/main" id="{5F0C1FB1-D875-434E-866A-F87508F703F8}"/>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209376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sp>
        <p:nvSpPr>
          <p:cNvPr id="3076" name="Rectangle 4"/>
          <p:cNvSpPr>
            <a:spLocks noChangeArrowheads="1"/>
          </p:cNvSpPr>
          <p:nvPr/>
        </p:nvSpPr>
        <p:spPr bwMode="auto">
          <a:xfrm>
            <a:off x="381000" y="6064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graphicFrame>
        <p:nvGraphicFramePr>
          <p:cNvPr id="11" name="Object 3"/>
          <p:cNvGraphicFramePr>
            <a:graphicFrameLocks noChangeAspect="1"/>
          </p:cNvGraphicFramePr>
          <p:nvPr>
            <p:extLst>
              <p:ext uri="{D42A27DB-BD31-4B8C-83A1-F6EECF244321}">
                <p14:modId xmlns:p14="http://schemas.microsoft.com/office/powerpoint/2010/main" val="1387599657"/>
              </p:ext>
            </p:extLst>
          </p:nvPr>
        </p:nvGraphicFramePr>
        <p:xfrm>
          <a:off x="276225" y="1060450"/>
          <a:ext cx="8848725" cy="4918075"/>
        </p:xfrm>
        <a:graphic>
          <a:graphicData uri="http://schemas.openxmlformats.org/presentationml/2006/ole">
            <mc:AlternateContent xmlns:mc="http://schemas.openxmlformats.org/markup-compatibility/2006">
              <mc:Choice xmlns:v="urn:schemas-microsoft-com:vml" Requires="v">
                <p:oleObj spid="_x0000_s6153" name="Document" r:id="rId4" imgW="10069920" imgH="5567400" progId="Word.Document.8">
                  <p:embed/>
                </p:oleObj>
              </mc:Choice>
              <mc:Fallback>
                <p:oleObj name="Document" r:id="rId4" imgW="10069920" imgH="5567400" progId="Word.Document.8">
                  <p:embed/>
                  <p:pic>
                    <p:nvPicPr>
                      <p:cNvPr id="11" name="Object 3"/>
                      <p:cNvPicPr>
                        <a:picLocks noChangeAspect="1" noChangeArrowheads="1"/>
                      </p:cNvPicPr>
                      <p:nvPr/>
                    </p:nvPicPr>
                    <p:blipFill>
                      <a:blip r:embed="rId5"/>
                      <a:srcRect/>
                      <a:stretch>
                        <a:fillRect/>
                      </a:stretch>
                    </p:blipFill>
                    <p:spPr bwMode="auto">
                      <a:xfrm>
                        <a:off x="276225" y="1060450"/>
                        <a:ext cx="8848725" cy="4918075"/>
                      </a:xfrm>
                      <a:prstGeom prst="rect">
                        <a:avLst/>
                      </a:prstGeom>
                      <a:noFill/>
                    </p:spPr>
                  </p:pic>
                </p:oleObj>
              </mc:Fallback>
            </mc:AlternateContent>
          </a:graphicData>
        </a:graphic>
      </p:graphicFrame>
      <p:sp>
        <p:nvSpPr>
          <p:cNvPr id="12" name="日期占位符 4"/>
          <p:cNvSpPr>
            <a:spLocks noGrp="1"/>
          </p:cNvSpPr>
          <p:nvPr>
            <p:ph type="dt" idx="15"/>
          </p:nvPr>
        </p:nvSpPr>
        <p:spPr>
          <a:xfrm>
            <a:off x="696912" y="333375"/>
            <a:ext cx="1874823" cy="273050"/>
          </a:xfrm>
        </p:spPr>
        <p:txBody>
          <a:bodyPr/>
          <a:lstStyle/>
          <a:p>
            <a:r>
              <a:rPr lang="en-US" dirty="0"/>
              <a:t>08/31/2020</a:t>
            </a:r>
            <a:endParaRPr lang="en-GB" dirty="0"/>
          </a:p>
        </p:txBody>
      </p:sp>
    </p:spTree>
    <p:extLst>
      <p:ext uri="{BB962C8B-B14F-4D97-AF65-F5344CB8AC3E}">
        <p14:creationId xmlns:p14="http://schemas.microsoft.com/office/powerpoint/2010/main" val="1726071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6A45B-785A-4B60-9F7D-E7B863A8CF41}"/>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99237966-4042-475D-A16E-035BD5371B86}"/>
              </a:ext>
            </a:extLst>
          </p:cNvPr>
          <p:cNvSpPr>
            <a:spLocks noGrp="1"/>
          </p:cNvSpPr>
          <p:nvPr>
            <p:ph idx="1"/>
          </p:nvPr>
        </p:nvSpPr>
        <p:spPr/>
        <p:txBody>
          <a:bodyPr/>
          <a:lstStyle/>
          <a:p>
            <a:pPr>
              <a:buFont typeface="Arial" panose="020B0604020202020204" pitchFamily="34" charset="0"/>
              <a:buChar char="•"/>
            </a:pPr>
            <a:r>
              <a:rPr lang="en-US" dirty="0"/>
              <a:t>Propose a simple/low-complexity Triggered P2P scheme to be used for 11be R1. </a:t>
            </a:r>
          </a:p>
        </p:txBody>
      </p:sp>
      <p:sp>
        <p:nvSpPr>
          <p:cNvPr id="4" name="Slide Number Placeholder 3">
            <a:extLst>
              <a:ext uri="{FF2B5EF4-FFF2-40B4-BE49-F238E27FC236}">
                <a16:creationId xmlns:a16="http://schemas.microsoft.com/office/drawing/2014/main" id="{5B841B0F-8E1E-4CAA-A354-FACA677E9B4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3AE4581-7608-4C36-96E7-6DE2FF644D6C}"/>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F7C04DC-D393-4B13-8F94-6414DC116ACA}"/>
              </a:ext>
            </a:extLst>
          </p:cNvPr>
          <p:cNvSpPr>
            <a:spLocks noGrp="1"/>
          </p:cNvSpPr>
          <p:nvPr>
            <p:ph type="dt" idx="15"/>
          </p:nvPr>
        </p:nvSpPr>
        <p:spPr/>
        <p:txBody>
          <a:bodyPr/>
          <a:lstStyle/>
          <a:p>
            <a:r>
              <a:rPr lang="en-US" dirty="0"/>
              <a:t>August 2020</a:t>
            </a:r>
            <a:endParaRPr lang="en-GB" dirty="0"/>
          </a:p>
        </p:txBody>
      </p:sp>
      <p:sp>
        <p:nvSpPr>
          <p:cNvPr id="7" name="Rectangle 4">
            <a:extLst>
              <a:ext uri="{FF2B5EF4-FFF2-40B4-BE49-F238E27FC236}">
                <a16:creationId xmlns:a16="http://schemas.microsoft.com/office/drawing/2014/main" id="{FF481BBA-BE55-446E-A04B-912100967355}"/>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2254144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418" y="447032"/>
            <a:ext cx="7770813" cy="1065213"/>
          </a:xfrm>
        </p:spPr>
        <p:txBody>
          <a:bodyPr/>
          <a:lstStyle/>
          <a:p>
            <a:r>
              <a:rPr lang="en-US" dirty="0"/>
              <a:t>Introduction </a:t>
            </a:r>
          </a:p>
        </p:txBody>
      </p:sp>
      <p:sp>
        <p:nvSpPr>
          <p:cNvPr id="3" name="Content Placeholder 2"/>
          <p:cNvSpPr>
            <a:spLocks noGrp="1"/>
          </p:cNvSpPr>
          <p:nvPr>
            <p:ph idx="1"/>
          </p:nvPr>
        </p:nvSpPr>
        <p:spPr>
          <a:xfrm>
            <a:off x="228600" y="1596843"/>
            <a:ext cx="7710512" cy="3251318"/>
          </a:xfrm>
        </p:spPr>
        <p:txBody>
          <a:bodyPr/>
          <a:lstStyle/>
          <a:p>
            <a:pPr>
              <a:buFont typeface="Arial" panose="020B0604020202020204" pitchFamily="34" charset="0"/>
              <a:buChar char="•"/>
            </a:pPr>
            <a:r>
              <a:rPr lang="en-US" sz="1800" dirty="0"/>
              <a:t>Direct Link transmission =&gt; A Direct Link Scheduled  (“DLS”) STA communicates directly with another Direct Link Peer STA (“DLP”).</a:t>
            </a:r>
          </a:p>
          <a:p>
            <a:pPr>
              <a:buFont typeface="Arial" panose="020B0604020202020204" pitchFamily="34" charset="0"/>
              <a:buChar char="•"/>
            </a:pPr>
            <a:r>
              <a:rPr lang="en-US" sz="1800" dirty="0"/>
              <a:t>Benefits of Direct Link (“</a:t>
            </a:r>
            <a:r>
              <a:rPr lang="en-US" sz="1800" dirty="0" err="1"/>
              <a:t>DiL</a:t>
            </a:r>
            <a:r>
              <a:rPr lang="en-US" sz="1800" dirty="0"/>
              <a:t>”) transmission [1] :</a:t>
            </a:r>
          </a:p>
          <a:p>
            <a:pPr lvl="1">
              <a:buFont typeface="Arial" panose="020B0604020202020204" pitchFamily="34" charset="0"/>
              <a:buChar char="•"/>
            </a:pPr>
            <a:r>
              <a:rPr lang="en-US" sz="1800" dirty="0"/>
              <a:t>high throughput because lower number of transmissions </a:t>
            </a:r>
          </a:p>
          <a:p>
            <a:pPr lvl="1">
              <a:buFont typeface="Arial" panose="020B0604020202020204" pitchFamily="34" charset="0"/>
              <a:buChar char="•"/>
            </a:pPr>
            <a:r>
              <a:rPr lang="en-US" sz="1800" dirty="0"/>
              <a:t>low latency due to one hop communication.</a:t>
            </a:r>
          </a:p>
          <a:p>
            <a:pPr>
              <a:buFont typeface="Arial" panose="020B0604020202020204" pitchFamily="34" charset="0"/>
              <a:buChar char="•"/>
            </a:pPr>
            <a:r>
              <a:rPr lang="en-US" sz="2200" dirty="0"/>
              <a:t>Use-case of interest:</a:t>
            </a:r>
          </a:p>
          <a:p>
            <a:pPr lvl="1">
              <a:buFont typeface="Arial" panose="020B0604020202020204" pitchFamily="34" charset="0"/>
              <a:buChar char="•"/>
            </a:pPr>
            <a:r>
              <a:rPr lang="en-US" sz="1800" dirty="0"/>
              <a:t>Miracast streaming from laptop to monitor. </a:t>
            </a:r>
          </a:p>
          <a:p>
            <a:pPr lvl="1">
              <a:buFont typeface="Arial" panose="020B0604020202020204" pitchFamily="34" charset="0"/>
              <a:buChar char="•"/>
            </a:pPr>
            <a:r>
              <a:rPr lang="en-US" sz="1800" dirty="0"/>
              <a:t>VR applications </a:t>
            </a:r>
          </a:p>
          <a:p>
            <a:pPr lvl="1">
              <a:buFont typeface="Arial" panose="020B0604020202020204" pitchFamily="34" charset="0"/>
              <a:buChar char="•"/>
            </a:pPr>
            <a:r>
              <a:rPr lang="en-US" sz="1800" dirty="0"/>
              <a:t>Wireless file transfer from phone to printer. </a:t>
            </a:r>
          </a:p>
          <a:p>
            <a:pPr marL="0" indent="0"/>
            <a:endParaRPr lang="en-US" sz="22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Dibakar Das etal, Intel</a:t>
            </a:r>
            <a:endParaRPr lang="en-GB"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71414" y="3126931"/>
            <a:ext cx="685800" cy="68580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944547" y="3126931"/>
            <a:ext cx="406138" cy="628650"/>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89668" y="2444125"/>
            <a:ext cx="979118" cy="734339"/>
          </a:xfrm>
          <a:prstGeom prst="rect">
            <a:avLst/>
          </a:prstGeom>
        </p:spPr>
      </p:pic>
      <p:cxnSp>
        <p:nvCxnSpPr>
          <p:cNvPr id="16" name="Straight Arrow Connector 15"/>
          <p:cNvCxnSpPr/>
          <p:nvPr/>
        </p:nvCxnSpPr>
        <p:spPr bwMode="auto">
          <a:xfrm flipH="1" flipV="1">
            <a:off x="7350684" y="3381588"/>
            <a:ext cx="816870" cy="11695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4</a:t>
            </a:fld>
            <a:endParaRPr lang="en-GB" dirty="0"/>
          </a:p>
        </p:txBody>
      </p:sp>
      <p:cxnSp>
        <p:nvCxnSpPr>
          <p:cNvPr id="13" name="Straight Connector 12"/>
          <p:cNvCxnSpPr/>
          <p:nvPr/>
        </p:nvCxnSpPr>
        <p:spPr bwMode="auto">
          <a:xfrm>
            <a:off x="514350" y="5413358"/>
            <a:ext cx="74295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171450" y="5071682"/>
            <a:ext cx="528734" cy="369332"/>
          </a:xfrm>
          <a:prstGeom prst="rect">
            <a:avLst/>
          </a:prstGeom>
          <a:noFill/>
        </p:spPr>
        <p:txBody>
          <a:bodyPr wrap="none" rtlCol="0">
            <a:spAutoFit/>
          </a:bodyPr>
          <a:lstStyle/>
          <a:p>
            <a:r>
              <a:rPr lang="en-US" sz="1800" dirty="0">
                <a:solidFill>
                  <a:schemeClr val="tx1"/>
                </a:solidFill>
              </a:rPr>
              <a:t>AP</a:t>
            </a:r>
            <a:r>
              <a:rPr lang="en-US" sz="1800" dirty="0"/>
              <a:t> </a:t>
            </a:r>
          </a:p>
        </p:txBody>
      </p:sp>
      <p:sp>
        <p:nvSpPr>
          <p:cNvPr id="15" name="Rectangle 14"/>
          <p:cNvSpPr/>
          <p:nvPr/>
        </p:nvSpPr>
        <p:spPr bwMode="auto">
          <a:xfrm>
            <a:off x="914400" y="5121399"/>
            <a:ext cx="571500" cy="2919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r>
              <a:rPr lang="en-US" sz="1050" dirty="0" err="1"/>
              <a:t>DiL</a:t>
            </a:r>
            <a:r>
              <a:rPr lang="en-US" sz="1050" dirty="0"/>
              <a:t>-A</a:t>
            </a:r>
          </a:p>
        </p:txBody>
      </p:sp>
      <p:cxnSp>
        <p:nvCxnSpPr>
          <p:cNvPr id="17" name="Straight Connector 16"/>
          <p:cNvCxnSpPr/>
          <p:nvPr/>
        </p:nvCxnSpPr>
        <p:spPr bwMode="auto">
          <a:xfrm>
            <a:off x="509612" y="5993425"/>
            <a:ext cx="74295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 name="TextBox 17"/>
          <p:cNvSpPr txBox="1"/>
          <p:nvPr/>
        </p:nvSpPr>
        <p:spPr>
          <a:xfrm>
            <a:off x="166713" y="5651748"/>
            <a:ext cx="795411" cy="253916"/>
          </a:xfrm>
          <a:prstGeom prst="rect">
            <a:avLst/>
          </a:prstGeom>
          <a:noFill/>
        </p:spPr>
        <p:txBody>
          <a:bodyPr wrap="none" rtlCol="0">
            <a:spAutoFit/>
          </a:bodyPr>
          <a:lstStyle/>
          <a:p>
            <a:r>
              <a:rPr lang="en-US" sz="1050" dirty="0">
                <a:solidFill>
                  <a:schemeClr val="tx1"/>
                </a:solidFill>
              </a:rPr>
              <a:t>DLS STA </a:t>
            </a:r>
            <a:r>
              <a:rPr lang="en-US" sz="1050" dirty="0"/>
              <a:t> </a:t>
            </a:r>
          </a:p>
        </p:txBody>
      </p:sp>
      <p:sp>
        <p:nvSpPr>
          <p:cNvPr id="20" name="TextBox 19"/>
          <p:cNvSpPr txBox="1"/>
          <p:nvPr/>
        </p:nvSpPr>
        <p:spPr>
          <a:xfrm>
            <a:off x="80648" y="6070232"/>
            <a:ext cx="795411" cy="253916"/>
          </a:xfrm>
          <a:prstGeom prst="rect">
            <a:avLst/>
          </a:prstGeom>
          <a:noFill/>
        </p:spPr>
        <p:txBody>
          <a:bodyPr wrap="none" rtlCol="0">
            <a:spAutoFit/>
          </a:bodyPr>
          <a:lstStyle/>
          <a:p>
            <a:r>
              <a:rPr lang="en-US" sz="1050" dirty="0">
                <a:solidFill>
                  <a:schemeClr val="tx1"/>
                </a:solidFill>
              </a:rPr>
              <a:t>DLP STA </a:t>
            </a:r>
            <a:r>
              <a:rPr lang="en-US" sz="1050" dirty="0"/>
              <a:t> </a:t>
            </a:r>
          </a:p>
        </p:txBody>
      </p:sp>
      <p:cxnSp>
        <p:nvCxnSpPr>
          <p:cNvPr id="21" name="Straight Arrow Connector 20"/>
          <p:cNvCxnSpPr/>
          <p:nvPr/>
        </p:nvCxnSpPr>
        <p:spPr bwMode="auto">
          <a:xfrm>
            <a:off x="1485900" y="5813408"/>
            <a:ext cx="40005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2" name="TextBox 21"/>
          <p:cNvSpPr txBox="1"/>
          <p:nvPr/>
        </p:nvSpPr>
        <p:spPr>
          <a:xfrm>
            <a:off x="1313294" y="5542247"/>
            <a:ext cx="455574" cy="253916"/>
          </a:xfrm>
          <a:prstGeom prst="rect">
            <a:avLst/>
          </a:prstGeom>
          <a:noFill/>
        </p:spPr>
        <p:txBody>
          <a:bodyPr wrap="none" rtlCol="0">
            <a:spAutoFit/>
          </a:bodyPr>
          <a:lstStyle/>
          <a:p>
            <a:r>
              <a:rPr lang="en-US" sz="1050" dirty="0">
                <a:solidFill>
                  <a:schemeClr val="tx1"/>
                </a:solidFill>
              </a:rPr>
              <a:t>SIFS</a:t>
            </a:r>
          </a:p>
        </p:txBody>
      </p:sp>
      <p:sp>
        <p:nvSpPr>
          <p:cNvPr id="23" name="Rectangle 22"/>
          <p:cNvSpPr/>
          <p:nvPr/>
        </p:nvSpPr>
        <p:spPr bwMode="auto">
          <a:xfrm>
            <a:off x="1885950" y="5584808"/>
            <a:ext cx="2780507" cy="408617"/>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r>
              <a:rPr lang="en-US" sz="1800" dirty="0"/>
              <a:t>Data </a:t>
            </a:r>
          </a:p>
        </p:txBody>
      </p:sp>
      <p:sp>
        <p:nvSpPr>
          <p:cNvPr id="24" name="TextBox 23"/>
          <p:cNvSpPr txBox="1"/>
          <p:nvPr/>
        </p:nvSpPr>
        <p:spPr>
          <a:xfrm>
            <a:off x="4494616" y="6180181"/>
            <a:ext cx="455574" cy="253916"/>
          </a:xfrm>
          <a:prstGeom prst="rect">
            <a:avLst/>
          </a:prstGeom>
          <a:noFill/>
        </p:spPr>
        <p:txBody>
          <a:bodyPr wrap="none" rtlCol="0">
            <a:spAutoFit/>
          </a:bodyPr>
          <a:lstStyle/>
          <a:p>
            <a:r>
              <a:rPr lang="en-US" sz="1050" dirty="0">
                <a:solidFill>
                  <a:schemeClr val="tx1"/>
                </a:solidFill>
              </a:rPr>
              <a:t>SIFS</a:t>
            </a:r>
          </a:p>
        </p:txBody>
      </p:sp>
      <p:sp>
        <p:nvSpPr>
          <p:cNvPr id="25" name="Rectangle 24"/>
          <p:cNvSpPr/>
          <p:nvPr/>
        </p:nvSpPr>
        <p:spPr bwMode="auto">
          <a:xfrm>
            <a:off x="5037749" y="6200291"/>
            <a:ext cx="523621" cy="280967"/>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r>
              <a:rPr lang="en-US" sz="1800" dirty="0"/>
              <a:t>Ack</a:t>
            </a:r>
          </a:p>
        </p:txBody>
      </p:sp>
      <p:cxnSp>
        <p:nvCxnSpPr>
          <p:cNvPr id="26" name="Straight Arrow Connector 25"/>
          <p:cNvCxnSpPr/>
          <p:nvPr/>
        </p:nvCxnSpPr>
        <p:spPr bwMode="auto">
          <a:xfrm>
            <a:off x="4628074" y="6407380"/>
            <a:ext cx="40005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7" name="Straight Arrow Connector 26"/>
          <p:cNvCxnSpPr>
            <a:cxnSpLocks/>
          </p:cNvCxnSpPr>
          <p:nvPr/>
        </p:nvCxnSpPr>
        <p:spPr bwMode="auto">
          <a:xfrm>
            <a:off x="906387" y="5071682"/>
            <a:ext cx="4654983"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8" name="TextBox 27"/>
          <p:cNvSpPr txBox="1"/>
          <p:nvPr/>
        </p:nvSpPr>
        <p:spPr>
          <a:xfrm>
            <a:off x="3374224" y="5027644"/>
            <a:ext cx="836511" cy="369332"/>
          </a:xfrm>
          <a:prstGeom prst="rect">
            <a:avLst/>
          </a:prstGeom>
          <a:noFill/>
        </p:spPr>
        <p:txBody>
          <a:bodyPr wrap="none" rtlCol="0">
            <a:spAutoFit/>
          </a:bodyPr>
          <a:lstStyle/>
          <a:p>
            <a:r>
              <a:rPr lang="en-US" sz="1800" dirty="0">
                <a:solidFill>
                  <a:schemeClr val="tx1"/>
                </a:solidFill>
              </a:rPr>
              <a:t>TXOP</a:t>
            </a:r>
            <a:r>
              <a:rPr lang="en-US" sz="1800" dirty="0"/>
              <a:t> </a:t>
            </a:r>
          </a:p>
        </p:txBody>
      </p:sp>
      <p:sp>
        <p:nvSpPr>
          <p:cNvPr id="29" name="Rectangle 4">
            <a:extLst>
              <a:ext uri="{FF2B5EF4-FFF2-40B4-BE49-F238E27FC236}">
                <a16:creationId xmlns:a16="http://schemas.microsoft.com/office/drawing/2014/main" id="{151A438F-3D85-4E9B-829E-74487DB00E89}"/>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
        <p:nvSpPr>
          <p:cNvPr id="30" name="Date Placeholder 5">
            <a:extLst>
              <a:ext uri="{FF2B5EF4-FFF2-40B4-BE49-F238E27FC236}">
                <a16:creationId xmlns:a16="http://schemas.microsoft.com/office/drawing/2014/main" id="{865EF738-ED75-46B9-81C4-3FECC9844A02}"/>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135339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E309A-A6C0-44A0-B6AD-3269C02A9D95}"/>
              </a:ext>
            </a:extLst>
          </p:cNvPr>
          <p:cNvSpPr>
            <a:spLocks noGrp="1"/>
          </p:cNvSpPr>
          <p:nvPr>
            <p:ph type="title"/>
          </p:nvPr>
        </p:nvSpPr>
        <p:spPr/>
        <p:txBody>
          <a:bodyPr/>
          <a:lstStyle/>
          <a:p>
            <a:r>
              <a:rPr lang="en-US" dirty="0"/>
              <a:t>Trigger based </a:t>
            </a:r>
            <a:r>
              <a:rPr lang="en-US" dirty="0" err="1"/>
              <a:t>DiL</a:t>
            </a:r>
            <a:r>
              <a:rPr lang="en-US" dirty="0"/>
              <a:t> sequence benefits</a:t>
            </a:r>
          </a:p>
        </p:txBody>
      </p:sp>
      <p:sp>
        <p:nvSpPr>
          <p:cNvPr id="3" name="Content Placeholder 2">
            <a:extLst>
              <a:ext uri="{FF2B5EF4-FFF2-40B4-BE49-F238E27FC236}">
                <a16:creationId xmlns:a16="http://schemas.microsoft.com/office/drawing/2014/main" id="{28D3C7D1-0181-4C4B-BD24-4E7DCD7FA52F}"/>
              </a:ext>
            </a:extLst>
          </p:cNvPr>
          <p:cNvSpPr>
            <a:spLocks noGrp="1"/>
          </p:cNvSpPr>
          <p:nvPr>
            <p:ph idx="1"/>
          </p:nvPr>
        </p:nvSpPr>
        <p:spPr/>
        <p:txBody>
          <a:bodyPr/>
          <a:lstStyle/>
          <a:p>
            <a:pPr>
              <a:buFont typeface="Arial" panose="020B0604020202020204" pitchFamily="34" charset="0"/>
              <a:buChar char="•"/>
            </a:pPr>
            <a:r>
              <a:rPr lang="en-US" sz="2000" dirty="0"/>
              <a:t>A </a:t>
            </a:r>
            <a:r>
              <a:rPr lang="en-US" sz="2000" dirty="0" err="1"/>
              <a:t>DiL</a:t>
            </a:r>
            <a:r>
              <a:rPr lang="en-US" sz="2000" dirty="0"/>
              <a:t> transmission sequence initiated by a TF transmission has following benefits for both the peer STA and AP . </a:t>
            </a:r>
          </a:p>
          <a:p>
            <a:pPr lvl="1">
              <a:buFont typeface="Arial" panose="020B0604020202020204" pitchFamily="34" charset="0"/>
              <a:buChar char="•"/>
            </a:pPr>
            <a:r>
              <a:rPr lang="en-US" sz="1600" dirty="0"/>
              <a:t>Increases the chances of P2P transmission as AP typically has higher chance of winning contention. </a:t>
            </a:r>
          </a:p>
          <a:p>
            <a:pPr lvl="1">
              <a:buFont typeface="Arial" panose="020B0604020202020204" pitchFamily="34" charset="0"/>
              <a:buChar char="•"/>
            </a:pPr>
            <a:r>
              <a:rPr lang="en-US" sz="1600" dirty="0"/>
              <a:t>Better medium management at AP as it can balance QoS requirements (e.g., low peak latency) within BSS by scheduling P2P STA and regular STA in same TXOP. </a:t>
            </a:r>
          </a:p>
          <a:p>
            <a:pPr>
              <a:buFont typeface="Arial" panose="020B0604020202020204" pitchFamily="34" charset="0"/>
              <a:buChar char="•"/>
            </a:pPr>
            <a:r>
              <a:rPr lang="en-US" sz="2000" dirty="0"/>
              <a:t> </a:t>
            </a:r>
            <a:r>
              <a:rPr lang="en-US" sz="1800" dirty="0"/>
              <a:t>Submission 1117r1 (appendix) mentions some inefficiency of QTP to support Direct link: </a:t>
            </a:r>
          </a:p>
          <a:p>
            <a:pPr lvl="1">
              <a:buFont typeface="Arial" panose="020B0604020202020204" pitchFamily="34" charset="0"/>
              <a:buChar char="•"/>
            </a:pPr>
            <a:r>
              <a:rPr lang="en-US" sz="1600" dirty="0"/>
              <a:t>Legacy STA not prevented from channel access. </a:t>
            </a:r>
          </a:p>
          <a:p>
            <a:pPr lvl="1">
              <a:buFont typeface="Arial" panose="020B0604020202020204" pitchFamily="34" charset="0"/>
              <a:buChar char="•"/>
            </a:pPr>
            <a:r>
              <a:rPr lang="en-US" sz="1600" dirty="0"/>
              <a:t>AP is not aware of actual resource requests at STA during the QTP period. The initial configuration of schedules may be stale =&gt; medium inefficiency. </a:t>
            </a:r>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2B780B1D-70D9-4A44-9D0C-CB64AFE8BEC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7C3AB40-5578-4648-8FB6-F6B1855FD0BF}"/>
              </a:ext>
            </a:extLst>
          </p:cNvPr>
          <p:cNvSpPr>
            <a:spLocks noGrp="1"/>
          </p:cNvSpPr>
          <p:nvPr>
            <p:ph type="ftr" idx="14"/>
          </p:nvPr>
        </p:nvSpPr>
        <p:spPr/>
        <p:txBody>
          <a:bodyPr/>
          <a:lstStyle/>
          <a:p>
            <a:r>
              <a:rPr lang="en-GB" dirty="0"/>
              <a:t>Dibakar Das </a:t>
            </a:r>
            <a:r>
              <a:rPr lang="en-GB" dirty="0" err="1"/>
              <a:t>etal</a:t>
            </a:r>
            <a:r>
              <a:rPr lang="en-GB" dirty="0"/>
              <a:t>, Intel</a:t>
            </a:r>
          </a:p>
        </p:txBody>
      </p:sp>
      <p:sp>
        <p:nvSpPr>
          <p:cNvPr id="7" name="Rectangle 4">
            <a:extLst>
              <a:ext uri="{FF2B5EF4-FFF2-40B4-BE49-F238E27FC236}">
                <a16:creationId xmlns:a16="http://schemas.microsoft.com/office/drawing/2014/main" id="{B74BF193-F6C6-470A-96FB-3856AB74B4CC}"/>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
        <p:nvSpPr>
          <p:cNvPr id="8" name="Date Placeholder 5">
            <a:extLst>
              <a:ext uri="{FF2B5EF4-FFF2-40B4-BE49-F238E27FC236}">
                <a16:creationId xmlns:a16="http://schemas.microsoft.com/office/drawing/2014/main" id="{FEEEB55E-67FA-4E9C-87D1-BC0B7584FCA2}"/>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201554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F28E766A-2C80-444B-8C5F-2E185DF75FBC}"/>
              </a:ext>
            </a:extLst>
          </p:cNvPr>
          <p:cNvSpPr/>
          <p:nvPr/>
        </p:nvSpPr>
        <p:spPr bwMode="auto">
          <a:xfrm rot="2333026">
            <a:off x="6211820" y="2120778"/>
            <a:ext cx="1083664" cy="2952289"/>
          </a:xfrm>
          <a:prstGeom prst="ellipse">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rgbClr val="FF0000"/>
              </a:solidFill>
              <a:effectLst/>
              <a:latin typeface="Times New Roman" pitchFamily="16" charset="0"/>
              <a:ea typeface="MS Gothic" charset="-128"/>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rgbClr val="FF0000"/>
                </a:solidFill>
                <a:effectLst/>
                <a:latin typeface="Times New Roman" pitchFamily="16" charset="0"/>
                <a:ea typeface="MS Gothic" charset="-128"/>
              </a:rPr>
              <a:t>ESS</a:t>
            </a:r>
          </a:p>
        </p:txBody>
      </p:sp>
      <p:sp>
        <p:nvSpPr>
          <p:cNvPr id="2" name="Title 1"/>
          <p:cNvSpPr>
            <a:spLocks noGrp="1"/>
          </p:cNvSpPr>
          <p:nvPr>
            <p:ph type="title"/>
          </p:nvPr>
        </p:nvSpPr>
        <p:spPr/>
        <p:txBody>
          <a:bodyPr/>
          <a:lstStyle/>
          <a:p>
            <a:r>
              <a:rPr lang="en-US" dirty="0"/>
              <a:t>Possible Topologies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Dibakar Das etal, Intel</a:t>
            </a:r>
            <a:endParaRPr lang="en-GB" dirty="0"/>
          </a:p>
        </p:txBody>
      </p:sp>
      <p:sp>
        <p:nvSpPr>
          <p:cNvPr id="7" name="Isosceles Triangle 6"/>
          <p:cNvSpPr/>
          <p:nvPr/>
        </p:nvSpPr>
        <p:spPr bwMode="auto">
          <a:xfrm>
            <a:off x="1411757" y="2512484"/>
            <a:ext cx="228600" cy="40005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8" name="Oval 7"/>
          <p:cNvSpPr/>
          <p:nvPr/>
        </p:nvSpPr>
        <p:spPr bwMode="auto">
          <a:xfrm>
            <a:off x="684778" y="3141134"/>
            <a:ext cx="285750" cy="28575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9" name="Oval 8"/>
          <p:cNvSpPr/>
          <p:nvPr/>
        </p:nvSpPr>
        <p:spPr bwMode="auto">
          <a:xfrm>
            <a:off x="1928317" y="3199988"/>
            <a:ext cx="285750" cy="28575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cxnSp>
        <p:nvCxnSpPr>
          <p:cNvPr id="11" name="Straight Arrow Connector 10"/>
          <p:cNvCxnSpPr>
            <a:stCxn id="8" idx="6"/>
            <a:endCxn id="9" idx="2"/>
          </p:cNvCxnSpPr>
          <p:nvPr/>
        </p:nvCxnSpPr>
        <p:spPr bwMode="auto">
          <a:xfrm>
            <a:off x="970529" y="3284010"/>
            <a:ext cx="957788" cy="5885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4" name="TextBox 13"/>
          <p:cNvSpPr txBox="1"/>
          <p:nvPr/>
        </p:nvSpPr>
        <p:spPr>
          <a:xfrm>
            <a:off x="294393" y="4113282"/>
            <a:ext cx="1866858" cy="553998"/>
          </a:xfrm>
          <a:prstGeom prst="rect">
            <a:avLst/>
          </a:prstGeom>
          <a:noFill/>
        </p:spPr>
        <p:txBody>
          <a:bodyPr wrap="none" rtlCol="0">
            <a:spAutoFit/>
          </a:bodyPr>
          <a:lstStyle/>
          <a:p>
            <a:r>
              <a:rPr lang="en-US" sz="1500" dirty="0">
                <a:solidFill>
                  <a:schemeClr val="tx1"/>
                </a:solidFill>
              </a:rPr>
              <a:t>Both STAs associated</a:t>
            </a:r>
          </a:p>
          <a:p>
            <a:r>
              <a:rPr lang="en-US" sz="1500" dirty="0">
                <a:solidFill>
                  <a:schemeClr val="tx1"/>
                </a:solidFill>
              </a:rPr>
              <a:t>to same AP.</a:t>
            </a:r>
          </a:p>
        </p:txBody>
      </p:sp>
      <p:sp>
        <p:nvSpPr>
          <p:cNvPr id="15" name="Isosceles Triangle 14"/>
          <p:cNvSpPr/>
          <p:nvPr/>
        </p:nvSpPr>
        <p:spPr bwMode="auto">
          <a:xfrm>
            <a:off x="7215683" y="2512485"/>
            <a:ext cx="228600" cy="40005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16" name="Oval 15"/>
          <p:cNvSpPr/>
          <p:nvPr/>
        </p:nvSpPr>
        <p:spPr bwMode="auto">
          <a:xfrm>
            <a:off x="7044233" y="4016335"/>
            <a:ext cx="285750" cy="285750"/>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17" name="Oval 16"/>
          <p:cNvSpPr/>
          <p:nvPr/>
        </p:nvSpPr>
        <p:spPr bwMode="auto">
          <a:xfrm>
            <a:off x="7732243" y="3199988"/>
            <a:ext cx="285750" cy="28575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cxnSp>
        <p:nvCxnSpPr>
          <p:cNvPr id="23" name="Straight Arrow Connector 22"/>
          <p:cNvCxnSpPr>
            <a:stCxn id="16" idx="7"/>
            <a:endCxn id="17" idx="3"/>
          </p:cNvCxnSpPr>
          <p:nvPr/>
        </p:nvCxnSpPr>
        <p:spPr bwMode="auto">
          <a:xfrm flipV="1">
            <a:off x="7288136" y="3443892"/>
            <a:ext cx="485954" cy="614291"/>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4" name="TextBox 23"/>
          <p:cNvSpPr txBox="1"/>
          <p:nvPr/>
        </p:nvSpPr>
        <p:spPr>
          <a:xfrm>
            <a:off x="6714287" y="4616172"/>
            <a:ext cx="2192267" cy="553998"/>
          </a:xfrm>
          <a:prstGeom prst="rect">
            <a:avLst/>
          </a:prstGeom>
          <a:noFill/>
        </p:spPr>
        <p:txBody>
          <a:bodyPr wrap="none" rtlCol="0">
            <a:spAutoFit/>
          </a:bodyPr>
          <a:lstStyle/>
          <a:p>
            <a:r>
              <a:rPr lang="en-US" sz="1500" dirty="0">
                <a:solidFill>
                  <a:schemeClr val="tx1"/>
                </a:solidFill>
              </a:rPr>
              <a:t>Only one STA associated</a:t>
            </a:r>
          </a:p>
          <a:p>
            <a:r>
              <a:rPr lang="en-US" sz="1500" dirty="0">
                <a:solidFill>
                  <a:schemeClr val="tx1"/>
                </a:solidFill>
              </a:rPr>
              <a:t>to  the Triggering AP. </a:t>
            </a:r>
          </a:p>
        </p:txBody>
      </p:sp>
      <p:sp>
        <p:nvSpPr>
          <p:cNvPr id="35" name="Isosceles Triangle 34"/>
          <p:cNvSpPr/>
          <p:nvPr/>
        </p:nvSpPr>
        <p:spPr bwMode="auto">
          <a:xfrm>
            <a:off x="2244479" y="5110729"/>
            <a:ext cx="228600" cy="40005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36" name="Oval 35"/>
          <p:cNvSpPr/>
          <p:nvPr/>
        </p:nvSpPr>
        <p:spPr bwMode="auto">
          <a:xfrm>
            <a:off x="3602302" y="5225029"/>
            <a:ext cx="285750" cy="28575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37" name="TextBox 36"/>
          <p:cNvSpPr txBox="1"/>
          <p:nvPr/>
        </p:nvSpPr>
        <p:spPr>
          <a:xfrm>
            <a:off x="3898569" y="5217863"/>
            <a:ext cx="1317925" cy="323165"/>
          </a:xfrm>
          <a:prstGeom prst="rect">
            <a:avLst/>
          </a:prstGeom>
          <a:noFill/>
        </p:spPr>
        <p:txBody>
          <a:bodyPr wrap="none" rtlCol="0">
            <a:spAutoFit/>
          </a:bodyPr>
          <a:lstStyle/>
          <a:p>
            <a:r>
              <a:rPr lang="en-US" sz="1500" dirty="0">
                <a:solidFill>
                  <a:schemeClr val="tx1"/>
                </a:solidFill>
              </a:rPr>
              <a:t>: Non-AP STA</a:t>
            </a:r>
          </a:p>
        </p:txBody>
      </p:sp>
      <p:sp>
        <p:nvSpPr>
          <p:cNvPr id="38" name="TextBox 37"/>
          <p:cNvSpPr txBox="1"/>
          <p:nvPr/>
        </p:nvSpPr>
        <p:spPr>
          <a:xfrm>
            <a:off x="2480783" y="5160713"/>
            <a:ext cx="521874" cy="323165"/>
          </a:xfrm>
          <a:prstGeom prst="rect">
            <a:avLst/>
          </a:prstGeom>
          <a:noFill/>
        </p:spPr>
        <p:txBody>
          <a:bodyPr wrap="none" rtlCol="0">
            <a:spAutoFit/>
          </a:bodyPr>
          <a:lstStyle/>
          <a:p>
            <a:r>
              <a:rPr lang="en-US" sz="1500" dirty="0">
                <a:solidFill>
                  <a:schemeClr val="tx1"/>
                </a:solidFill>
              </a:rPr>
              <a:t>: AP</a:t>
            </a:r>
          </a:p>
        </p:txBody>
      </p:sp>
      <p:sp>
        <p:nvSpPr>
          <p:cNvPr id="10" name="TextBox 9"/>
          <p:cNvSpPr txBox="1"/>
          <p:nvPr/>
        </p:nvSpPr>
        <p:spPr>
          <a:xfrm>
            <a:off x="914400" y="2010135"/>
            <a:ext cx="806631" cy="369332"/>
          </a:xfrm>
          <a:prstGeom prst="rect">
            <a:avLst/>
          </a:prstGeom>
          <a:noFill/>
        </p:spPr>
        <p:txBody>
          <a:bodyPr wrap="none" rtlCol="0">
            <a:spAutoFit/>
          </a:bodyPr>
          <a:lstStyle/>
          <a:p>
            <a:r>
              <a:rPr lang="en-US" sz="1800" dirty="0">
                <a:solidFill>
                  <a:schemeClr val="tx1"/>
                </a:solidFill>
              </a:rPr>
              <a:t>Case 1</a:t>
            </a:r>
          </a:p>
        </p:txBody>
      </p:sp>
      <p:sp>
        <p:nvSpPr>
          <p:cNvPr id="28" name="TextBox 27"/>
          <p:cNvSpPr txBox="1"/>
          <p:nvPr/>
        </p:nvSpPr>
        <p:spPr>
          <a:xfrm>
            <a:off x="7064251" y="2032837"/>
            <a:ext cx="806631" cy="369332"/>
          </a:xfrm>
          <a:prstGeom prst="rect">
            <a:avLst/>
          </a:prstGeom>
          <a:noFill/>
        </p:spPr>
        <p:txBody>
          <a:bodyPr wrap="none" rtlCol="0">
            <a:spAutoFit/>
          </a:bodyPr>
          <a:lstStyle/>
          <a:p>
            <a:r>
              <a:rPr lang="en-US" sz="1800" dirty="0">
                <a:solidFill>
                  <a:schemeClr val="tx1"/>
                </a:solidFill>
              </a:rPr>
              <a:t>Case 2</a:t>
            </a:r>
          </a:p>
        </p:txBody>
      </p:sp>
      <p:sp>
        <p:nvSpPr>
          <p:cNvPr id="42" name="TextBox 41"/>
          <p:cNvSpPr txBox="1"/>
          <p:nvPr/>
        </p:nvSpPr>
        <p:spPr>
          <a:xfrm>
            <a:off x="1956596" y="3484053"/>
            <a:ext cx="965329" cy="415498"/>
          </a:xfrm>
          <a:prstGeom prst="rect">
            <a:avLst/>
          </a:prstGeom>
          <a:noFill/>
        </p:spPr>
        <p:txBody>
          <a:bodyPr wrap="none" rtlCol="0">
            <a:spAutoFit/>
          </a:bodyPr>
          <a:lstStyle/>
          <a:p>
            <a:r>
              <a:rPr lang="en-US" sz="1050" dirty="0">
                <a:solidFill>
                  <a:schemeClr val="tx1"/>
                </a:solidFill>
              </a:rPr>
              <a:t>DLS</a:t>
            </a:r>
          </a:p>
          <a:p>
            <a:r>
              <a:rPr lang="en-US" sz="1050" dirty="0">
                <a:solidFill>
                  <a:schemeClr val="tx1"/>
                </a:solidFill>
              </a:rPr>
              <a:t> STA (laptop)</a:t>
            </a:r>
            <a:r>
              <a:rPr lang="en-US" sz="1050" dirty="0"/>
              <a:t> </a:t>
            </a:r>
          </a:p>
        </p:txBody>
      </p:sp>
      <p:sp>
        <p:nvSpPr>
          <p:cNvPr id="45" name="TextBox 44"/>
          <p:cNvSpPr txBox="1"/>
          <p:nvPr/>
        </p:nvSpPr>
        <p:spPr>
          <a:xfrm>
            <a:off x="196558" y="3308381"/>
            <a:ext cx="1207382" cy="577081"/>
          </a:xfrm>
          <a:prstGeom prst="rect">
            <a:avLst/>
          </a:prstGeom>
          <a:noFill/>
        </p:spPr>
        <p:txBody>
          <a:bodyPr wrap="none" rtlCol="0">
            <a:spAutoFit/>
          </a:bodyPr>
          <a:lstStyle/>
          <a:p>
            <a:r>
              <a:rPr lang="en-US" sz="1050" dirty="0">
                <a:solidFill>
                  <a:schemeClr val="tx1"/>
                </a:solidFill>
              </a:rPr>
              <a:t>DLP </a:t>
            </a:r>
          </a:p>
          <a:p>
            <a:r>
              <a:rPr lang="en-US" sz="1050" dirty="0">
                <a:solidFill>
                  <a:schemeClr val="tx1"/>
                </a:solidFill>
              </a:rPr>
              <a:t>STA </a:t>
            </a:r>
          </a:p>
          <a:p>
            <a:r>
              <a:rPr lang="en-US" sz="1050" dirty="0">
                <a:solidFill>
                  <a:schemeClr val="tx1"/>
                </a:solidFill>
              </a:rPr>
              <a:t>(wireless monitor)</a:t>
            </a:r>
            <a:r>
              <a:rPr lang="en-US" sz="1050" dirty="0"/>
              <a:t> </a:t>
            </a:r>
          </a:p>
        </p:txBody>
      </p:sp>
      <p:sp>
        <p:nvSpPr>
          <p:cNvPr id="39" name="Isosceles Triangle 38">
            <a:extLst>
              <a:ext uri="{FF2B5EF4-FFF2-40B4-BE49-F238E27FC236}">
                <a16:creationId xmlns:a16="http://schemas.microsoft.com/office/drawing/2014/main" id="{C013784E-513E-4D94-8EDF-CF538C77BE8A}"/>
              </a:ext>
            </a:extLst>
          </p:cNvPr>
          <p:cNvSpPr/>
          <p:nvPr/>
        </p:nvSpPr>
        <p:spPr bwMode="auto">
          <a:xfrm>
            <a:off x="6191672" y="4107097"/>
            <a:ext cx="228600" cy="400050"/>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40" name="TextBox 39">
            <a:extLst>
              <a:ext uri="{FF2B5EF4-FFF2-40B4-BE49-F238E27FC236}">
                <a16:creationId xmlns:a16="http://schemas.microsoft.com/office/drawing/2014/main" id="{E5C07938-7ADC-46AA-9E7D-504D9EBE3BDC}"/>
              </a:ext>
            </a:extLst>
          </p:cNvPr>
          <p:cNvSpPr txBox="1"/>
          <p:nvPr/>
        </p:nvSpPr>
        <p:spPr>
          <a:xfrm>
            <a:off x="1610376" y="2444285"/>
            <a:ext cx="1124026" cy="415498"/>
          </a:xfrm>
          <a:prstGeom prst="rect">
            <a:avLst/>
          </a:prstGeom>
          <a:noFill/>
        </p:spPr>
        <p:txBody>
          <a:bodyPr wrap="none" rtlCol="0">
            <a:spAutoFit/>
          </a:bodyPr>
          <a:lstStyle/>
          <a:p>
            <a:r>
              <a:rPr lang="en-US" sz="1050" dirty="0">
                <a:solidFill>
                  <a:schemeClr val="tx1"/>
                </a:solidFill>
              </a:rPr>
              <a:t>AP in the ceiling </a:t>
            </a:r>
          </a:p>
          <a:p>
            <a:r>
              <a:rPr lang="en-US" sz="1050" dirty="0">
                <a:solidFill>
                  <a:schemeClr val="tx1"/>
                </a:solidFill>
              </a:rPr>
              <a:t>of an office</a:t>
            </a:r>
            <a:endParaRPr lang="en-US" sz="1050" dirty="0"/>
          </a:p>
        </p:txBody>
      </p:sp>
      <p:sp>
        <p:nvSpPr>
          <p:cNvPr id="41" name="TextBox 40">
            <a:extLst>
              <a:ext uri="{FF2B5EF4-FFF2-40B4-BE49-F238E27FC236}">
                <a16:creationId xmlns:a16="http://schemas.microsoft.com/office/drawing/2014/main" id="{D09559E2-71B7-4C84-A24E-2327DF4C09FD}"/>
              </a:ext>
            </a:extLst>
          </p:cNvPr>
          <p:cNvSpPr txBox="1"/>
          <p:nvPr/>
        </p:nvSpPr>
        <p:spPr>
          <a:xfrm>
            <a:off x="7973948" y="3257349"/>
            <a:ext cx="965329" cy="415498"/>
          </a:xfrm>
          <a:prstGeom prst="rect">
            <a:avLst/>
          </a:prstGeom>
          <a:noFill/>
        </p:spPr>
        <p:txBody>
          <a:bodyPr wrap="none" rtlCol="0">
            <a:spAutoFit/>
          </a:bodyPr>
          <a:lstStyle/>
          <a:p>
            <a:r>
              <a:rPr lang="en-US" sz="1050" dirty="0">
                <a:solidFill>
                  <a:schemeClr val="tx1"/>
                </a:solidFill>
              </a:rPr>
              <a:t>DLS</a:t>
            </a:r>
          </a:p>
          <a:p>
            <a:r>
              <a:rPr lang="en-US" sz="1050" dirty="0">
                <a:solidFill>
                  <a:schemeClr val="tx1"/>
                </a:solidFill>
              </a:rPr>
              <a:t> STA (laptop)</a:t>
            </a:r>
            <a:r>
              <a:rPr lang="en-US" sz="1050" dirty="0"/>
              <a:t> </a:t>
            </a:r>
          </a:p>
        </p:txBody>
      </p:sp>
      <p:sp>
        <p:nvSpPr>
          <p:cNvPr id="46" name="TextBox 45">
            <a:extLst>
              <a:ext uri="{FF2B5EF4-FFF2-40B4-BE49-F238E27FC236}">
                <a16:creationId xmlns:a16="http://schemas.microsoft.com/office/drawing/2014/main" id="{94459F00-07D7-4C96-AD13-1EB15FC32852}"/>
              </a:ext>
            </a:extLst>
          </p:cNvPr>
          <p:cNvSpPr txBox="1"/>
          <p:nvPr/>
        </p:nvSpPr>
        <p:spPr>
          <a:xfrm>
            <a:off x="7288136" y="3931834"/>
            <a:ext cx="1207382" cy="577081"/>
          </a:xfrm>
          <a:prstGeom prst="rect">
            <a:avLst/>
          </a:prstGeom>
          <a:noFill/>
        </p:spPr>
        <p:txBody>
          <a:bodyPr wrap="none" rtlCol="0">
            <a:spAutoFit/>
          </a:bodyPr>
          <a:lstStyle/>
          <a:p>
            <a:r>
              <a:rPr lang="en-US" sz="1050" dirty="0">
                <a:solidFill>
                  <a:schemeClr val="tx1"/>
                </a:solidFill>
              </a:rPr>
              <a:t>DLP </a:t>
            </a:r>
          </a:p>
          <a:p>
            <a:r>
              <a:rPr lang="en-US" sz="1050" dirty="0">
                <a:solidFill>
                  <a:schemeClr val="tx1"/>
                </a:solidFill>
              </a:rPr>
              <a:t>STA </a:t>
            </a:r>
          </a:p>
          <a:p>
            <a:r>
              <a:rPr lang="en-US" sz="1050" dirty="0">
                <a:solidFill>
                  <a:schemeClr val="tx1"/>
                </a:solidFill>
              </a:rPr>
              <a:t>(wireless monitor)</a:t>
            </a:r>
            <a:r>
              <a:rPr lang="en-US" sz="1050" dirty="0"/>
              <a:t> </a:t>
            </a:r>
          </a:p>
        </p:txBody>
      </p:sp>
      <p:sp>
        <p:nvSpPr>
          <p:cNvPr id="47" name="TextBox 46">
            <a:extLst>
              <a:ext uri="{FF2B5EF4-FFF2-40B4-BE49-F238E27FC236}">
                <a16:creationId xmlns:a16="http://schemas.microsoft.com/office/drawing/2014/main" id="{15146842-8B14-4058-BE19-62BA286E77A0}"/>
              </a:ext>
            </a:extLst>
          </p:cNvPr>
          <p:cNvSpPr txBox="1"/>
          <p:nvPr/>
        </p:nvSpPr>
        <p:spPr>
          <a:xfrm>
            <a:off x="7380284" y="2527660"/>
            <a:ext cx="1124026" cy="415498"/>
          </a:xfrm>
          <a:prstGeom prst="rect">
            <a:avLst/>
          </a:prstGeom>
          <a:noFill/>
        </p:spPr>
        <p:txBody>
          <a:bodyPr wrap="none" rtlCol="0">
            <a:spAutoFit/>
          </a:bodyPr>
          <a:lstStyle/>
          <a:p>
            <a:r>
              <a:rPr lang="en-US" sz="1050" dirty="0">
                <a:solidFill>
                  <a:schemeClr val="tx1"/>
                </a:solidFill>
              </a:rPr>
              <a:t>AP in the ceiling </a:t>
            </a:r>
          </a:p>
          <a:p>
            <a:r>
              <a:rPr lang="en-US" sz="1050" dirty="0">
                <a:solidFill>
                  <a:schemeClr val="tx1"/>
                </a:solidFill>
              </a:rPr>
              <a:t>of an office</a:t>
            </a:r>
            <a:endParaRPr lang="en-US" sz="1050" dirty="0"/>
          </a:p>
        </p:txBody>
      </p:sp>
      <p:sp>
        <p:nvSpPr>
          <p:cNvPr id="48" name="TextBox 47">
            <a:extLst>
              <a:ext uri="{FF2B5EF4-FFF2-40B4-BE49-F238E27FC236}">
                <a16:creationId xmlns:a16="http://schemas.microsoft.com/office/drawing/2014/main" id="{D81AA828-BA04-4B0D-A249-DAAF2CD35D18}"/>
              </a:ext>
            </a:extLst>
          </p:cNvPr>
          <p:cNvSpPr txBox="1"/>
          <p:nvPr/>
        </p:nvSpPr>
        <p:spPr>
          <a:xfrm>
            <a:off x="5095964" y="4173384"/>
            <a:ext cx="1200970" cy="577081"/>
          </a:xfrm>
          <a:prstGeom prst="rect">
            <a:avLst/>
          </a:prstGeom>
          <a:noFill/>
        </p:spPr>
        <p:txBody>
          <a:bodyPr wrap="none" rtlCol="0">
            <a:spAutoFit/>
          </a:bodyPr>
          <a:lstStyle/>
          <a:p>
            <a:r>
              <a:rPr lang="en-US" sz="1050" dirty="0">
                <a:solidFill>
                  <a:srgbClr val="FF0000"/>
                </a:solidFill>
              </a:rPr>
              <a:t>[Optional] </a:t>
            </a:r>
          </a:p>
          <a:p>
            <a:r>
              <a:rPr lang="en-US" sz="1050" dirty="0">
                <a:solidFill>
                  <a:schemeClr val="tx1"/>
                </a:solidFill>
              </a:rPr>
              <a:t>Another AP in the </a:t>
            </a:r>
            <a:br>
              <a:rPr lang="en-US" sz="1050" dirty="0">
                <a:solidFill>
                  <a:schemeClr val="tx1"/>
                </a:solidFill>
              </a:rPr>
            </a:br>
            <a:r>
              <a:rPr lang="en-US" sz="1050" dirty="0">
                <a:solidFill>
                  <a:schemeClr val="tx1"/>
                </a:solidFill>
              </a:rPr>
              <a:t>ESS</a:t>
            </a:r>
            <a:endParaRPr lang="en-US" sz="1050" dirty="0"/>
          </a:p>
        </p:txBody>
      </p:sp>
      <p:sp>
        <p:nvSpPr>
          <p:cNvPr id="31" name="Rectangle 4">
            <a:extLst>
              <a:ext uri="{FF2B5EF4-FFF2-40B4-BE49-F238E27FC236}">
                <a16:creationId xmlns:a16="http://schemas.microsoft.com/office/drawing/2014/main" id="{1272864A-C9D4-45F3-B7E6-324DB9CDE77E}"/>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
        <p:nvSpPr>
          <p:cNvPr id="32" name="Date Placeholder 5">
            <a:extLst>
              <a:ext uri="{FF2B5EF4-FFF2-40B4-BE49-F238E27FC236}">
                <a16:creationId xmlns:a16="http://schemas.microsoft.com/office/drawing/2014/main" id="{76B0ABC1-B355-400C-9A76-205568B2C63F}"/>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992594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6593" y="623996"/>
            <a:ext cx="7770813" cy="483666"/>
          </a:xfrm>
        </p:spPr>
        <p:txBody>
          <a:bodyPr/>
          <a:lstStyle/>
          <a:p>
            <a:r>
              <a:rPr lang="en-US" altLang="zh-CN" dirty="0"/>
              <a:t>Principle</a:t>
            </a:r>
            <a:endParaRPr lang="zh-CN" altLang="en-US"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cxnSp>
        <p:nvCxnSpPr>
          <p:cNvPr id="12" name="Straight Connector 11">
            <a:extLst>
              <a:ext uri="{FF2B5EF4-FFF2-40B4-BE49-F238E27FC236}">
                <a16:creationId xmlns:a16="http://schemas.microsoft.com/office/drawing/2014/main" id="{F166BEA7-B999-49E4-92C6-F0B70504FCDA}"/>
              </a:ext>
            </a:extLst>
          </p:cNvPr>
          <p:cNvCxnSpPr>
            <a:cxnSpLocks/>
          </p:cNvCxnSpPr>
          <p:nvPr/>
        </p:nvCxnSpPr>
        <p:spPr bwMode="auto">
          <a:xfrm>
            <a:off x="990600" y="6090117"/>
            <a:ext cx="7772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85715265-5B1C-44CD-8655-9041A21E185B}"/>
              </a:ext>
            </a:extLst>
          </p:cNvPr>
          <p:cNvSpPr txBox="1"/>
          <p:nvPr/>
        </p:nvSpPr>
        <p:spPr>
          <a:xfrm>
            <a:off x="399578" y="4058117"/>
            <a:ext cx="579005" cy="461665"/>
          </a:xfrm>
          <a:prstGeom prst="rect">
            <a:avLst/>
          </a:prstGeom>
          <a:noFill/>
        </p:spPr>
        <p:txBody>
          <a:bodyPr wrap="none" rtlCol="0">
            <a:spAutoFit/>
          </a:bodyPr>
          <a:lstStyle/>
          <a:p>
            <a:r>
              <a:rPr lang="fr-FR" dirty="0">
                <a:solidFill>
                  <a:schemeClr val="tx1"/>
                </a:solidFill>
              </a:rPr>
              <a:t>AP</a:t>
            </a:r>
          </a:p>
        </p:txBody>
      </p:sp>
      <p:sp>
        <p:nvSpPr>
          <p:cNvPr id="16" name="TextBox 15">
            <a:extLst>
              <a:ext uri="{FF2B5EF4-FFF2-40B4-BE49-F238E27FC236}">
                <a16:creationId xmlns:a16="http://schemas.microsoft.com/office/drawing/2014/main" id="{E0D8BCEF-A13E-4110-9022-C89AFA3FC13D}"/>
              </a:ext>
            </a:extLst>
          </p:cNvPr>
          <p:cNvSpPr txBox="1"/>
          <p:nvPr/>
        </p:nvSpPr>
        <p:spPr>
          <a:xfrm>
            <a:off x="399577" y="4822735"/>
            <a:ext cx="778098" cy="400110"/>
          </a:xfrm>
          <a:prstGeom prst="rect">
            <a:avLst/>
          </a:prstGeom>
          <a:noFill/>
        </p:spPr>
        <p:txBody>
          <a:bodyPr wrap="none" rtlCol="0">
            <a:spAutoFit/>
          </a:bodyPr>
          <a:lstStyle/>
          <a:p>
            <a:r>
              <a:rPr lang="fr-FR" sz="2000" dirty="0">
                <a:solidFill>
                  <a:schemeClr val="tx1"/>
                </a:solidFill>
              </a:rPr>
              <a:t>STA1</a:t>
            </a:r>
          </a:p>
        </p:txBody>
      </p:sp>
      <p:sp>
        <p:nvSpPr>
          <p:cNvPr id="17" name="TextBox 16">
            <a:extLst>
              <a:ext uri="{FF2B5EF4-FFF2-40B4-BE49-F238E27FC236}">
                <a16:creationId xmlns:a16="http://schemas.microsoft.com/office/drawing/2014/main" id="{2EAFE811-AA0D-46D3-9FFF-731618E16B08}"/>
              </a:ext>
            </a:extLst>
          </p:cNvPr>
          <p:cNvSpPr txBox="1"/>
          <p:nvPr/>
        </p:nvSpPr>
        <p:spPr>
          <a:xfrm>
            <a:off x="398390" y="5639611"/>
            <a:ext cx="778098" cy="400110"/>
          </a:xfrm>
          <a:prstGeom prst="rect">
            <a:avLst/>
          </a:prstGeom>
          <a:noFill/>
        </p:spPr>
        <p:txBody>
          <a:bodyPr wrap="none" rtlCol="0">
            <a:spAutoFit/>
          </a:bodyPr>
          <a:lstStyle/>
          <a:p>
            <a:r>
              <a:rPr lang="fr-FR" sz="2000" dirty="0">
                <a:solidFill>
                  <a:schemeClr val="tx1"/>
                </a:solidFill>
              </a:rPr>
              <a:t>STA2</a:t>
            </a:r>
          </a:p>
        </p:txBody>
      </p:sp>
      <p:sp>
        <p:nvSpPr>
          <p:cNvPr id="71" name="TextBox 70">
            <a:extLst>
              <a:ext uri="{FF2B5EF4-FFF2-40B4-BE49-F238E27FC236}">
                <a16:creationId xmlns:a16="http://schemas.microsoft.com/office/drawing/2014/main" id="{7D984429-735F-4963-A8ED-EBF717333CAD}"/>
              </a:ext>
            </a:extLst>
          </p:cNvPr>
          <p:cNvSpPr txBox="1"/>
          <p:nvPr/>
        </p:nvSpPr>
        <p:spPr>
          <a:xfrm>
            <a:off x="5060300" y="6115368"/>
            <a:ext cx="595035" cy="338554"/>
          </a:xfrm>
          <a:prstGeom prst="rect">
            <a:avLst/>
          </a:prstGeom>
          <a:noFill/>
        </p:spPr>
        <p:txBody>
          <a:bodyPr wrap="none" rtlCol="0">
            <a:spAutoFit/>
          </a:bodyPr>
          <a:lstStyle/>
          <a:p>
            <a:r>
              <a:rPr lang="fr-FR" sz="1600" dirty="0">
                <a:solidFill>
                  <a:schemeClr val="tx1"/>
                </a:solidFill>
              </a:rPr>
              <a:t>SIFS</a:t>
            </a:r>
          </a:p>
        </p:txBody>
      </p:sp>
      <p:cxnSp>
        <p:nvCxnSpPr>
          <p:cNvPr id="88" name="Straight Arrow Connector 87">
            <a:extLst>
              <a:ext uri="{FF2B5EF4-FFF2-40B4-BE49-F238E27FC236}">
                <a16:creationId xmlns:a16="http://schemas.microsoft.com/office/drawing/2014/main" id="{054AD360-1CE0-484E-86CB-D54CBF8B972A}"/>
              </a:ext>
            </a:extLst>
          </p:cNvPr>
          <p:cNvCxnSpPr>
            <a:cxnSpLocks/>
          </p:cNvCxnSpPr>
          <p:nvPr/>
        </p:nvCxnSpPr>
        <p:spPr bwMode="auto">
          <a:xfrm flipH="1">
            <a:off x="1056139" y="3851627"/>
            <a:ext cx="6307387"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4" name="TextBox 93">
            <a:extLst>
              <a:ext uri="{FF2B5EF4-FFF2-40B4-BE49-F238E27FC236}">
                <a16:creationId xmlns:a16="http://schemas.microsoft.com/office/drawing/2014/main" id="{F7783C2F-C502-45AC-AE96-C1CBE7A5AFD7}"/>
              </a:ext>
            </a:extLst>
          </p:cNvPr>
          <p:cNvSpPr txBox="1"/>
          <p:nvPr/>
        </p:nvSpPr>
        <p:spPr>
          <a:xfrm>
            <a:off x="3331870" y="3411302"/>
            <a:ext cx="2671309" cy="400110"/>
          </a:xfrm>
          <a:prstGeom prst="rect">
            <a:avLst/>
          </a:prstGeom>
          <a:solidFill>
            <a:srgbClr val="FFFFFF"/>
          </a:solidFill>
        </p:spPr>
        <p:txBody>
          <a:bodyPr wrap="none" rtlCol="0">
            <a:spAutoFit/>
          </a:bodyPr>
          <a:lstStyle/>
          <a:p>
            <a:r>
              <a:rPr lang="fr-FR" sz="2000" dirty="0">
                <a:solidFill>
                  <a:schemeClr val="tx1"/>
                </a:solidFill>
              </a:rPr>
              <a:t>TXOP </a:t>
            </a:r>
            <a:r>
              <a:rPr lang="fr-FR" sz="2000" dirty="0" err="1">
                <a:solidFill>
                  <a:schemeClr val="tx1"/>
                </a:solidFill>
              </a:rPr>
              <a:t>owned</a:t>
            </a:r>
            <a:r>
              <a:rPr lang="fr-FR" sz="2000" dirty="0">
                <a:solidFill>
                  <a:schemeClr val="tx1"/>
                </a:solidFill>
              </a:rPr>
              <a:t> by the AP</a:t>
            </a:r>
          </a:p>
        </p:txBody>
      </p:sp>
      <p:cxnSp>
        <p:nvCxnSpPr>
          <p:cNvPr id="13" name="Straight Connector 12">
            <a:extLst>
              <a:ext uri="{FF2B5EF4-FFF2-40B4-BE49-F238E27FC236}">
                <a16:creationId xmlns:a16="http://schemas.microsoft.com/office/drawing/2014/main" id="{E5C07F31-02EA-4541-ACD7-D143A08CB4FE}"/>
              </a:ext>
            </a:extLst>
          </p:cNvPr>
          <p:cNvCxnSpPr>
            <a:cxnSpLocks/>
          </p:cNvCxnSpPr>
          <p:nvPr/>
        </p:nvCxnSpPr>
        <p:spPr bwMode="auto">
          <a:xfrm>
            <a:off x="990600" y="5302717"/>
            <a:ext cx="7772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0DA5125F-DBA6-49A6-83EF-9098DFF8FA55}"/>
              </a:ext>
            </a:extLst>
          </p:cNvPr>
          <p:cNvCxnSpPr>
            <a:cxnSpLocks/>
          </p:cNvCxnSpPr>
          <p:nvPr/>
        </p:nvCxnSpPr>
        <p:spPr bwMode="auto">
          <a:xfrm>
            <a:off x="990600" y="4515317"/>
            <a:ext cx="7772400" cy="13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Rectangle 91">
            <a:extLst>
              <a:ext uri="{FF2B5EF4-FFF2-40B4-BE49-F238E27FC236}">
                <a16:creationId xmlns:a16="http://schemas.microsoft.com/office/drawing/2014/main" id="{2AAFA1C5-D307-40A2-9330-28FADEC72D53}"/>
              </a:ext>
            </a:extLst>
          </p:cNvPr>
          <p:cNvSpPr/>
          <p:nvPr/>
        </p:nvSpPr>
        <p:spPr bwMode="auto">
          <a:xfrm>
            <a:off x="4362537" y="3879413"/>
            <a:ext cx="895820" cy="63758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 TF for P2P</a:t>
            </a:r>
          </a:p>
        </p:txBody>
      </p:sp>
      <p:cxnSp>
        <p:nvCxnSpPr>
          <p:cNvPr id="93" name="Straight Connector 92">
            <a:extLst>
              <a:ext uri="{FF2B5EF4-FFF2-40B4-BE49-F238E27FC236}">
                <a16:creationId xmlns:a16="http://schemas.microsoft.com/office/drawing/2014/main" id="{CFDF09CD-BAA2-49F3-899B-A101A3C4878A}"/>
              </a:ext>
            </a:extLst>
          </p:cNvPr>
          <p:cNvCxnSpPr>
            <a:cxnSpLocks/>
          </p:cNvCxnSpPr>
          <p:nvPr/>
        </p:nvCxnSpPr>
        <p:spPr bwMode="auto">
          <a:xfrm>
            <a:off x="5269064" y="3875262"/>
            <a:ext cx="0" cy="221485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6" name="Straight Connector 95">
            <a:extLst>
              <a:ext uri="{FF2B5EF4-FFF2-40B4-BE49-F238E27FC236}">
                <a16:creationId xmlns:a16="http://schemas.microsoft.com/office/drawing/2014/main" id="{A995DB81-4484-41D8-B4D2-B13DE937D3B8}"/>
              </a:ext>
            </a:extLst>
          </p:cNvPr>
          <p:cNvCxnSpPr>
            <a:cxnSpLocks/>
          </p:cNvCxnSpPr>
          <p:nvPr/>
        </p:nvCxnSpPr>
        <p:spPr bwMode="auto">
          <a:xfrm>
            <a:off x="5476153" y="4763139"/>
            <a:ext cx="0" cy="132697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7" name="Straight Connector 96">
            <a:extLst>
              <a:ext uri="{FF2B5EF4-FFF2-40B4-BE49-F238E27FC236}">
                <a16:creationId xmlns:a16="http://schemas.microsoft.com/office/drawing/2014/main" id="{110ED448-78C7-4B61-93AF-62261796F7A5}"/>
              </a:ext>
            </a:extLst>
          </p:cNvPr>
          <p:cNvCxnSpPr>
            <a:cxnSpLocks/>
          </p:cNvCxnSpPr>
          <p:nvPr/>
        </p:nvCxnSpPr>
        <p:spPr bwMode="auto">
          <a:xfrm>
            <a:off x="6589229" y="5009208"/>
            <a:ext cx="0" cy="118551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99" name="Rectangle 98">
            <a:extLst>
              <a:ext uri="{FF2B5EF4-FFF2-40B4-BE49-F238E27FC236}">
                <a16:creationId xmlns:a16="http://schemas.microsoft.com/office/drawing/2014/main" id="{35780BC0-1CD1-481E-9C33-7CBCC8513DA6}"/>
              </a:ext>
            </a:extLst>
          </p:cNvPr>
          <p:cNvSpPr/>
          <p:nvPr/>
        </p:nvSpPr>
        <p:spPr bwMode="auto">
          <a:xfrm>
            <a:off x="6831713" y="5660253"/>
            <a:ext cx="531812" cy="43574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ACK 2</a:t>
            </a:r>
            <a:r>
              <a:rPr kumimoji="0" lang="fr-FR" sz="1200" b="0" i="0" u="none" strike="noStrike" cap="none" normalizeH="0" baseline="0" dirty="0">
                <a:ln>
                  <a:noFill/>
                </a:ln>
                <a:solidFill>
                  <a:schemeClr val="tx1"/>
                </a:solidFill>
                <a:effectLst/>
                <a:latin typeface="Times New Roman" pitchFamily="16" charset="0"/>
                <a:ea typeface="MS Gothic" charset="-128"/>
                <a:sym typeface="Wingdings" panose="05000000000000000000" pitchFamily="2" charset="2"/>
              </a:rPr>
              <a:t></a:t>
            </a:r>
            <a:r>
              <a:rPr kumimoji="0" lang="fr-FR" sz="1200" b="0" i="0" u="none" strike="noStrike" cap="none" normalizeH="0" baseline="0" dirty="0">
                <a:ln>
                  <a:noFill/>
                </a:ln>
                <a:solidFill>
                  <a:schemeClr val="tx1"/>
                </a:solidFill>
                <a:effectLst/>
                <a:latin typeface="Times New Roman" pitchFamily="16" charset="0"/>
                <a:ea typeface="MS Gothic" charset="-128"/>
              </a:rPr>
              <a:t>1</a:t>
            </a:r>
          </a:p>
        </p:txBody>
      </p:sp>
      <p:cxnSp>
        <p:nvCxnSpPr>
          <p:cNvPr id="106" name="Straight Connector 105">
            <a:extLst>
              <a:ext uri="{FF2B5EF4-FFF2-40B4-BE49-F238E27FC236}">
                <a16:creationId xmlns:a16="http://schemas.microsoft.com/office/drawing/2014/main" id="{E560ED6C-B8F0-46CC-B1B5-967F6866FD74}"/>
              </a:ext>
            </a:extLst>
          </p:cNvPr>
          <p:cNvCxnSpPr>
            <a:cxnSpLocks/>
          </p:cNvCxnSpPr>
          <p:nvPr/>
        </p:nvCxnSpPr>
        <p:spPr bwMode="auto">
          <a:xfrm flipV="1">
            <a:off x="7357656" y="4582078"/>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7" name="Straight Connector 106">
            <a:extLst>
              <a:ext uri="{FF2B5EF4-FFF2-40B4-BE49-F238E27FC236}">
                <a16:creationId xmlns:a16="http://schemas.microsoft.com/office/drawing/2014/main" id="{979A6046-3C14-483A-B521-799118950DD6}"/>
              </a:ext>
            </a:extLst>
          </p:cNvPr>
          <p:cNvCxnSpPr>
            <a:cxnSpLocks/>
          </p:cNvCxnSpPr>
          <p:nvPr/>
        </p:nvCxnSpPr>
        <p:spPr bwMode="auto">
          <a:xfrm flipV="1">
            <a:off x="5476153" y="4635662"/>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8" name="TextBox 107">
            <a:extLst>
              <a:ext uri="{FF2B5EF4-FFF2-40B4-BE49-F238E27FC236}">
                <a16:creationId xmlns:a16="http://schemas.microsoft.com/office/drawing/2014/main" id="{7B317BE9-1FC9-4D9A-83BA-A8EFE3270B1E}"/>
              </a:ext>
            </a:extLst>
          </p:cNvPr>
          <p:cNvSpPr txBox="1"/>
          <p:nvPr/>
        </p:nvSpPr>
        <p:spPr>
          <a:xfrm>
            <a:off x="5630213" y="4465201"/>
            <a:ext cx="1247457" cy="307777"/>
          </a:xfrm>
          <a:prstGeom prst="rect">
            <a:avLst/>
          </a:prstGeom>
          <a:solidFill>
            <a:srgbClr val="FFFFFF"/>
          </a:solidFill>
        </p:spPr>
        <p:txBody>
          <a:bodyPr wrap="none" rtlCol="0">
            <a:spAutoFit/>
          </a:bodyPr>
          <a:lstStyle/>
          <a:p>
            <a:r>
              <a:rPr lang="fr-FR" sz="1400" dirty="0" err="1">
                <a:solidFill>
                  <a:schemeClr val="tx1"/>
                </a:solidFill>
              </a:rPr>
              <a:t>Allocated</a:t>
            </a:r>
            <a:r>
              <a:rPr lang="fr-FR" sz="1400" dirty="0">
                <a:solidFill>
                  <a:schemeClr val="tx1"/>
                </a:solidFill>
              </a:rPr>
              <a:t> time</a:t>
            </a:r>
            <a:endParaRPr lang="fr-FR" sz="1200" dirty="0">
              <a:solidFill>
                <a:schemeClr val="tx1"/>
              </a:solidFill>
            </a:endParaRPr>
          </a:p>
        </p:txBody>
      </p:sp>
      <p:sp>
        <p:nvSpPr>
          <p:cNvPr id="109" name="Rectangle 108">
            <a:extLst>
              <a:ext uri="{FF2B5EF4-FFF2-40B4-BE49-F238E27FC236}">
                <a16:creationId xmlns:a16="http://schemas.microsoft.com/office/drawing/2014/main" id="{884CE67A-9654-47A4-807E-400169EEF93C}"/>
              </a:ext>
            </a:extLst>
          </p:cNvPr>
          <p:cNvSpPr/>
          <p:nvPr/>
        </p:nvSpPr>
        <p:spPr bwMode="auto">
          <a:xfrm>
            <a:off x="5476153" y="4886094"/>
            <a:ext cx="1113076" cy="41675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P2P PPDU</a:t>
            </a:r>
          </a:p>
        </p:txBody>
      </p:sp>
      <p:cxnSp>
        <p:nvCxnSpPr>
          <p:cNvPr id="110" name="Straight Arrow Connector 109">
            <a:extLst>
              <a:ext uri="{FF2B5EF4-FFF2-40B4-BE49-F238E27FC236}">
                <a16:creationId xmlns:a16="http://schemas.microsoft.com/office/drawing/2014/main" id="{836F7DD4-E3E4-456F-B33C-4ACCE181A68F}"/>
              </a:ext>
            </a:extLst>
          </p:cNvPr>
          <p:cNvCxnSpPr>
            <a:cxnSpLocks/>
            <a:stCxn id="111" idx="3"/>
            <a:endCxn id="99" idx="1"/>
          </p:cNvCxnSpPr>
          <p:nvPr/>
        </p:nvCxnSpPr>
        <p:spPr bwMode="auto">
          <a:xfrm>
            <a:off x="5969484" y="5661079"/>
            <a:ext cx="862229" cy="21704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1" name="TextBox 110">
            <a:extLst>
              <a:ext uri="{FF2B5EF4-FFF2-40B4-BE49-F238E27FC236}">
                <a16:creationId xmlns:a16="http://schemas.microsoft.com/office/drawing/2014/main" id="{2F429382-569C-4E8B-88FF-8F404DB11B25}"/>
              </a:ext>
            </a:extLst>
          </p:cNvPr>
          <p:cNvSpPr txBox="1"/>
          <p:nvPr/>
        </p:nvSpPr>
        <p:spPr>
          <a:xfrm>
            <a:off x="4667525" y="5368691"/>
            <a:ext cx="1301959" cy="584775"/>
          </a:xfrm>
          <a:prstGeom prst="rect">
            <a:avLst/>
          </a:prstGeom>
          <a:noFill/>
        </p:spPr>
        <p:txBody>
          <a:bodyPr wrap="none" rtlCol="0">
            <a:spAutoFit/>
          </a:bodyPr>
          <a:lstStyle/>
          <a:p>
            <a:pPr algn="ctr"/>
            <a:r>
              <a:rPr lang="fr-FR" sz="1600" dirty="0">
                <a:solidFill>
                  <a:schemeClr val="tx1"/>
                </a:solidFill>
              </a:rPr>
              <a:t>SU PPDU </a:t>
            </a:r>
          </a:p>
          <a:p>
            <a:pPr algn="ctr"/>
            <a:r>
              <a:rPr lang="fr-FR" sz="1600" dirty="0">
                <a:solidFill>
                  <a:schemeClr val="tx1"/>
                </a:solidFill>
              </a:rPr>
              <a:t>(N x 20MHz)</a:t>
            </a:r>
            <a:endParaRPr lang="fr-FR" sz="1600" dirty="0"/>
          </a:p>
        </p:txBody>
      </p:sp>
      <p:cxnSp>
        <p:nvCxnSpPr>
          <p:cNvPr id="112" name="Straight Arrow Connector 111">
            <a:extLst>
              <a:ext uri="{FF2B5EF4-FFF2-40B4-BE49-F238E27FC236}">
                <a16:creationId xmlns:a16="http://schemas.microsoft.com/office/drawing/2014/main" id="{AF0AB532-3827-4A41-A18C-832141307B93}"/>
              </a:ext>
            </a:extLst>
          </p:cNvPr>
          <p:cNvCxnSpPr>
            <a:cxnSpLocks/>
            <a:stCxn id="111" idx="0"/>
          </p:cNvCxnSpPr>
          <p:nvPr/>
        </p:nvCxnSpPr>
        <p:spPr bwMode="auto">
          <a:xfrm flipV="1">
            <a:off x="5318505" y="5152065"/>
            <a:ext cx="552099" cy="2166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3" name="Straight Arrow Connector 112">
            <a:extLst>
              <a:ext uri="{FF2B5EF4-FFF2-40B4-BE49-F238E27FC236}">
                <a16:creationId xmlns:a16="http://schemas.microsoft.com/office/drawing/2014/main" id="{8F48B283-F4D9-4F6A-BF51-5638C785F416}"/>
              </a:ext>
            </a:extLst>
          </p:cNvPr>
          <p:cNvCxnSpPr>
            <a:cxnSpLocks/>
          </p:cNvCxnSpPr>
          <p:nvPr/>
        </p:nvCxnSpPr>
        <p:spPr bwMode="auto">
          <a:xfrm flipH="1">
            <a:off x="5469482" y="4763139"/>
            <a:ext cx="1884426"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15" name="Straight Connector 114">
            <a:extLst>
              <a:ext uri="{FF2B5EF4-FFF2-40B4-BE49-F238E27FC236}">
                <a16:creationId xmlns:a16="http://schemas.microsoft.com/office/drawing/2014/main" id="{F50FBAF9-7159-421B-AB9A-509BA5DFF310}"/>
              </a:ext>
            </a:extLst>
          </p:cNvPr>
          <p:cNvCxnSpPr>
            <a:cxnSpLocks/>
          </p:cNvCxnSpPr>
          <p:nvPr/>
        </p:nvCxnSpPr>
        <p:spPr bwMode="auto">
          <a:xfrm>
            <a:off x="4362538" y="3875262"/>
            <a:ext cx="0" cy="221485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89" name="TextBox 88">
            <a:extLst>
              <a:ext uri="{FF2B5EF4-FFF2-40B4-BE49-F238E27FC236}">
                <a16:creationId xmlns:a16="http://schemas.microsoft.com/office/drawing/2014/main" id="{2E50BCBB-1961-457B-8829-080B5DAE0B08}"/>
              </a:ext>
            </a:extLst>
          </p:cNvPr>
          <p:cNvSpPr txBox="1"/>
          <p:nvPr/>
        </p:nvSpPr>
        <p:spPr>
          <a:xfrm>
            <a:off x="6400598" y="6194720"/>
            <a:ext cx="595035" cy="338554"/>
          </a:xfrm>
          <a:prstGeom prst="rect">
            <a:avLst/>
          </a:prstGeom>
          <a:noFill/>
        </p:spPr>
        <p:txBody>
          <a:bodyPr wrap="none" rtlCol="0">
            <a:spAutoFit/>
          </a:bodyPr>
          <a:lstStyle/>
          <a:p>
            <a:r>
              <a:rPr lang="fr-FR" sz="1600" dirty="0">
                <a:solidFill>
                  <a:schemeClr val="tx1"/>
                </a:solidFill>
              </a:rPr>
              <a:t>SIFS</a:t>
            </a:r>
          </a:p>
        </p:txBody>
      </p:sp>
      <p:cxnSp>
        <p:nvCxnSpPr>
          <p:cNvPr id="91" name="Straight Arrow Connector 90">
            <a:extLst>
              <a:ext uri="{FF2B5EF4-FFF2-40B4-BE49-F238E27FC236}">
                <a16:creationId xmlns:a16="http://schemas.microsoft.com/office/drawing/2014/main" id="{29A047A2-C418-4C21-96BA-207CE7A384C1}"/>
              </a:ext>
            </a:extLst>
          </p:cNvPr>
          <p:cNvCxnSpPr>
            <a:cxnSpLocks/>
          </p:cNvCxnSpPr>
          <p:nvPr/>
        </p:nvCxnSpPr>
        <p:spPr bwMode="auto">
          <a:xfrm>
            <a:off x="6454423" y="6164573"/>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0" name="Straight Arrow Connector 99">
            <a:extLst>
              <a:ext uri="{FF2B5EF4-FFF2-40B4-BE49-F238E27FC236}">
                <a16:creationId xmlns:a16="http://schemas.microsoft.com/office/drawing/2014/main" id="{A38E9DB2-8B11-49C5-B971-3185048B0026}"/>
              </a:ext>
            </a:extLst>
          </p:cNvPr>
          <p:cNvCxnSpPr>
            <a:cxnSpLocks/>
          </p:cNvCxnSpPr>
          <p:nvPr/>
        </p:nvCxnSpPr>
        <p:spPr bwMode="auto">
          <a:xfrm flipH="1">
            <a:off x="6804989" y="6164573"/>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6" name="Straight Connector 115">
            <a:extLst>
              <a:ext uri="{FF2B5EF4-FFF2-40B4-BE49-F238E27FC236}">
                <a16:creationId xmlns:a16="http://schemas.microsoft.com/office/drawing/2014/main" id="{761767D8-A9EB-475F-828A-4A86062D2672}"/>
              </a:ext>
            </a:extLst>
          </p:cNvPr>
          <p:cNvCxnSpPr>
            <a:cxnSpLocks/>
          </p:cNvCxnSpPr>
          <p:nvPr/>
        </p:nvCxnSpPr>
        <p:spPr bwMode="auto">
          <a:xfrm>
            <a:off x="6804989" y="5660253"/>
            <a:ext cx="26724" cy="53446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17" name="Straight Arrow Connector 116">
            <a:extLst>
              <a:ext uri="{FF2B5EF4-FFF2-40B4-BE49-F238E27FC236}">
                <a16:creationId xmlns:a16="http://schemas.microsoft.com/office/drawing/2014/main" id="{A2C6A8B3-D629-4097-B403-36FA6B8E0B63}"/>
              </a:ext>
            </a:extLst>
          </p:cNvPr>
          <p:cNvCxnSpPr>
            <a:cxnSpLocks/>
          </p:cNvCxnSpPr>
          <p:nvPr/>
        </p:nvCxnSpPr>
        <p:spPr bwMode="auto">
          <a:xfrm>
            <a:off x="5110255" y="6160008"/>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8" name="Straight Arrow Connector 117">
            <a:extLst>
              <a:ext uri="{FF2B5EF4-FFF2-40B4-BE49-F238E27FC236}">
                <a16:creationId xmlns:a16="http://schemas.microsoft.com/office/drawing/2014/main" id="{323ABE8C-3BEC-4AC4-AB6C-48C1E1810DB3}"/>
              </a:ext>
            </a:extLst>
          </p:cNvPr>
          <p:cNvCxnSpPr>
            <a:cxnSpLocks/>
          </p:cNvCxnSpPr>
          <p:nvPr/>
        </p:nvCxnSpPr>
        <p:spPr bwMode="auto">
          <a:xfrm flipH="1">
            <a:off x="5460821" y="6160008"/>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0" name="Straight Connector 119">
            <a:extLst>
              <a:ext uri="{FF2B5EF4-FFF2-40B4-BE49-F238E27FC236}">
                <a16:creationId xmlns:a16="http://schemas.microsoft.com/office/drawing/2014/main" id="{AEA9D740-9538-4ECE-BEDC-5388833F5075}"/>
              </a:ext>
            </a:extLst>
          </p:cNvPr>
          <p:cNvCxnSpPr>
            <a:cxnSpLocks/>
          </p:cNvCxnSpPr>
          <p:nvPr/>
        </p:nvCxnSpPr>
        <p:spPr bwMode="auto">
          <a:xfrm flipV="1">
            <a:off x="7363525" y="3611357"/>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1" name="Straight Connector 120">
            <a:extLst>
              <a:ext uri="{FF2B5EF4-FFF2-40B4-BE49-F238E27FC236}">
                <a16:creationId xmlns:a16="http://schemas.microsoft.com/office/drawing/2014/main" id="{F455EA42-DBF8-48A2-86B7-CE119426B48B}"/>
              </a:ext>
            </a:extLst>
          </p:cNvPr>
          <p:cNvCxnSpPr>
            <a:cxnSpLocks/>
          </p:cNvCxnSpPr>
          <p:nvPr/>
        </p:nvCxnSpPr>
        <p:spPr bwMode="auto">
          <a:xfrm flipV="1">
            <a:off x="1056139" y="3630987"/>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2" name="内容占位符 2">
            <a:extLst>
              <a:ext uri="{FF2B5EF4-FFF2-40B4-BE49-F238E27FC236}">
                <a16:creationId xmlns:a16="http://schemas.microsoft.com/office/drawing/2014/main" id="{5323CFE5-323E-497D-93C7-910FE41E067D}"/>
              </a:ext>
            </a:extLst>
          </p:cNvPr>
          <p:cNvSpPr txBox="1">
            <a:spLocks/>
          </p:cNvSpPr>
          <p:nvPr/>
        </p:nvSpPr>
        <p:spPr bwMode="auto">
          <a:xfrm>
            <a:off x="1" y="1208217"/>
            <a:ext cx="8991600" cy="17401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eaLnBrk="0" hangingPunct="0">
              <a:lnSpc>
                <a:spcPct val="140000"/>
              </a:lnSpc>
              <a:spcBef>
                <a:spcPct val="0"/>
              </a:spcBef>
              <a:buClr>
                <a:srgbClr val="777777"/>
              </a:buClr>
              <a:buSzPct val="60000"/>
              <a:buFont typeface="Wingdings" pitchFamily="2" charset="2"/>
              <a:buChar char="l"/>
            </a:pPr>
            <a:r>
              <a:rPr lang="en-US" altLang="zh-CN" sz="1400" dirty="0"/>
              <a:t>P2P traffic is triggered by the AP for a “</a:t>
            </a:r>
            <a:r>
              <a:rPr lang="en-US" altLang="zh-CN" sz="1400" dirty="0">
                <a:solidFill>
                  <a:srgbClr val="FF0000"/>
                </a:solidFill>
              </a:rPr>
              <a:t>Single-User style</a:t>
            </a:r>
            <a:r>
              <a:rPr lang="en-US" altLang="zh-CN" sz="1400" dirty="0"/>
              <a:t>” PPDU :</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AP can share a part of the TXOP to the P2P traffic.</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P2P traffic uses a “P2P RU”  = n x 20MHZ covering all the operating band for that period of time.</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The TF format can be similar to 11ax/11be Basic TF format except small changes to clarify the allocation is for P2P traffic.</a:t>
            </a:r>
          </a:p>
          <a:p>
            <a:pPr lvl="1" defTabSz="914400" eaLnBrk="0" hangingPunct="0">
              <a:lnSpc>
                <a:spcPct val="140000"/>
              </a:lnSpc>
              <a:spcBef>
                <a:spcPct val="0"/>
              </a:spcBef>
              <a:buClr>
                <a:srgbClr val="777777"/>
              </a:buClr>
              <a:buSzPct val="60000"/>
              <a:buFont typeface="Wingdings" pitchFamily="2" charset="2"/>
              <a:buChar char="l"/>
            </a:pPr>
            <a:r>
              <a:rPr lang="en-GB" altLang="zh-CN" sz="1600" kern="0" dirty="0"/>
              <a:t>Peer STA may not be allowed to use EDCA after being triggered for some time (e.g., by extending MU-EDCA rules)</a:t>
            </a:r>
            <a:endParaRPr lang="en-GB" altLang="zh-CN" sz="1600" b="1" kern="0" dirty="0"/>
          </a:p>
          <a:p>
            <a:pPr lvl="1" defTabSz="914400" eaLnBrk="0" hangingPunct="0">
              <a:lnSpc>
                <a:spcPct val="140000"/>
              </a:lnSpc>
              <a:spcBef>
                <a:spcPct val="0"/>
              </a:spcBef>
              <a:buClr>
                <a:srgbClr val="777777"/>
              </a:buClr>
              <a:buSzPct val="60000"/>
              <a:buFont typeface="Wingdings" pitchFamily="2" charset="2"/>
              <a:buChar char="l"/>
            </a:pPr>
            <a:endParaRPr lang="en-US" altLang="zh-CN" sz="1600" dirty="0">
              <a:highlight>
                <a:srgbClr val="00FF00"/>
              </a:highlight>
            </a:endParaRPr>
          </a:p>
        </p:txBody>
      </p:sp>
      <p:sp>
        <p:nvSpPr>
          <p:cNvPr id="38" name="Date Placeholder 5">
            <a:extLst>
              <a:ext uri="{FF2B5EF4-FFF2-40B4-BE49-F238E27FC236}">
                <a16:creationId xmlns:a16="http://schemas.microsoft.com/office/drawing/2014/main" id="{3FEEF574-74BF-462A-8B55-47B980B0F8D4}"/>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446776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483666"/>
          </a:xfrm>
        </p:spPr>
        <p:txBody>
          <a:bodyPr/>
          <a:lstStyle/>
          <a:p>
            <a:r>
              <a:rPr lang="en-US" altLang="zh-CN" dirty="0"/>
              <a:t>Example in cascading sequence</a:t>
            </a:r>
            <a:endParaRPr lang="zh-CN" altLang="en-US" dirty="0"/>
          </a:p>
        </p:txBody>
      </p:sp>
      <p:sp>
        <p:nvSpPr>
          <p:cNvPr id="4" name="灯片编号占位符 3"/>
          <p:cNvSpPr>
            <a:spLocks noGrp="1"/>
          </p:cNvSpPr>
          <p:nvPr>
            <p:ph type="sldNum" idx="12"/>
          </p:nvPr>
        </p:nvSpPr>
        <p:spPr>
          <a:xfrm>
            <a:off x="3733800" y="6475413"/>
            <a:ext cx="528637" cy="363537"/>
          </a:xfrm>
        </p:spPr>
        <p:txBody>
          <a:bodyPr/>
          <a:lstStyle/>
          <a:p>
            <a:r>
              <a:rPr lang="en-GB"/>
              <a:t>Slide </a:t>
            </a:r>
            <a:fld id="{440F5867-744E-4AA6-B0ED-4C44D2DFBB7B}" type="slidenum">
              <a:rPr lang="en-GB" smtClean="0"/>
              <a:pPr/>
              <a:t>8</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cxnSp>
        <p:nvCxnSpPr>
          <p:cNvPr id="10" name="Straight Connector 9">
            <a:extLst>
              <a:ext uri="{FF2B5EF4-FFF2-40B4-BE49-F238E27FC236}">
                <a16:creationId xmlns:a16="http://schemas.microsoft.com/office/drawing/2014/main" id="{67064B97-5EAC-44D8-B97F-50F61C81BE7D}"/>
              </a:ext>
            </a:extLst>
          </p:cNvPr>
          <p:cNvCxnSpPr>
            <a:cxnSpLocks/>
          </p:cNvCxnSpPr>
          <p:nvPr/>
        </p:nvCxnSpPr>
        <p:spPr bwMode="auto">
          <a:xfrm>
            <a:off x="984954" y="52973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F166BEA7-B999-49E4-92C6-F0B70504FCDA}"/>
              </a:ext>
            </a:extLst>
          </p:cNvPr>
          <p:cNvCxnSpPr>
            <a:cxnSpLocks/>
          </p:cNvCxnSpPr>
          <p:nvPr/>
        </p:nvCxnSpPr>
        <p:spPr bwMode="auto">
          <a:xfrm>
            <a:off x="984954" y="45099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85715265-5B1C-44CD-8655-9041A21E185B}"/>
              </a:ext>
            </a:extLst>
          </p:cNvPr>
          <p:cNvSpPr txBox="1"/>
          <p:nvPr/>
        </p:nvSpPr>
        <p:spPr>
          <a:xfrm>
            <a:off x="393932" y="2477910"/>
            <a:ext cx="579005" cy="461665"/>
          </a:xfrm>
          <a:prstGeom prst="rect">
            <a:avLst/>
          </a:prstGeom>
          <a:noFill/>
        </p:spPr>
        <p:txBody>
          <a:bodyPr wrap="none" rtlCol="0">
            <a:spAutoFit/>
          </a:bodyPr>
          <a:lstStyle/>
          <a:p>
            <a:r>
              <a:rPr lang="fr-FR" dirty="0">
                <a:solidFill>
                  <a:schemeClr val="tx1"/>
                </a:solidFill>
              </a:rPr>
              <a:t>AP</a:t>
            </a:r>
          </a:p>
        </p:txBody>
      </p:sp>
      <p:sp>
        <p:nvSpPr>
          <p:cNvPr id="16" name="TextBox 15">
            <a:extLst>
              <a:ext uri="{FF2B5EF4-FFF2-40B4-BE49-F238E27FC236}">
                <a16:creationId xmlns:a16="http://schemas.microsoft.com/office/drawing/2014/main" id="{E0D8BCEF-A13E-4110-9022-C89AFA3FC13D}"/>
              </a:ext>
            </a:extLst>
          </p:cNvPr>
          <p:cNvSpPr txBox="1"/>
          <p:nvPr/>
        </p:nvSpPr>
        <p:spPr>
          <a:xfrm>
            <a:off x="393931" y="3242528"/>
            <a:ext cx="778098" cy="400110"/>
          </a:xfrm>
          <a:prstGeom prst="rect">
            <a:avLst/>
          </a:prstGeom>
          <a:noFill/>
        </p:spPr>
        <p:txBody>
          <a:bodyPr wrap="none" rtlCol="0">
            <a:spAutoFit/>
          </a:bodyPr>
          <a:lstStyle/>
          <a:p>
            <a:r>
              <a:rPr lang="fr-FR" sz="2000" dirty="0">
                <a:solidFill>
                  <a:schemeClr val="tx1"/>
                </a:solidFill>
              </a:rPr>
              <a:t>STA1</a:t>
            </a:r>
          </a:p>
        </p:txBody>
      </p:sp>
      <p:sp>
        <p:nvSpPr>
          <p:cNvPr id="17" name="TextBox 16">
            <a:extLst>
              <a:ext uri="{FF2B5EF4-FFF2-40B4-BE49-F238E27FC236}">
                <a16:creationId xmlns:a16="http://schemas.microsoft.com/office/drawing/2014/main" id="{2EAFE811-AA0D-46D3-9FFF-731618E16B08}"/>
              </a:ext>
            </a:extLst>
          </p:cNvPr>
          <p:cNvSpPr txBox="1"/>
          <p:nvPr/>
        </p:nvSpPr>
        <p:spPr>
          <a:xfrm>
            <a:off x="392744" y="4059404"/>
            <a:ext cx="778098" cy="400110"/>
          </a:xfrm>
          <a:prstGeom prst="rect">
            <a:avLst/>
          </a:prstGeom>
          <a:noFill/>
        </p:spPr>
        <p:txBody>
          <a:bodyPr wrap="none" rtlCol="0">
            <a:spAutoFit/>
          </a:bodyPr>
          <a:lstStyle/>
          <a:p>
            <a:r>
              <a:rPr lang="fr-FR" sz="2000" dirty="0">
                <a:solidFill>
                  <a:schemeClr val="tx1"/>
                </a:solidFill>
              </a:rPr>
              <a:t>STA2</a:t>
            </a:r>
          </a:p>
        </p:txBody>
      </p:sp>
      <p:sp>
        <p:nvSpPr>
          <p:cNvPr id="18" name="TextBox 17">
            <a:extLst>
              <a:ext uri="{FF2B5EF4-FFF2-40B4-BE49-F238E27FC236}">
                <a16:creationId xmlns:a16="http://schemas.microsoft.com/office/drawing/2014/main" id="{D7919F64-71CD-436F-872B-1245E5B71202}"/>
              </a:ext>
            </a:extLst>
          </p:cNvPr>
          <p:cNvSpPr txBox="1"/>
          <p:nvPr/>
        </p:nvSpPr>
        <p:spPr>
          <a:xfrm>
            <a:off x="392743" y="4835311"/>
            <a:ext cx="778098" cy="400110"/>
          </a:xfrm>
          <a:prstGeom prst="rect">
            <a:avLst/>
          </a:prstGeom>
          <a:noFill/>
        </p:spPr>
        <p:txBody>
          <a:bodyPr wrap="none" rtlCol="0">
            <a:spAutoFit/>
          </a:bodyPr>
          <a:lstStyle/>
          <a:p>
            <a:r>
              <a:rPr lang="fr-FR" sz="2000" dirty="0">
                <a:solidFill>
                  <a:schemeClr val="tx1"/>
                </a:solidFill>
              </a:rPr>
              <a:t>STA3</a:t>
            </a:r>
          </a:p>
        </p:txBody>
      </p:sp>
      <p:cxnSp>
        <p:nvCxnSpPr>
          <p:cNvPr id="19" name="Straight Connector 18">
            <a:extLst>
              <a:ext uri="{FF2B5EF4-FFF2-40B4-BE49-F238E27FC236}">
                <a16:creationId xmlns:a16="http://schemas.microsoft.com/office/drawing/2014/main" id="{8E06C8FA-973A-4793-B900-C520C06792D4}"/>
              </a:ext>
            </a:extLst>
          </p:cNvPr>
          <p:cNvCxnSpPr>
            <a:cxnSpLocks/>
          </p:cNvCxnSpPr>
          <p:nvPr/>
        </p:nvCxnSpPr>
        <p:spPr bwMode="auto">
          <a:xfrm>
            <a:off x="983765" y="6084375"/>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TextBox 19">
            <a:extLst>
              <a:ext uri="{FF2B5EF4-FFF2-40B4-BE49-F238E27FC236}">
                <a16:creationId xmlns:a16="http://schemas.microsoft.com/office/drawing/2014/main" id="{B8B9EBEA-0D43-4ECD-B4CF-B372DF371953}"/>
              </a:ext>
            </a:extLst>
          </p:cNvPr>
          <p:cNvSpPr txBox="1"/>
          <p:nvPr/>
        </p:nvSpPr>
        <p:spPr>
          <a:xfrm>
            <a:off x="391554" y="5622376"/>
            <a:ext cx="778098" cy="400110"/>
          </a:xfrm>
          <a:prstGeom prst="rect">
            <a:avLst/>
          </a:prstGeom>
          <a:noFill/>
        </p:spPr>
        <p:txBody>
          <a:bodyPr wrap="none" rtlCol="0">
            <a:spAutoFit/>
          </a:bodyPr>
          <a:lstStyle/>
          <a:p>
            <a:r>
              <a:rPr lang="fr-FR" sz="2000" dirty="0">
                <a:solidFill>
                  <a:schemeClr val="tx1"/>
                </a:solidFill>
              </a:rPr>
              <a:t>STA4</a:t>
            </a:r>
          </a:p>
        </p:txBody>
      </p:sp>
      <p:sp>
        <p:nvSpPr>
          <p:cNvPr id="30" name="Rectangle 29">
            <a:extLst>
              <a:ext uri="{FF2B5EF4-FFF2-40B4-BE49-F238E27FC236}">
                <a16:creationId xmlns:a16="http://schemas.microsoft.com/office/drawing/2014/main" id="{8E38C344-0EAA-4585-8E34-EB21F68CDE9A}"/>
              </a:ext>
            </a:extLst>
          </p:cNvPr>
          <p:cNvSpPr/>
          <p:nvPr/>
        </p:nvSpPr>
        <p:spPr bwMode="auto">
          <a:xfrm>
            <a:off x="1108420" y="2299766"/>
            <a:ext cx="1147699" cy="63547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400" b="0" i="0" u="none" strike="noStrike" cap="none" normalizeH="0" baseline="0" dirty="0">
                <a:ln>
                  <a:noFill/>
                </a:ln>
                <a:solidFill>
                  <a:schemeClr val="tx1"/>
                </a:solidFill>
                <a:effectLst/>
                <a:latin typeface="Times New Roman" pitchFamily="16" charset="0"/>
                <a:ea typeface="MS Gothic" charset="-128"/>
              </a:rPr>
              <a:t>HE MU PPDU /TRS or TF</a:t>
            </a:r>
          </a:p>
        </p:txBody>
      </p:sp>
      <p:cxnSp>
        <p:nvCxnSpPr>
          <p:cNvPr id="31" name="Straight Connector 30">
            <a:extLst>
              <a:ext uri="{FF2B5EF4-FFF2-40B4-BE49-F238E27FC236}">
                <a16:creationId xmlns:a16="http://schemas.microsoft.com/office/drawing/2014/main" id="{B4015104-9BE6-4120-BC85-DE6554D6B834}"/>
              </a:ext>
            </a:extLst>
          </p:cNvPr>
          <p:cNvCxnSpPr>
            <a:cxnSpLocks/>
          </p:cNvCxnSpPr>
          <p:nvPr/>
        </p:nvCxnSpPr>
        <p:spPr bwMode="auto">
          <a:xfrm flipH="1">
            <a:off x="1101207" y="2177316"/>
            <a:ext cx="6081"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4" name="Straight Connector 33">
            <a:extLst>
              <a:ext uri="{FF2B5EF4-FFF2-40B4-BE49-F238E27FC236}">
                <a16:creationId xmlns:a16="http://schemas.microsoft.com/office/drawing/2014/main" id="{7D18AAB3-B043-4097-B588-C935805F2A2E}"/>
              </a:ext>
            </a:extLst>
          </p:cNvPr>
          <p:cNvCxnSpPr>
            <a:cxnSpLocks/>
          </p:cNvCxnSpPr>
          <p:nvPr/>
        </p:nvCxnSpPr>
        <p:spPr bwMode="auto">
          <a:xfrm>
            <a:off x="2263515" y="2233534"/>
            <a:ext cx="22631" cy="396406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5" name="Straight Connector 34">
            <a:extLst>
              <a:ext uri="{FF2B5EF4-FFF2-40B4-BE49-F238E27FC236}">
                <a16:creationId xmlns:a16="http://schemas.microsoft.com/office/drawing/2014/main" id="{59E6195B-E56E-4D47-B4E6-A5E4C69FB9CB}"/>
              </a:ext>
            </a:extLst>
          </p:cNvPr>
          <p:cNvCxnSpPr>
            <a:cxnSpLocks/>
          </p:cNvCxnSpPr>
          <p:nvPr/>
        </p:nvCxnSpPr>
        <p:spPr bwMode="auto">
          <a:xfrm>
            <a:off x="2505361" y="4650109"/>
            <a:ext cx="0" cy="152491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6" name="Rectangle 35">
            <a:extLst>
              <a:ext uri="{FF2B5EF4-FFF2-40B4-BE49-F238E27FC236}">
                <a16:creationId xmlns:a16="http://schemas.microsoft.com/office/drawing/2014/main" id="{7B0CB1A6-D258-49EC-A916-750E60FF5F34}"/>
              </a:ext>
            </a:extLst>
          </p:cNvPr>
          <p:cNvSpPr/>
          <p:nvPr/>
        </p:nvSpPr>
        <p:spPr bwMode="auto">
          <a:xfrm>
            <a:off x="2505901" y="4835311"/>
            <a:ext cx="1446209" cy="45910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HE TB PPDU</a:t>
            </a:r>
          </a:p>
        </p:txBody>
      </p:sp>
      <p:sp>
        <p:nvSpPr>
          <p:cNvPr id="37" name="Rectangle 36">
            <a:extLst>
              <a:ext uri="{FF2B5EF4-FFF2-40B4-BE49-F238E27FC236}">
                <a16:creationId xmlns:a16="http://schemas.microsoft.com/office/drawing/2014/main" id="{B9E41EB8-0755-468A-BDE0-8524C3CA6360}"/>
              </a:ext>
            </a:extLst>
          </p:cNvPr>
          <p:cNvSpPr/>
          <p:nvPr/>
        </p:nvSpPr>
        <p:spPr bwMode="auto">
          <a:xfrm>
            <a:off x="2499156" y="5623496"/>
            <a:ext cx="1446209" cy="45910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HE TB PPDU</a:t>
            </a:r>
          </a:p>
        </p:txBody>
      </p:sp>
      <p:cxnSp>
        <p:nvCxnSpPr>
          <p:cNvPr id="39" name="Straight Connector 38">
            <a:extLst>
              <a:ext uri="{FF2B5EF4-FFF2-40B4-BE49-F238E27FC236}">
                <a16:creationId xmlns:a16="http://schemas.microsoft.com/office/drawing/2014/main" id="{85D8E927-8677-4AC7-962C-7366FE7D2D3B}"/>
              </a:ext>
            </a:extLst>
          </p:cNvPr>
          <p:cNvCxnSpPr>
            <a:cxnSpLocks/>
          </p:cNvCxnSpPr>
          <p:nvPr/>
        </p:nvCxnSpPr>
        <p:spPr bwMode="auto">
          <a:xfrm flipH="1">
            <a:off x="3946847" y="4659304"/>
            <a:ext cx="8872" cy="153829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0" name="Straight Connector 39">
            <a:extLst>
              <a:ext uri="{FF2B5EF4-FFF2-40B4-BE49-F238E27FC236}">
                <a16:creationId xmlns:a16="http://schemas.microsoft.com/office/drawing/2014/main" id="{0FAB520F-E4C6-4FFA-90E8-AE4EA73BFC2C}"/>
              </a:ext>
            </a:extLst>
          </p:cNvPr>
          <p:cNvCxnSpPr>
            <a:cxnSpLocks/>
          </p:cNvCxnSpPr>
          <p:nvPr/>
        </p:nvCxnSpPr>
        <p:spPr bwMode="auto">
          <a:xfrm>
            <a:off x="4998846" y="2233534"/>
            <a:ext cx="0"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65" name="TextBox 64">
            <a:extLst>
              <a:ext uri="{FF2B5EF4-FFF2-40B4-BE49-F238E27FC236}">
                <a16:creationId xmlns:a16="http://schemas.microsoft.com/office/drawing/2014/main" id="{ABB05FC4-4DA2-4863-8C71-E5A906FBF6BD}"/>
              </a:ext>
            </a:extLst>
          </p:cNvPr>
          <p:cNvSpPr txBox="1"/>
          <p:nvPr/>
        </p:nvSpPr>
        <p:spPr>
          <a:xfrm>
            <a:off x="7259914" y="6167026"/>
            <a:ext cx="595035" cy="338554"/>
          </a:xfrm>
          <a:prstGeom prst="rect">
            <a:avLst/>
          </a:prstGeom>
          <a:noFill/>
        </p:spPr>
        <p:txBody>
          <a:bodyPr wrap="none" rtlCol="0">
            <a:spAutoFit/>
          </a:bodyPr>
          <a:lstStyle/>
          <a:p>
            <a:r>
              <a:rPr lang="fr-FR" sz="1600" dirty="0">
                <a:solidFill>
                  <a:schemeClr val="tx1"/>
                </a:solidFill>
              </a:rPr>
              <a:t>SIFS</a:t>
            </a:r>
          </a:p>
        </p:txBody>
      </p:sp>
      <p:sp>
        <p:nvSpPr>
          <p:cNvPr id="71" name="TextBox 70">
            <a:extLst>
              <a:ext uri="{FF2B5EF4-FFF2-40B4-BE49-F238E27FC236}">
                <a16:creationId xmlns:a16="http://schemas.microsoft.com/office/drawing/2014/main" id="{7D984429-735F-4963-A8ED-EBF717333CAD}"/>
              </a:ext>
            </a:extLst>
          </p:cNvPr>
          <p:cNvSpPr txBox="1"/>
          <p:nvPr/>
        </p:nvSpPr>
        <p:spPr>
          <a:xfrm>
            <a:off x="6081376" y="6142032"/>
            <a:ext cx="595035" cy="338554"/>
          </a:xfrm>
          <a:prstGeom prst="rect">
            <a:avLst/>
          </a:prstGeom>
          <a:noFill/>
        </p:spPr>
        <p:txBody>
          <a:bodyPr wrap="none" rtlCol="0">
            <a:spAutoFit/>
          </a:bodyPr>
          <a:lstStyle/>
          <a:p>
            <a:r>
              <a:rPr lang="fr-FR" sz="1600" dirty="0">
                <a:solidFill>
                  <a:schemeClr val="tx1"/>
                </a:solidFill>
              </a:rPr>
              <a:t>SIFS</a:t>
            </a:r>
          </a:p>
        </p:txBody>
      </p:sp>
      <p:cxnSp>
        <p:nvCxnSpPr>
          <p:cNvPr id="72" name="Straight Arrow Connector 71">
            <a:extLst>
              <a:ext uri="{FF2B5EF4-FFF2-40B4-BE49-F238E27FC236}">
                <a16:creationId xmlns:a16="http://schemas.microsoft.com/office/drawing/2014/main" id="{529EC450-D01E-484F-B4F6-A18B2617A94D}"/>
              </a:ext>
            </a:extLst>
          </p:cNvPr>
          <p:cNvCxnSpPr>
            <a:cxnSpLocks/>
          </p:cNvCxnSpPr>
          <p:nvPr/>
        </p:nvCxnSpPr>
        <p:spPr bwMode="auto">
          <a:xfrm>
            <a:off x="2143056"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3" name="Straight Arrow Connector 72">
            <a:extLst>
              <a:ext uri="{FF2B5EF4-FFF2-40B4-BE49-F238E27FC236}">
                <a16:creationId xmlns:a16="http://schemas.microsoft.com/office/drawing/2014/main" id="{444C71C1-6F5F-44B0-ACCB-D9906C90CE48}"/>
              </a:ext>
            </a:extLst>
          </p:cNvPr>
          <p:cNvCxnSpPr>
            <a:cxnSpLocks/>
          </p:cNvCxnSpPr>
          <p:nvPr/>
        </p:nvCxnSpPr>
        <p:spPr bwMode="auto">
          <a:xfrm flipH="1">
            <a:off x="2517378"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4" name="TextBox 73">
            <a:extLst>
              <a:ext uri="{FF2B5EF4-FFF2-40B4-BE49-F238E27FC236}">
                <a16:creationId xmlns:a16="http://schemas.microsoft.com/office/drawing/2014/main" id="{15B2ADCB-CAF0-45E9-B030-5174FA10FB3C}"/>
              </a:ext>
            </a:extLst>
          </p:cNvPr>
          <p:cNvSpPr txBox="1"/>
          <p:nvPr/>
        </p:nvSpPr>
        <p:spPr>
          <a:xfrm>
            <a:off x="2123270" y="6145583"/>
            <a:ext cx="595035" cy="338554"/>
          </a:xfrm>
          <a:prstGeom prst="rect">
            <a:avLst/>
          </a:prstGeom>
          <a:noFill/>
        </p:spPr>
        <p:txBody>
          <a:bodyPr wrap="none" rtlCol="0">
            <a:spAutoFit/>
          </a:bodyPr>
          <a:lstStyle/>
          <a:p>
            <a:r>
              <a:rPr lang="fr-FR" sz="1600" dirty="0">
                <a:solidFill>
                  <a:schemeClr val="tx1"/>
                </a:solidFill>
              </a:rPr>
              <a:t>SIFS</a:t>
            </a:r>
          </a:p>
        </p:txBody>
      </p:sp>
      <p:cxnSp>
        <p:nvCxnSpPr>
          <p:cNvPr id="75" name="Straight Arrow Connector 74">
            <a:extLst>
              <a:ext uri="{FF2B5EF4-FFF2-40B4-BE49-F238E27FC236}">
                <a16:creationId xmlns:a16="http://schemas.microsoft.com/office/drawing/2014/main" id="{0B86C206-2E2B-401E-8DF7-9CDD0EFF64E4}"/>
              </a:ext>
            </a:extLst>
          </p:cNvPr>
          <p:cNvCxnSpPr>
            <a:cxnSpLocks/>
          </p:cNvCxnSpPr>
          <p:nvPr/>
        </p:nvCxnSpPr>
        <p:spPr bwMode="auto">
          <a:xfrm>
            <a:off x="3801380"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6" name="Straight Arrow Connector 75">
            <a:extLst>
              <a:ext uri="{FF2B5EF4-FFF2-40B4-BE49-F238E27FC236}">
                <a16:creationId xmlns:a16="http://schemas.microsoft.com/office/drawing/2014/main" id="{0789F379-0C05-4A6C-AD94-3FD2AB03F2A3}"/>
              </a:ext>
            </a:extLst>
          </p:cNvPr>
          <p:cNvCxnSpPr>
            <a:cxnSpLocks/>
          </p:cNvCxnSpPr>
          <p:nvPr/>
        </p:nvCxnSpPr>
        <p:spPr bwMode="auto">
          <a:xfrm flipH="1">
            <a:off x="5267681" y="6197598"/>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7" name="TextBox 76">
            <a:extLst>
              <a:ext uri="{FF2B5EF4-FFF2-40B4-BE49-F238E27FC236}">
                <a16:creationId xmlns:a16="http://schemas.microsoft.com/office/drawing/2014/main" id="{07DCA4E2-19FD-4E3B-AD09-EDD38B294097}"/>
              </a:ext>
            </a:extLst>
          </p:cNvPr>
          <p:cNvSpPr txBox="1"/>
          <p:nvPr/>
        </p:nvSpPr>
        <p:spPr>
          <a:xfrm>
            <a:off x="3769550" y="6152554"/>
            <a:ext cx="595035" cy="338554"/>
          </a:xfrm>
          <a:prstGeom prst="rect">
            <a:avLst/>
          </a:prstGeom>
          <a:noFill/>
        </p:spPr>
        <p:txBody>
          <a:bodyPr wrap="none" rtlCol="0">
            <a:spAutoFit/>
          </a:bodyPr>
          <a:lstStyle/>
          <a:p>
            <a:r>
              <a:rPr lang="fr-FR" sz="1600" dirty="0">
                <a:solidFill>
                  <a:schemeClr val="tx1"/>
                </a:solidFill>
              </a:rPr>
              <a:t>SIFS</a:t>
            </a:r>
          </a:p>
        </p:txBody>
      </p:sp>
      <p:cxnSp>
        <p:nvCxnSpPr>
          <p:cNvPr id="79" name="Straight Connector 78">
            <a:extLst>
              <a:ext uri="{FF2B5EF4-FFF2-40B4-BE49-F238E27FC236}">
                <a16:creationId xmlns:a16="http://schemas.microsoft.com/office/drawing/2014/main" id="{9A09A3EF-1DF0-406D-9642-0A273D67DE49}"/>
              </a:ext>
            </a:extLst>
          </p:cNvPr>
          <p:cNvCxnSpPr>
            <a:cxnSpLocks/>
          </p:cNvCxnSpPr>
          <p:nvPr/>
        </p:nvCxnSpPr>
        <p:spPr bwMode="auto">
          <a:xfrm flipV="1">
            <a:off x="1095945" y="1686208"/>
            <a:ext cx="6595" cy="124890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0" name="Straight Connector 79">
            <a:extLst>
              <a:ext uri="{FF2B5EF4-FFF2-40B4-BE49-F238E27FC236}">
                <a16:creationId xmlns:a16="http://schemas.microsoft.com/office/drawing/2014/main" id="{14AB7F3C-F58C-4121-9AF5-394996CF7664}"/>
              </a:ext>
            </a:extLst>
          </p:cNvPr>
          <p:cNvCxnSpPr>
            <a:cxnSpLocks/>
          </p:cNvCxnSpPr>
          <p:nvPr/>
        </p:nvCxnSpPr>
        <p:spPr bwMode="auto">
          <a:xfrm flipV="1">
            <a:off x="972937" y="1141262"/>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4" name="Straight Connector 83">
            <a:extLst>
              <a:ext uri="{FF2B5EF4-FFF2-40B4-BE49-F238E27FC236}">
                <a16:creationId xmlns:a16="http://schemas.microsoft.com/office/drawing/2014/main" id="{F240D2A0-D41F-4FC5-A461-08158F533FA6}"/>
              </a:ext>
            </a:extLst>
          </p:cNvPr>
          <p:cNvCxnSpPr>
            <a:cxnSpLocks/>
          </p:cNvCxnSpPr>
          <p:nvPr/>
        </p:nvCxnSpPr>
        <p:spPr bwMode="auto">
          <a:xfrm flipV="1">
            <a:off x="8001000" y="1686208"/>
            <a:ext cx="0" cy="4455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6" name="Straight Connector 85">
            <a:extLst>
              <a:ext uri="{FF2B5EF4-FFF2-40B4-BE49-F238E27FC236}">
                <a16:creationId xmlns:a16="http://schemas.microsoft.com/office/drawing/2014/main" id="{B94ACF93-A8E7-4360-8EBE-EA8DD1B6FD59}"/>
              </a:ext>
            </a:extLst>
          </p:cNvPr>
          <p:cNvCxnSpPr>
            <a:cxnSpLocks/>
          </p:cNvCxnSpPr>
          <p:nvPr/>
        </p:nvCxnSpPr>
        <p:spPr bwMode="auto">
          <a:xfrm flipV="1">
            <a:off x="8001000" y="1169467"/>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8" name="Straight Arrow Connector 87">
            <a:extLst>
              <a:ext uri="{FF2B5EF4-FFF2-40B4-BE49-F238E27FC236}">
                <a16:creationId xmlns:a16="http://schemas.microsoft.com/office/drawing/2014/main" id="{054AD360-1CE0-484E-86CB-D54CBF8B972A}"/>
              </a:ext>
            </a:extLst>
          </p:cNvPr>
          <p:cNvCxnSpPr>
            <a:cxnSpLocks/>
          </p:cNvCxnSpPr>
          <p:nvPr/>
        </p:nvCxnSpPr>
        <p:spPr bwMode="auto">
          <a:xfrm flipH="1">
            <a:off x="972940" y="1341318"/>
            <a:ext cx="70280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90" name="Straight Arrow Connector 89">
            <a:extLst>
              <a:ext uri="{FF2B5EF4-FFF2-40B4-BE49-F238E27FC236}">
                <a16:creationId xmlns:a16="http://schemas.microsoft.com/office/drawing/2014/main" id="{A88D1D4B-BB38-4B3A-AAE7-418A5CDAFA41}"/>
              </a:ext>
            </a:extLst>
          </p:cNvPr>
          <p:cNvCxnSpPr>
            <a:cxnSpLocks/>
          </p:cNvCxnSpPr>
          <p:nvPr/>
        </p:nvCxnSpPr>
        <p:spPr bwMode="auto">
          <a:xfrm flipH="1">
            <a:off x="1127711" y="1869900"/>
            <a:ext cx="6873289"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4" name="TextBox 93">
            <a:extLst>
              <a:ext uri="{FF2B5EF4-FFF2-40B4-BE49-F238E27FC236}">
                <a16:creationId xmlns:a16="http://schemas.microsoft.com/office/drawing/2014/main" id="{F7783C2F-C502-45AC-AE96-C1CBE7A5AFD7}"/>
              </a:ext>
            </a:extLst>
          </p:cNvPr>
          <p:cNvSpPr txBox="1"/>
          <p:nvPr/>
        </p:nvSpPr>
        <p:spPr>
          <a:xfrm>
            <a:off x="4157077" y="1141262"/>
            <a:ext cx="856325" cy="400110"/>
          </a:xfrm>
          <a:prstGeom prst="rect">
            <a:avLst/>
          </a:prstGeom>
          <a:solidFill>
            <a:srgbClr val="FFFFFF"/>
          </a:solidFill>
        </p:spPr>
        <p:txBody>
          <a:bodyPr wrap="none" rtlCol="0">
            <a:spAutoFit/>
          </a:bodyPr>
          <a:lstStyle/>
          <a:p>
            <a:r>
              <a:rPr lang="fr-FR" sz="2000" dirty="0">
                <a:solidFill>
                  <a:schemeClr val="tx1"/>
                </a:solidFill>
              </a:rPr>
              <a:t>TXOP</a:t>
            </a:r>
          </a:p>
        </p:txBody>
      </p:sp>
      <p:sp>
        <p:nvSpPr>
          <p:cNvPr id="95" name="TextBox 94">
            <a:extLst>
              <a:ext uri="{FF2B5EF4-FFF2-40B4-BE49-F238E27FC236}">
                <a16:creationId xmlns:a16="http://schemas.microsoft.com/office/drawing/2014/main" id="{4D24ED25-480C-49C8-B259-D81BC069072B}"/>
              </a:ext>
            </a:extLst>
          </p:cNvPr>
          <p:cNvSpPr txBox="1"/>
          <p:nvPr/>
        </p:nvSpPr>
        <p:spPr>
          <a:xfrm>
            <a:off x="2747319" y="1445797"/>
            <a:ext cx="2733441" cy="400110"/>
          </a:xfrm>
          <a:prstGeom prst="rect">
            <a:avLst/>
          </a:prstGeom>
          <a:solidFill>
            <a:srgbClr val="FFFFFF"/>
          </a:solidFill>
        </p:spPr>
        <p:txBody>
          <a:bodyPr wrap="none" rtlCol="0">
            <a:spAutoFit/>
          </a:bodyPr>
          <a:lstStyle/>
          <a:p>
            <a:r>
              <a:rPr lang="fr-FR" sz="2000" dirty="0">
                <a:solidFill>
                  <a:schemeClr val="tx1"/>
                </a:solidFill>
              </a:rPr>
              <a:t>MU </a:t>
            </a:r>
            <a:r>
              <a:rPr lang="fr-FR" sz="2000" dirty="0" err="1">
                <a:solidFill>
                  <a:schemeClr val="tx1"/>
                </a:solidFill>
              </a:rPr>
              <a:t>cascading</a:t>
            </a:r>
            <a:r>
              <a:rPr lang="fr-FR" sz="2000" dirty="0">
                <a:solidFill>
                  <a:schemeClr val="tx1"/>
                </a:solidFill>
              </a:rPr>
              <a:t> </a:t>
            </a:r>
            <a:r>
              <a:rPr lang="fr-FR" sz="2000" dirty="0" err="1">
                <a:solidFill>
                  <a:schemeClr val="tx1"/>
                </a:solidFill>
              </a:rPr>
              <a:t>sequence</a:t>
            </a:r>
            <a:endParaRPr lang="fr-FR" sz="2000" dirty="0">
              <a:solidFill>
                <a:schemeClr val="tx1"/>
              </a:solidFill>
            </a:endParaRPr>
          </a:p>
        </p:txBody>
      </p:sp>
      <p:cxnSp>
        <p:nvCxnSpPr>
          <p:cNvPr id="82" name="Straight Arrow Connector 81">
            <a:extLst>
              <a:ext uri="{FF2B5EF4-FFF2-40B4-BE49-F238E27FC236}">
                <a16:creationId xmlns:a16="http://schemas.microsoft.com/office/drawing/2014/main" id="{4A44CE5D-4AB8-49EB-BD75-3E2C83AE11F6}"/>
              </a:ext>
            </a:extLst>
          </p:cNvPr>
          <p:cNvCxnSpPr>
            <a:cxnSpLocks/>
          </p:cNvCxnSpPr>
          <p:nvPr/>
        </p:nvCxnSpPr>
        <p:spPr bwMode="auto">
          <a:xfrm flipH="1">
            <a:off x="2498690" y="4663163"/>
            <a:ext cx="144481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83" name="Straight Connector 82">
            <a:extLst>
              <a:ext uri="{FF2B5EF4-FFF2-40B4-BE49-F238E27FC236}">
                <a16:creationId xmlns:a16="http://schemas.microsoft.com/office/drawing/2014/main" id="{94A352C9-816A-438F-A786-9D996924ACD8}"/>
              </a:ext>
            </a:extLst>
          </p:cNvPr>
          <p:cNvCxnSpPr>
            <a:cxnSpLocks/>
          </p:cNvCxnSpPr>
          <p:nvPr/>
        </p:nvCxnSpPr>
        <p:spPr bwMode="auto">
          <a:xfrm flipV="1">
            <a:off x="3955762" y="4360673"/>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a:extLst>
              <a:ext uri="{FF2B5EF4-FFF2-40B4-BE49-F238E27FC236}">
                <a16:creationId xmlns:a16="http://schemas.microsoft.com/office/drawing/2014/main" id="{E38F020E-015E-402A-AA80-2E6D8FA0615A}"/>
              </a:ext>
            </a:extLst>
          </p:cNvPr>
          <p:cNvCxnSpPr>
            <a:cxnSpLocks/>
          </p:cNvCxnSpPr>
          <p:nvPr/>
        </p:nvCxnSpPr>
        <p:spPr bwMode="auto">
          <a:xfrm flipV="1">
            <a:off x="2505361" y="4392690"/>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7" name="TextBox 86">
            <a:extLst>
              <a:ext uri="{FF2B5EF4-FFF2-40B4-BE49-F238E27FC236}">
                <a16:creationId xmlns:a16="http://schemas.microsoft.com/office/drawing/2014/main" id="{2B25BBAC-13AA-4725-9AD3-5BEBE606424F}"/>
              </a:ext>
            </a:extLst>
          </p:cNvPr>
          <p:cNvSpPr txBox="1"/>
          <p:nvPr/>
        </p:nvSpPr>
        <p:spPr>
          <a:xfrm>
            <a:off x="2699831" y="4426912"/>
            <a:ext cx="1014765" cy="307777"/>
          </a:xfrm>
          <a:prstGeom prst="rect">
            <a:avLst/>
          </a:prstGeom>
          <a:solidFill>
            <a:srgbClr val="FFFFFF"/>
          </a:solidFill>
        </p:spPr>
        <p:txBody>
          <a:bodyPr wrap="none" rtlCol="0">
            <a:spAutoFit/>
          </a:bodyPr>
          <a:lstStyle/>
          <a:p>
            <a:r>
              <a:rPr lang="fr-FR" sz="1400" dirty="0">
                <a:solidFill>
                  <a:schemeClr val="tx1"/>
                </a:solidFill>
              </a:rPr>
              <a:t>UL </a:t>
            </a:r>
            <a:r>
              <a:rPr lang="fr-FR" sz="1400" dirty="0" err="1">
                <a:solidFill>
                  <a:schemeClr val="tx1"/>
                </a:solidFill>
              </a:rPr>
              <a:t>Length</a:t>
            </a:r>
            <a:r>
              <a:rPr lang="fr-FR" sz="1400" dirty="0">
                <a:solidFill>
                  <a:schemeClr val="tx1"/>
                </a:solidFill>
              </a:rPr>
              <a:t> </a:t>
            </a:r>
            <a:endParaRPr lang="fr-FR" sz="1200" dirty="0">
              <a:solidFill>
                <a:schemeClr val="tx1"/>
              </a:solidFill>
            </a:endParaRPr>
          </a:p>
        </p:txBody>
      </p:sp>
      <p:cxnSp>
        <p:nvCxnSpPr>
          <p:cNvPr id="13" name="Straight Connector 12">
            <a:extLst>
              <a:ext uri="{FF2B5EF4-FFF2-40B4-BE49-F238E27FC236}">
                <a16:creationId xmlns:a16="http://schemas.microsoft.com/office/drawing/2014/main" id="{E5C07F31-02EA-4541-ACD7-D143A08CB4FE}"/>
              </a:ext>
            </a:extLst>
          </p:cNvPr>
          <p:cNvCxnSpPr>
            <a:cxnSpLocks/>
          </p:cNvCxnSpPr>
          <p:nvPr/>
        </p:nvCxnSpPr>
        <p:spPr bwMode="auto">
          <a:xfrm>
            <a:off x="984954" y="37225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0DA5125F-DBA6-49A6-83EF-9098DFF8FA55}"/>
              </a:ext>
            </a:extLst>
          </p:cNvPr>
          <p:cNvCxnSpPr>
            <a:cxnSpLocks/>
          </p:cNvCxnSpPr>
          <p:nvPr/>
        </p:nvCxnSpPr>
        <p:spPr bwMode="auto">
          <a:xfrm>
            <a:off x="984954" y="29351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Rectangle 91">
            <a:extLst>
              <a:ext uri="{FF2B5EF4-FFF2-40B4-BE49-F238E27FC236}">
                <a16:creationId xmlns:a16="http://schemas.microsoft.com/office/drawing/2014/main" id="{2AAFA1C5-D307-40A2-9330-28FADEC72D53}"/>
              </a:ext>
            </a:extLst>
          </p:cNvPr>
          <p:cNvSpPr/>
          <p:nvPr/>
        </p:nvSpPr>
        <p:spPr bwMode="auto">
          <a:xfrm>
            <a:off x="5268351" y="2335728"/>
            <a:ext cx="773552" cy="59721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TF for P2P</a:t>
            </a:r>
          </a:p>
        </p:txBody>
      </p:sp>
      <p:cxnSp>
        <p:nvCxnSpPr>
          <p:cNvPr id="93" name="Straight Connector 92">
            <a:extLst>
              <a:ext uri="{FF2B5EF4-FFF2-40B4-BE49-F238E27FC236}">
                <a16:creationId xmlns:a16="http://schemas.microsoft.com/office/drawing/2014/main" id="{CFDF09CD-BAA2-49F3-899B-A101A3C4878A}"/>
              </a:ext>
            </a:extLst>
          </p:cNvPr>
          <p:cNvCxnSpPr>
            <a:cxnSpLocks/>
          </p:cNvCxnSpPr>
          <p:nvPr/>
        </p:nvCxnSpPr>
        <p:spPr bwMode="auto">
          <a:xfrm>
            <a:off x="6045583" y="2177316"/>
            <a:ext cx="0"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6" name="Straight Connector 95">
            <a:extLst>
              <a:ext uri="{FF2B5EF4-FFF2-40B4-BE49-F238E27FC236}">
                <a16:creationId xmlns:a16="http://schemas.microsoft.com/office/drawing/2014/main" id="{A995DB81-4484-41D8-B4D2-B13DE937D3B8}"/>
              </a:ext>
            </a:extLst>
          </p:cNvPr>
          <p:cNvCxnSpPr>
            <a:cxnSpLocks/>
          </p:cNvCxnSpPr>
          <p:nvPr/>
        </p:nvCxnSpPr>
        <p:spPr bwMode="auto">
          <a:xfrm>
            <a:off x="6267060" y="3242528"/>
            <a:ext cx="0" cy="295507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7" name="Straight Connector 96">
            <a:extLst>
              <a:ext uri="{FF2B5EF4-FFF2-40B4-BE49-F238E27FC236}">
                <a16:creationId xmlns:a16="http://schemas.microsoft.com/office/drawing/2014/main" id="{110ED448-78C7-4B61-93AF-62261796F7A5}"/>
              </a:ext>
            </a:extLst>
          </p:cNvPr>
          <p:cNvCxnSpPr>
            <a:cxnSpLocks/>
          </p:cNvCxnSpPr>
          <p:nvPr/>
        </p:nvCxnSpPr>
        <p:spPr bwMode="auto">
          <a:xfrm>
            <a:off x="7376350" y="3242528"/>
            <a:ext cx="0" cy="295507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8" name="Straight Connector 97">
            <a:extLst>
              <a:ext uri="{FF2B5EF4-FFF2-40B4-BE49-F238E27FC236}">
                <a16:creationId xmlns:a16="http://schemas.microsoft.com/office/drawing/2014/main" id="{4E654F3D-1066-4C9F-9860-6C856385B2F8}"/>
              </a:ext>
            </a:extLst>
          </p:cNvPr>
          <p:cNvCxnSpPr>
            <a:cxnSpLocks/>
          </p:cNvCxnSpPr>
          <p:nvPr/>
        </p:nvCxnSpPr>
        <p:spPr bwMode="auto">
          <a:xfrm>
            <a:off x="7624290" y="4036826"/>
            <a:ext cx="9506" cy="2135373"/>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99" name="Rectangle 98">
            <a:extLst>
              <a:ext uri="{FF2B5EF4-FFF2-40B4-BE49-F238E27FC236}">
                <a16:creationId xmlns:a16="http://schemas.microsoft.com/office/drawing/2014/main" id="{35780BC0-1CD1-481E-9C33-7CBCC8513DA6}"/>
              </a:ext>
            </a:extLst>
          </p:cNvPr>
          <p:cNvSpPr/>
          <p:nvPr/>
        </p:nvSpPr>
        <p:spPr bwMode="auto">
          <a:xfrm>
            <a:off x="7633796" y="4072507"/>
            <a:ext cx="531812" cy="43574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ACK 2</a:t>
            </a:r>
            <a:r>
              <a:rPr kumimoji="0" lang="fr-FR" sz="1200" b="0" i="0" u="none" strike="noStrike" cap="none" normalizeH="0" baseline="0" dirty="0">
                <a:ln>
                  <a:noFill/>
                </a:ln>
                <a:solidFill>
                  <a:schemeClr val="tx1"/>
                </a:solidFill>
                <a:effectLst/>
                <a:latin typeface="Times New Roman" pitchFamily="16" charset="0"/>
                <a:ea typeface="MS Gothic" charset="-128"/>
                <a:sym typeface="Wingdings" panose="05000000000000000000" pitchFamily="2" charset="2"/>
              </a:rPr>
              <a:t></a:t>
            </a:r>
            <a:r>
              <a:rPr kumimoji="0" lang="fr-FR" sz="1200" b="0" i="0" u="none" strike="noStrike" cap="none" normalizeH="0" baseline="0" dirty="0">
                <a:ln>
                  <a:noFill/>
                </a:ln>
                <a:solidFill>
                  <a:schemeClr val="tx1"/>
                </a:solidFill>
                <a:effectLst/>
                <a:latin typeface="Times New Roman" pitchFamily="16" charset="0"/>
                <a:ea typeface="MS Gothic" charset="-128"/>
              </a:rPr>
              <a:t>1</a:t>
            </a:r>
          </a:p>
        </p:txBody>
      </p:sp>
      <p:cxnSp>
        <p:nvCxnSpPr>
          <p:cNvPr id="101" name="Straight Arrow Connector 100">
            <a:extLst>
              <a:ext uri="{FF2B5EF4-FFF2-40B4-BE49-F238E27FC236}">
                <a16:creationId xmlns:a16="http://schemas.microsoft.com/office/drawing/2014/main" id="{CD8AE4D9-B4D3-439F-9180-34378C1CB11F}"/>
              </a:ext>
            </a:extLst>
          </p:cNvPr>
          <p:cNvCxnSpPr>
            <a:cxnSpLocks/>
          </p:cNvCxnSpPr>
          <p:nvPr/>
        </p:nvCxnSpPr>
        <p:spPr bwMode="auto">
          <a:xfrm>
            <a:off x="7232650" y="619759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2" name="Straight Arrow Connector 101">
            <a:extLst>
              <a:ext uri="{FF2B5EF4-FFF2-40B4-BE49-F238E27FC236}">
                <a16:creationId xmlns:a16="http://schemas.microsoft.com/office/drawing/2014/main" id="{61F9152A-5C21-428B-9D17-3AB2D787ED7C}"/>
              </a:ext>
            </a:extLst>
          </p:cNvPr>
          <p:cNvCxnSpPr>
            <a:cxnSpLocks/>
          </p:cNvCxnSpPr>
          <p:nvPr/>
        </p:nvCxnSpPr>
        <p:spPr bwMode="auto">
          <a:xfrm flipH="1">
            <a:off x="6266028" y="6197598"/>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4" name="Straight Arrow Connector 103">
            <a:extLst>
              <a:ext uri="{FF2B5EF4-FFF2-40B4-BE49-F238E27FC236}">
                <a16:creationId xmlns:a16="http://schemas.microsoft.com/office/drawing/2014/main" id="{FCC01F4B-1B12-4B31-8427-083B155046B4}"/>
              </a:ext>
            </a:extLst>
          </p:cNvPr>
          <p:cNvCxnSpPr>
            <a:cxnSpLocks/>
          </p:cNvCxnSpPr>
          <p:nvPr/>
        </p:nvCxnSpPr>
        <p:spPr bwMode="auto">
          <a:xfrm flipH="1">
            <a:off x="7616246"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6" name="Straight Connector 105">
            <a:extLst>
              <a:ext uri="{FF2B5EF4-FFF2-40B4-BE49-F238E27FC236}">
                <a16:creationId xmlns:a16="http://schemas.microsoft.com/office/drawing/2014/main" id="{E560ED6C-B8F0-46CC-B1B5-967F6866FD74}"/>
              </a:ext>
            </a:extLst>
          </p:cNvPr>
          <p:cNvCxnSpPr>
            <a:cxnSpLocks/>
          </p:cNvCxnSpPr>
          <p:nvPr/>
        </p:nvCxnSpPr>
        <p:spPr bwMode="auto">
          <a:xfrm flipV="1">
            <a:off x="8147531" y="3001870"/>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7" name="Straight Connector 106">
            <a:extLst>
              <a:ext uri="{FF2B5EF4-FFF2-40B4-BE49-F238E27FC236}">
                <a16:creationId xmlns:a16="http://schemas.microsoft.com/office/drawing/2014/main" id="{979A6046-3C14-483A-B521-799118950DD6}"/>
              </a:ext>
            </a:extLst>
          </p:cNvPr>
          <p:cNvCxnSpPr>
            <a:cxnSpLocks/>
          </p:cNvCxnSpPr>
          <p:nvPr/>
        </p:nvCxnSpPr>
        <p:spPr bwMode="auto">
          <a:xfrm flipV="1">
            <a:off x="6266028" y="3055454"/>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8" name="TextBox 107">
            <a:extLst>
              <a:ext uri="{FF2B5EF4-FFF2-40B4-BE49-F238E27FC236}">
                <a16:creationId xmlns:a16="http://schemas.microsoft.com/office/drawing/2014/main" id="{7B317BE9-1FC9-4D9A-83BA-A8EFE3270B1E}"/>
              </a:ext>
            </a:extLst>
          </p:cNvPr>
          <p:cNvSpPr txBox="1"/>
          <p:nvPr/>
        </p:nvSpPr>
        <p:spPr>
          <a:xfrm>
            <a:off x="6420088" y="2884993"/>
            <a:ext cx="1247457" cy="307777"/>
          </a:xfrm>
          <a:prstGeom prst="rect">
            <a:avLst/>
          </a:prstGeom>
          <a:solidFill>
            <a:srgbClr val="FFFFFF"/>
          </a:solidFill>
        </p:spPr>
        <p:txBody>
          <a:bodyPr wrap="none" rtlCol="0">
            <a:spAutoFit/>
          </a:bodyPr>
          <a:lstStyle/>
          <a:p>
            <a:r>
              <a:rPr lang="fr-FR" sz="1400" dirty="0" err="1">
                <a:solidFill>
                  <a:schemeClr val="tx1"/>
                </a:solidFill>
              </a:rPr>
              <a:t>Allocated</a:t>
            </a:r>
            <a:r>
              <a:rPr lang="fr-FR" sz="1400" dirty="0">
                <a:solidFill>
                  <a:schemeClr val="tx1"/>
                </a:solidFill>
              </a:rPr>
              <a:t> time</a:t>
            </a:r>
            <a:endParaRPr lang="fr-FR" sz="1200" dirty="0">
              <a:solidFill>
                <a:schemeClr val="tx1"/>
              </a:solidFill>
            </a:endParaRPr>
          </a:p>
        </p:txBody>
      </p:sp>
      <p:sp>
        <p:nvSpPr>
          <p:cNvPr id="109" name="Rectangle 108">
            <a:extLst>
              <a:ext uri="{FF2B5EF4-FFF2-40B4-BE49-F238E27FC236}">
                <a16:creationId xmlns:a16="http://schemas.microsoft.com/office/drawing/2014/main" id="{884CE67A-9654-47A4-807E-400169EEF93C}"/>
              </a:ext>
            </a:extLst>
          </p:cNvPr>
          <p:cNvSpPr/>
          <p:nvPr/>
        </p:nvSpPr>
        <p:spPr bwMode="auto">
          <a:xfrm>
            <a:off x="6266028" y="3242528"/>
            <a:ext cx="1113076" cy="48011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P2P PPDU</a:t>
            </a:r>
          </a:p>
        </p:txBody>
      </p:sp>
      <p:cxnSp>
        <p:nvCxnSpPr>
          <p:cNvPr id="110" name="Straight Arrow Connector 109">
            <a:extLst>
              <a:ext uri="{FF2B5EF4-FFF2-40B4-BE49-F238E27FC236}">
                <a16:creationId xmlns:a16="http://schemas.microsoft.com/office/drawing/2014/main" id="{836F7DD4-E3E4-456F-B33C-4ACCE181A68F}"/>
              </a:ext>
            </a:extLst>
          </p:cNvPr>
          <p:cNvCxnSpPr>
            <a:cxnSpLocks/>
            <a:endCxn id="99" idx="1"/>
          </p:cNvCxnSpPr>
          <p:nvPr/>
        </p:nvCxnSpPr>
        <p:spPr bwMode="auto">
          <a:xfrm flipV="1">
            <a:off x="7180273" y="4290381"/>
            <a:ext cx="453523" cy="36138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1" name="TextBox 110">
            <a:extLst>
              <a:ext uri="{FF2B5EF4-FFF2-40B4-BE49-F238E27FC236}">
                <a16:creationId xmlns:a16="http://schemas.microsoft.com/office/drawing/2014/main" id="{2F429382-569C-4E8B-88FF-8F404DB11B25}"/>
              </a:ext>
            </a:extLst>
          </p:cNvPr>
          <p:cNvSpPr txBox="1"/>
          <p:nvPr/>
        </p:nvSpPr>
        <p:spPr>
          <a:xfrm>
            <a:off x="6195828" y="4650109"/>
            <a:ext cx="1301959" cy="584775"/>
          </a:xfrm>
          <a:prstGeom prst="rect">
            <a:avLst/>
          </a:prstGeom>
          <a:noFill/>
        </p:spPr>
        <p:txBody>
          <a:bodyPr wrap="none" rtlCol="0">
            <a:spAutoFit/>
          </a:bodyPr>
          <a:lstStyle/>
          <a:p>
            <a:pPr algn="ctr"/>
            <a:r>
              <a:rPr lang="fr-FR" sz="1600" dirty="0">
                <a:solidFill>
                  <a:schemeClr val="tx1"/>
                </a:solidFill>
              </a:rPr>
              <a:t>SU PPDU </a:t>
            </a:r>
          </a:p>
          <a:p>
            <a:pPr algn="ctr"/>
            <a:r>
              <a:rPr lang="fr-FR" sz="1600" dirty="0">
                <a:solidFill>
                  <a:schemeClr val="tx1"/>
                </a:solidFill>
              </a:rPr>
              <a:t>(N x 20MHz)</a:t>
            </a:r>
            <a:endParaRPr lang="fr-FR" sz="1600" dirty="0"/>
          </a:p>
        </p:txBody>
      </p:sp>
      <p:cxnSp>
        <p:nvCxnSpPr>
          <p:cNvPr id="112" name="Straight Arrow Connector 111">
            <a:extLst>
              <a:ext uri="{FF2B5EF4-FFF2-40B4-BE49-F238E27FC236}">
                <a16:creationId xmlns:a16="http://schemas.microsoft.com/office/drawing/2014/main" id="{AF0AB532-3827-4A41-A18C-832141307B93}"/>
              </a:ext>
            </a:extLst>
          </p:cNvPr>
          <p:cNvCxnSpPr>
            <a:cxnSpLocks/>
            <a:stCxn id="111" idx="0"/>
          </p:cNvCxnSpPr>
          <p:nvPr/>
        </p:nvCxnSpPr>
        <p:spPr bwMode="auto">
          <a:xfrm flipV="1">
            <a:off x="6846808" y="3642638"/>
            <a:ext cx="106759" cy="10074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3" name="Straight Arrow Connector 112">
            <a:extLst>
              <a:ext uri="{FF2B5EF4-FFF2-40B4-BE49-F238E27FC236}">
                <a16:creationId xmlns:a16="http://schemas.microsoft.com/office/drawing/2014/main" id="{8F48B283-F4D9-4F6A-BF51-5638C785F416}"/>
              </a:ext>
            </a:extLst>
          </p:cNvPr>
          <p:cNvCxnSpPr>
            <a:cxnSpLocks/>
          </p:cNvCxnSpPr>
          <p:nvPr/>
        </p:nvCxnSpPr>
        <p:spPr bwMode="auto">
          <a:xfrm flipH="1">
            <a:off x="6259357" y="3182931"/>
            <a:ext cx="1884426"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6" name="Straight Arrow Connector 65">
            <a:extLst>
              <a:ext uri="{FF2B5EF4-FFF2-40B4-BE49-F238E27FC236}">
                <a16:creationId xmlns:a16="http://schemas.microsoft.com/office/drawing/2014/main" id="{B6B75927-161E-46B8-9EE9-F61D2BD287AE}"/>
              </a:ext>
            </a:extLst>
          </p:cNvPr>
          <p:cNvCxnSpPr>
            <a:cxnSpLocks/>
          </p:cNvCxnSpPr>
          <p:nvPr/>
        </p:nvCxnSpPr>
        <p:spPr bwMode="auto">
          <a:xfrm>
            <a:off x="5906844" y="6181544"/>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4" name="Rectangle 63">
            <a:extLst>
              <a:ext uri="{FF2B5EF4-FFF2-40B4-BE49-F238E27FC236}">
                <a16:creationId xmlns:a16="http://schemas.microsoft.com/office/drawing/2014/main" id="{3FFAF283-D751-40B5-8C1B-37F7BE1DF6E6}"/>
              </a:ext>
            </a:extLst>
          </p:cNvPr>
          <p:cNvSpPr/>
          <p:nvPr/>
        </p:nvSpPr>
        <p:spPr bwMode="auto">
          <a:xfrm>
            <a:off x="4160397" y="2351529"/>
            <a:ext cx="838449" cy="58012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Multi STA Block </a:t>
            </a:r>
            <a:r>
              <a:rPr kumimoji="0" lang="fr-FR" sz="1200" b="0" i="0" u="none" strike="noStrike" cap="none" normalizeH="0" baseline="0" dirty="0" err="1">
                <a:ln>
                  <a:noFill/>
                </a:ln>
                <a:solidFill>
                  <a:schemeClr val="tx1"/>
                </a:solidFill>
                <a:effectLst/>
                <a:latin typeface="Times New Roman" pitchFamily="16" charset="0"/>
                <a:ea typeface="MS Gothic" charset="-128"/>
              </a:rPr>
              <a:t>Ack</a:t>
            </a:r>
            <a:endParaRPr kumimoji="0" lang="fr-FR"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67" name="Straight Connector 66">
            <a:extLst>
              <a:ext uri="{FF2B5EF4-FFF2-40B4-BE49-F238E27FC236}">
                <a16:creationId xmlns:a16="http://schemas.microsoft.com/office/drawing/2014/main" id="{8A421B22-CF6D-4792-AEB3-E52FBA03351E}"/>
              </a:ext>
            </a:extLst>
          </p:cNvPr>
          <p:cNvCxnSpPr>
            <a:cxnSpLocks/>
          </p:cNvCxnSpPr>
          <p:nvPr/>
        </p:nvCxnSpPr>
        <p:spPr bwMode="auto">
          <a:xfrm>
            <a:off x="5267681" y="2233534"/>
            <a:ext cx="0"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8" name="Straight Connector 67">
            <a:extLst>
              <a:ext uri="{FF2B5EF4-FFF2-40B4-BE49-F238E27FC236}">
                <a16:creationId xmlns:a16="http://schemas.microsoft.com/office/drawing/2014/main" id="{55A3E328-D714-4130-9297-BFC1E9E82685}"/>
              </a:ext>
            </a:extLst>
          </p:cNvPr>
          <p:cNvCxnSpPr>
            <a:cxnSpLocks/>
          </p:cNvCxnSpPr>
          <p:nvPr/>
        </p:nvCxnSpPr>
        <p:spPr bwMode="auto">
          <a:xfrm>
            <a:off x="4157460" y="2219444"/>
            <a:ext cx="0"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8" name="Straight Arrow Connector 77">
            <a:extLst>
              <a:ext uri="{FF2B5EF4-FFF2-40B4-BE49-F238E27FC236}">
                <a16:creationId xmlns:a16="http://schemas.microsoft.com/office/drawing/2014/main" id="{AFE47192-FA2D-4D1E-A2D7-23A025F26F77}"/>
              </a:ext>
            </a:extLst>
          </p:cNvPr>
          <p:cNvCxnSpPr>
            <a:cxnSpLocks/>
          </p:cNvCxnSpPr>
          <p:nvPr/>
        </p:nvCxnSpPr>
        <p:spPr bwMode="auto">
          <a:xfrm>
            <a:off x="4844969" y="6181544"/>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1" name="Straight Arrow Connector 80">
            <a:extLst>
              <a:ext uri="{FF2B5EF4-FFF2-40B4-BE49-F238E27FC236}">
                <a16:creationId xmlns:a16="http://schemas.microsoft.com/office/drawing/2014/main" id="{7D995BB0-16B7-48B4-8A5B-320FE37FF747}"/>
              </a:ext>
            </a:extLst>
          </p:cNvPr>
          <p:cNvCxnSpPr>
            <a:cxnSpLocks/>
          </p:cNvCxnSpPr>
          <p:nvPr/>
        </p:nvCxnSpPr>
        <p:spPr bwMode="auto">
          <a:xfrm flipH="1">
            <a:off x="4178019" y="6197598"/>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9" name="TextBox 88">
            <a:extLst>
              <a:ext uri="{FF2B5EF4-FFF2-40B4-BE49-F238E27FC236}">
                <a16:creationId xmlns:a16="http://schemas.microsoft.com/office/drawing/2014/main" id="{2E072E1E-437F-45A5-B280-08D46801FD2B}"/>
              </a:ext>
            </a:extLst>
          </p:cNvPr>
          <p:cNvSpPr txBox="1"/>
          <p:nvPr/>
        </p:nvSpPr>
        <p:spPr>
          <a:xfrm>
            <a:off x="4837923" y="6175020"/>
            <a:ext cx="595035" cy="338554"/>
          </a:xfrm>
          <a:prstGeom prst="rect">
            <a:avLst/>
          </a:prstGeom>
          <a:noFill/>
        </p:spPr>
        <p:txBody>
          <a:bodyPr wrap="none" rtlCol="0">
            <a:spAutoFit/>
          </a:bodyPr>
          <a:lstStyle/>
          <a:p>
            <a:r>
              <a:rPr lang="fr-FR" sz="1600" dirty="0">
                <a:solidFill>
                  <a:schemeClr val="tx1"/>
                </a:solidFill>
              </a:rPr>
              <a:t>SIFS</a:t>
            </a:r>
          </a:p>
        </p:txBody>
      </p:sp>
      <p:sp>
        <p:nvSpPr>
          <p:cNvPr id="70" name="Date Placeholder 5">
            <a:extLst>
              <a:ext uri="{FF2B5EF4-FFF2-40B4-BE49-F238E27FC236}">
                <a16:creationId xmlns:a16="http://schemas.microsoft.com/office/drawing/2014/main" id="{6554A1D0-A9C3-46B1-B7C4-67B49F2B59B2}"/>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686298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Discussed challenges with Triggered P2P operation.</a:t>
            </a:r>
          </a:p>
          <a:p>
            <a:pPr>
              <a:buFont typeface="Arial" panose="020B0604020202020204" pitchFamily="34" charset="0"/>
              <a:buChar char="•"/>
            </a:pPr>
            <a:r>
              <a:rPr lang="en-US" dirty="0"/>
              <a:t>Proposed a simple solution for R1 </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Dibakar Das etal, Intel</a:t>
            </a:r>
            <a:endParaRPr lang="en-GB" dirty="0"/>
          </a:p>
        </p:txBody>
      </p:sp>
      <p:sp>
        <p:nvSpPr>
          <p:cNvPr id="7" name="Rectangle 4">
            <a:extLst>
              <a:ext uri="{FF2B5EF4-FFF2-40B4-BE49-F238E27FC236}">
                <a16:creationId xmlns:a16="http://schemas.microsoft.com/office/drawing/2014/main" id="{7D5523E5-FCFD-4EE5-B18E-EDA3A0CD0857}"/>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
        <p:nvSpPr>
          <p:cNvPr id="8" name="Date Placeholder 5">
            <a:extLst>
              <a:ext uri="{FF2B5EF4-FFF2-40B4-BE49-F238E27FC236}">
                <a16:creationId xmlns:a16="http://schemas.microsoft.com/office/drawing/2014/main" id="{11F8052E-A389-4BCA-96EC-4A2A86068A0A}"/>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7289328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0</TotalTime>
  <Words>1828</Words>
  <Application>Microsoft Office PowerPoint</Application>
  <PresentationFormat>On-screen Show (4:3)</PresentationFormat>
  <Paragraphs>278</Paragraphs>
  <Slides>18</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8" baseType="lpstr">
      <vt:lpstr>MS Gothic</vt:lpstr>
      <vt:lpstr>黑体</vt:lpstr>
      <vt:lpstr>Arial</vt:lpstr>
      <vt:lpstr>Arial Unicode MS</vt:lpstr>
      <vt:lpstr>Calibri</vt:lpstr>
      <vt:lpstr>Times New Roman</vt:lpstr>
      <vt:lpstr>Wingdings</vt:lpstr>
      <vt:lpstr>Office Theme</vt:lpstr>
      <vt:lpstr>Document</vt:lpstr>
      <vt:lpstr>Microsoft Word 97 - 2003 Document</vt:lpstr>
      <vt:lpstr>Triggered P2P transmissions follow up</vt:lpstr>
      <vt:lpstr>PowerPoint Presentation</vt:lpstr>
      <vt:lpstr>Abstract</vt:lpstr>
      <vt:lpstr>Introduction </vt:lpstr>
      <vt:lpstr>Trigger based DiL sequence benefits</vt:lpstr>
      <vt:lpstr>Possible Topologies</vt:lpstr>
      <vt:lpstr>Principle</vt:lpstr>
      <vt:lpstr>Example in cascading sequence</vt:lpstr>
      <vt:lpstr>Summary</vt:lpstr>
      <vt:lpstr>PowerPoint Presentation</vt:lpstr>
      <vt:lpstr>Reference</vt:lpstr>
      <vt:lpstr>Backup slides</vt:lpstr>
      <vt:lpstr>FAQ</vt:lpstr>
      <vt:lpstr>FAQ (contd.)</vt:lpstr>
      <vt:lpstr>Triggered P2P Transmissions follow up</vt:lpstr>
      <vt:lpstr>1117r1: Direct Link issues with 11ax amendments</vt:lpstr>
      <vt:lpstr>Motivation</vt:lpstr>
      <vt:lpstr>Example in cascading sequence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CTPClassification=CTP_NT</cp:keywords>
  <cp:lastModifiedBy/>
  <cp:revision>1</cp:revision>
  <dcterms:created xsi:type="dcterms:W3CDTF">2020-01-07T12:44:12Z</dcterms:created>
  <dcterms:modified xsi:type="dcterms:W3CDTF">2020-09-01T19:41:05Z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91709bea-dbb5-4ede-b90e-42a82e91e4c6</vt:lpwstr>
  </property>
  <property fmtid="{D5CDD505-2E9C-101B-9397-08002B2CF9AE}" pid="3" name="CTP_TimeStamp">
    <vt:lpwstr>2020-07-08 03:35:12Z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