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6" r:id="rId2"/>
    <p:sldId id="424" r:id="rId3"/>
    <p:sldId id="298" r:id="rId4"/>
    <p:sldId id="296" r:id="rId5"/>
    <p:sldId id="283" r:id="rId6"/>
    <p:sldId id="545" r:id="rId7"/>
    <p:sldId id="546" r:id="rId8"/>
    <p:sldId id="273" r:id="rId9"/>
    <p:sldId id="538" r:id="rId10"/>
    <p:sldId id="416" r:id="rId11"/>
    <p:sldId id="297" r:id="rId12"/>
    <p:sldId id="547" r:id="rId13"/>
    <p:sldId id="548" r:id="rId14"/>
    <p:sldId id="425" r:id="rId15"/>
    <p:sldId id="423" r:id="rId16"/>
    <p:sldId id="289" r:id="rId17"/>
    <p:sldId id="543" r:id="rId18"/>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99FF66"/>
    <a:srgbClr val="FF7C80"/>
    <a:srgbClr val="E6E6E6"/>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132" d="100"/>
          <a:sy n="132" d="100"/>
        </p:scale>
        <p:origin x="996" y="12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7/8/2020</a:t>
            </a:fld>
            <a:endParaRPr lang="en-US"/>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26221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Case 3 is same as general Multi-AP. </a:t>
            </a:r>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34106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06/19/2020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a:t>Stephane Baron, Canon, et al</a:t>
            </a:r>
            <a:endParaRPr lang="en-GB" altLang="zh-CN"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05/25/2020</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802.11-20/0813r6</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Triggered P2P transmissions follow up</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2020-06-18</a:t>
            </a:r>
          </a:p>
        </p:txBody>
      </p:sp>
      <p:sp>
        <p:nvSpPr>
          <p:cNvPr id="3076" name="Rectangle 4"/>
          <p:cNvSpPr>
            <a:spLocks noChangeArrowheads="1"/>
          </p:cNvSpPr>
          <p:nvPr/>
        </p:nvSpPr>
        <p:spPr bwMode="auto">
          <a:xfrm>
            <a:off x="474662" y="16321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graphicFrame>
        <p:nvGraphicFramePr>
          <p:cNvPr id="11" name="Object 3"/>
          <p:cNvGraphicFramePr>
            <a:graphicFrameLocks noChangeAspect="1"/>
          </p:cNvGraphicFramePr>
          <p:nvPr>
            <p:extLst>
              <p:ext uri="{D42A27DB-BD31-4B8C-83A1-F6EECF244321}">
                <p14:modId xmlns:p14="http://schemas.microsoft.com/office/powerpoint/2010/main" val="2523766580"/>
              </p:ext>
            </p:extLst>
          </p:nvPr>
        </p:nvGraphicFramePr>
        <p:xfrm>
          <a:off x="327025" y="2063750"/>
          <a:ext cx="8848725" cy="4905375"/>
        </p:xfrm>
        <a:graphic>
          <a:graphicData uri="http://schemas.openxmlformats.org/presentationml/2006/ole">
            <mc:AlternateContent xmlns:mc="http://schemas.openxmlformats.org/markup-compatibility/2006">
              <mc:Choice xmlns:v="urn:schemas-microsoft-com:vml" Requires="v">
                <p:oleObj spid="_x0000_s5437" name="Document" r:id="rId4" imgW="10069920" imgH="5551560" progId="Word.Document.8">
                  <p:embed/>
                </p:oleObj>
              </mc:Choice>
              <mc:Fallback>
                <p:oleObj name="Document" r:id="rId4" imgW="10069920" imgH="5551560" progId="Word.Document.8">
                  <p:embed/>
                  <p:pic>
                    <p:nvPicPr>
                      <p:cNvPr id="0" name=""/>
                      <p:cNvPicPr>
                        <a:picLocks noChangeAspect="1" noChangeArrowheads="1"/>
                      </p:cNvPicPr>
                      <p:nvPr/>
                    </p:nvPicPr>
                    <p:blipFill>
                      <a:blip r:embed="rId5"/>
                      <a:srcRect/>
                      <a:stretch>
                        <a:fillRect/>
                      </a:stretch>
                    </p:blipFill>
                    <p:spPr bwMode="auto">
                      <a:xfrm>
                        <a:off x="327025" y="2063750"/>
                        <a:ext cx="8848725" cy="4905375"/>
                      </a:xfrm>
                      <a:prstGeom prst="rect">
                        <a:avLst/>
                      </a:prstGeom>
                      <a:noFill/>
                    </p:spPr>
                  </p:pic>
                </p:oleObj>
              </mc:Fallback>
            </mc:AlternateContent>
          </a:graphicData>
        </a:graphic>
      </p:graphicFrame>
      <p:sp>
        <p:nvSpPr>
          <p:cNvPr id="12" name="日期占位符 4"/>
          <p:cNvSpPr>
            <a:spLocks noGrp="1"/>
          </p:cNvSpPr>
          <p:nvPr>
            <p:ph type="dt" idx="15"/>
          </p:nvPr>
        </p:nvSpPr>
        <p:spPr>
          <a:xfrm>
            <a:off x="696912" y="333375"/>
            <a:ext cx="1874823" cy="273050"/>
          </a:xfrm>
        </p:spPr>
        <p:txBody>
          <a:bodyPr/>
          <a:lstStyle/>
          <a:p>
            <a:r>
              <a:rPr lang="en-US" dirty="0"/>
              <a:t>06/18/2020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b="0" dirty="0"/>
              <a:t>11-18-1481-01: </a:t>
            </a:r>
            <a:r>
              <a:rPr lang="fr-FR" sz="1600" b="0" dirty="0" err="1"/>
              <a:t>Technology</a:t>
            </a:r>
            <a:r>
              <a:rPr lang="fr-FR" sz="1600" b="0" dirty="0"/>
              <a:t> for EHT</a:t>
            </a:r>
          </a:p>
          <a:p>
            <a:pPr marL="0" indent="0"/>
            <a:r>
              <a:rPr lang="fr-FR" sz="1600" b="0" dirty="0"/>
              <a:t>[2] 11-20-0871-00-be-simplified-p2p-release1</a:t>
            </a:r>
          </a:p>
          <a:p>
            <a:pPr marL="0" indent="0"/>
            <a:r>
              <a:rPr lang="fr-FR" sz="1600" b="0" dirty="0"/>
              <a:t>[3]. 11-19-1117-00: </a:t>
            </a:r>
            <a:r>
              <a:rPr lang="fr-FR" sz="1600" b="0" dirty="0" err="1"/>
              <a:t>Coordinated</a:t>
            </a:r>
            <a:r>
              <a:rPr lang="fr-FR" sz="1600" b="0" dirty="0"/>
              <a:t> OFDMA </a:t>
            </a:r>
            <a:r>
              <a:rPr lang="fr-FR" sz="1600" b="0" dirty="0" err="1"/>
              <a:t>Operation</a:t>
            </a:r>
            <a:endParaRPr lang="fr-FR" sz="1600" b="0" dirty="0"/>
          </a:p>
          <a:p>
            <a:pPr marL="0" indent="0"/>
            <a:r>
              <a:rPr lang="fr-FR" sz="1600" b="0" dirty="0"/>
              <a:t>[4]. 11-20-0095-02: </a:t>
            </a:r>
            <a:r>
              <a:rPr lang="en-US" sz="1600" b="0" dirty="0"/>
              <a:t>Triggered P2P transmissions</a:t>
            </a:r>
          </a:p>
          <a:p>
            <a:pPr marL="0" indent="0"/>
            <a:r>
              <a:rPr lang="en-US" sz="1600" b="0" dirty="0"/>
              <a:t>[5]- 11-18-2009-06-0rta-rta-report-draft</a:t>
            </a:r>
          </a:p>
          <a:p>
            <a:pPr marL="0" indent="0"/>
            <a:endParaRPr lang="fr-FR" sz="1600" b="0" dirty="0"/>
          </a:p>
          <a:p>
            <a:endParaRPr lang="zh-CN" altLang="en-US" sz="1600" b="0" dirty="0">
              <a:latin typeface="+mj-lt"/>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8" name="Date Placeholder 5">
            <a:extLst>
              <a:ext uri="{FF2B5EF4-FFF2-40B4-BE49-F238E27FC236}">
                <a16:creationId xmlns:a16="http://schemas.microsoft.com/office/drawing/2014/main" id="{FC47577B-4B55-4A4B-B23C-5747EDA7EB31}"/>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6A8B-D1C7-4269-8B2A-238F3483CA89}"/>
              </a:ext>
            </a:extLst>
          </p:cNvPr>
          <p:cNvSpPr>
            <a:spLocks noGrp="1"/>
          </p:cNvSpPr>
          <p:nvPr>
            <p:ph type="title"/>
          </p:nvPr>
        </p:nvSpPr>
        <p:spPr>
          <a:xfrm>
            <a:off x="459581" y="3048000"/>
            <a:ext cx="7770813" cy="1065213"/>
          </a:xfrm>
        </p:spPr>
        <p:txBody>
          <a:bodyPr/>
          <a:lstStyle/>
          <a:p>
            <a:r>
              <a:rPr lang="en-US" dirty="0"/>
              <a:t>Backup slides</a:t>
            </a:r>
          </a:p>
        </p:txBody>
      </p:sp>
      <p:sp>
        <p:nvSpPr>
          <p:cNvPr id="4" name="Slide Number Placeholder 3">
            <a:extLst>
              <a:ext uri="{FF2B5EF4-FFF2-40B4-BE49-F238E27FC236}">
                <a16:creationId xmlns:a16="http://schemas.microsoft.com/office/drawing/2014/main" id="{56D05323-EF39-4E66-AC1B-C415BDAA8DC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814646-234F-45C9-B42C-7E916197289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60CE8C8E-C3AC-45ED-8BEA-33F886AC8EB5}"/>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EE2A2848-050C-4A45-B91E-64B3B9CAD0C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711122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a:xfrm>
            <a:off x="685800" y="1751013"/>
            <a:ext cx="7770813" cy="4113213"/>
          </a:xfrm>
        </p:spPr>
        <p:txBody>
          <a:bodyPr/>
          <a:lstStyle/>
          <a:p>
            <a:pPr>
              <a:buFont typeface="Arial" panose="020B0604020202020204" pitchFamily="34" charset="0"/>
              <a:buChar char="•"/>
            </a:pPr>
            <a:r>
              <a:rPr lang="en-US" sz="1400" dirty="0"/>
              <a:t>C: Is this a new P2P protocol like TDLS, WFA protocols etc. ?</a:t>
            </a:r>
          </a:p>
          <a:p>
            <a:pPr>
              <a:buFont typeface="Arial" panose="020B0604020202020204" pitchFamily="34" charset="0"/>
              <a:buChar char="•"/>
            </a:pPr>
            <a:r>
              <a:rPr lang="en-US" sz="1400" dirty="0"/>
              <a:t>R: No. The proposed mechanism only deals with AP granting explicit channel access to a peer STA using a Ctrl frame and hence is orthogonal to the P2P protocol (P2P discovery, session/schedule setup, security establishment etc.). The proposed scheme therefore complements existing P2P schemes. </a:t>
            </a:r>
          </a:p>
          <a:p>
            <a:pPr>
              <a:buFont typeface="Arial" panose="020B0604020202020204" pitchFamily="34" charset="0"/>
              <a:buChar char="•"/>
            </a:pPr>
            <a:r>
              <a:rPr lang="en-US" sz="1400" dirty="0"/>
              <a:t>C: How many and what type of frames can peer STA transmit during allocation ?</a:t>
            </a:r>
          </a:p>
          <a:p>
            <a:pPr>
              <a:buFont typeface="Arial" panose="020B0604020202020204" pitchFamily="34" charset="0"/>
              <a:buChar char="•"/>
            </a:pPr>
            <a:r>
              <a:rPr lang="en-US" sz="1400" dirty="0"/>
              <a:t>R: Any frame the peer STA is allowed to transmit to the other peer. </a:t>
            </a:r>
          </a:p>
          <a:p>
            <a:pPr>
              <a:buFont typeface="Arial" panose="020B0604020202020204" pitchFamily="34" charset="0"/>
              <a:buChar char="•"/>
            </a:pPr>
            <a:r>
              <a:rPr lang="en-US" sz="1400" dirty="0"/>
              <a:t>C: Why not use RDG ?</a:t>
            </a:r>
          </a:p>
          <a:p>
            <a:pPr>
              <a:buFont typeface="Arial" panose="020B0604020202020204" pitchFamily="34" charset="0"/>
              <a:buChar char="•"/>
            </a:pPr>
            <a:r>
              <a:rPr lang="en-US" sz="1400" dirty="0"/>
              <a:t>R: Using RDG to assist P2P requires implementations to build RDG support followed by any P2P extensions. This is more effort implementation-wise and equivalent effort spec-wise.</a:t>
            </a:r>
          </a:p>
          <a:p>
            <a:pPr>
              <a:buFont typeface="Arial" panose="020B0604020202020204" pitchFamily="34" charset="0"/>
              <a:buChar char="•"/>
            </a:pPr>
            <a:r>
              <a:rPr lang="en-US" sz="1400" dirty="0"/>
              <a:t>C: Is the peer STA assumed to be soft-AP ?</a:t>
            </a:r>
          </a:p>
          <a:p>
            <a:pPr>
              <a:buFont typeface="Arial" panose="020B0604020202020204" pitchFamily="34" charset="0"/>
              <a:buChar char="•"/>
            </a:pPr>
            <a:r>
              <a:rPr lang="en-US" sz="1400" dirty="0"/>
              <a:t>R: It can be soft-AP or just a non-AP STA. We intend to not bring up any soft-AP definition but rather just use the term currently used in spec for QTP : “peer-to-peer link”. </a:t>
            </a:r>
          </a:p>
          <a:p>
            <a:pPr>
              <a:buFont typeface="Arial" panose="020B0604020202020204" pitchFamily="34" charset="0"/>
              <a:buChar char="•"/>
            </a:pPr>
            <a:r>
              <a:rPr lang="en-US" sz="1400" dirty="0"/>
              <a:t>C: What is the performance gain ?</a:t>
            </a:r>
          </a:p>
          <a:p>
            <a:pPr>
              <a:buFont typeface="Arial" panose="020B0604020202020204" pitchFamily="34" charset="0"/>
              <a:buChar char="•"/>
            </a:pPr>
            <a:r>
              <a:rPr lang="en-US" sz="1400" dirty="0"/>
              <a:t>R: It is scenario dependent in the same way as TF versus EDCA for UL transmissions. If the network is not busy, the gains may not be high. If the network is busy, this is useful </a:t>
            </a:r>
            <a:r>
              <a:rPr lang="en-US" sz="1400"/>
              <a:t>esp. for </a:t>
            </a:r>
            <a:r>
              <a:rPr lang="en-US" sz="1400" dirty="0"/>
              <a:t>QoS Mgt as it can reduce contention among non-AP STAs.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35DBBDCD-6E57-4DA5-A604-818F3DDBF5F8}"/>
              </a:ext>
            </a:extLst>
          </p:cNvPr>
          <p:cNvSpPr>
            <a:spLocks noGrp="1"/>
          </p:cNvSpPr>
          <p:nvPr>
            <p:ph type="dt" idx="15"/>
          </p:nvPr>
        </p:nvSpPr>
        <p:spPr/>
        <p:txBody>
          <a:bodyPr/>
          <a:lstStyle/>
          <a:p>
            <a:r>
              <a:rPr lang="en-US"/>
              <a:t>06/19/2020</a:t>
            </a:r>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Tree>
    <p:extLst>
      <p:ext uri="{BB962C8B-B14F-4D97-AF65-F5344CB8AC3E}">
        <p14:creationId xmlns:p14="http://schemas.microsoft.com/office/powerpoint/2010/main" val="95030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 (contd.)</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p:txBody>
          <a:bodyPr/>
          <a:lstStyle/>
          <a:p>
            <a:pPr>
              <a:buFont typeface="Arial" panose="020B0604020202020204" pitchFamily="34" charset="0"/>
              <a:buChar char="•"/>
            </a:pPr>
            <a:r>
              <a:rPr lang="en-US" sz="1400" dirty="0"/>
              <a:t>C:  What else would you require ?</a:t>
            </a:r>
          </a:p>
          <a:p>
            <a:pPr>
              <a:buFont typeface="Arial" panose="020B0604020202020204" pitchFamily="34" charset="0"/>
              <a:buChar char="•"/>
            </a:pPr>
            <a:r>
              <a:rPr lang="en-US" sz="1400" dirty="0"/>
              <a:t>R: All that we need is captured in the notes:</a:t>
            </a:r>
          </a:p>
          <a:p>
            <a:pPr lvl="1">
              <a:buFont typeface="Arial" panose="020B0604020202020204" pitchFamily="34" charset="0"/>
              <a:buChar char="•"/>
            </a:pPr>
            <a:r>
              <a:rPr lang="en-US" sz="1000" dirty="0"/>
              <a:t>Capability signaling during association. </a:t>
            </a:r>
          </a:p>
          <a:p>
            <a:pPr lvl="1">
              <a:buFont typeface="Arial" panose="020B0604020202020204" pitchFamily="34" charset="0"/>
              <a:buChar char="•"/>
            </a:pPr>
            <a:r>
              <a:rPr lang="en-US" sz="1000" dirty="0"/>
              <a:t>Signaling presence of P2P traffic (using a new TID value between 8-15 in QoS Null frame) or using existing schemes such as TSPEC or similar. </a:t>
            </a:r>
          </a:p>
          <a:p>
            <a:pPr lvl="1">
              <a:buFont typeface="Arial" panose="020B0604020202020204" pitchFamily="34" charset="0"/>
              <a:buChar char="•"/>
            </a:pPr>
            <a:r>
              <a:rPr lang="en-US" sz="1000" dirty="0"/>
              <a:t>MU-EDCA type mechanism following triggered P2P to restrict EDCA by non-AP STA. </a:t>
            </a:r>
          </a:p>
          <a:p>
            <a:pPr>
              <a:buFont typeface="Arial" panose="020B0604020202020204" pitchFamily="34" charset="0"/>
              <a:buChar char="•"/>
            </a:pPr>
            <a:r>
              <a:rPr lang="en-US" sz="1400" dirty="0"/>
              <a:t>C: How do you know the peer STA is going to use the allocation ?</a:t>
            </a:r>
          </a:p>
          <a:p>
            <a:pPr>
              <a:buFont typeface="Arial" panose="020B0604020202020204" pitchFamily="34" charset="0"/>
              <a:buChar char="•"/>
            </a:pPr>
            <a:r>
              <a:rPr lang="en-US" sz="1400" dirty="0"/>
              <a:t>R: Peer STA can signal presence of P2P traffic (see Notes). AP can recover TXOP using baseline mechanism if peer STA does not transmit. </a:t>
            </a:r>
          </a:p>
          <a:p>
            <a:pPr>
              <a:buFont typeface="Arial" panose="020B0604020202020204" pitchFamily="34" charset="0"/>
              <a:buChar char="•"/>
            </a:pPr>
            <a:r>
              <a:rPr lang="en-US" sz="1400" dirty="0"/>
              <a:t>C: Are we defining new terms for peer STA pairs ?</a:t>
            </a:r>
          </a:p>
          <a:p>
            <a:pPr>
              <a:buFont typeface="Arial" panose="020B0604020202020204" pitchFamily="34" charset="0"/>
              <a:buChar char="•"/>
            </a:pPr>
            <a:r>
              <a:rPr lang="en-US" sz="1400" dirty="0"/>
              <a:t>R: No. The terms “DLP” and “DLS” used in this presentation are just for illustration purposes. In the spec, we can use any traditional terms for them (e.g., “STA that supports Triggered P2P”).  </a:t>
            </a:r>
          </a:p>
          <a:p>
            <a:pPr>
              <a:buFont typeface="Arial" panose="020B0604020202020204" pitchFamily="34" charset="0"/>
              <a:buChar char="•"/>
            </a:pPr>
            <a:r>
              <a:rPr lang="en-US" sz="1400" dirty="0"/>
              <a:t>C: Why not restrict to TDLS use-cases ?</a:t>
            </a:r>
          </a:p>
          <a:p>
            <a:pPr>
              <a:buFont typeface="Arial" panose="020B0604020202020204" pitchFamily="34" charset="0"/>
              <a:buChar char="•"/>
            </a:pPr>
            <a:r>
              <a:rPr lang="en-US" sz="1400" dirty="0"/>
              <a:t>R: We don’t see any technical/spec reason to restrict the scope to TDLS. Note that the protocol only depends on one peer STA being associated to AP. Since the other STA need not be known at AP, there is no need to restrict.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Date Placeholder 4">
            <a:extLst>
              <a:ext uri="{FF2B5EF4-FFF2-40B4-BE49-F238E27FC236}">
                <a16:creationId xmlns:a16="http://schemas.microsoft.com/office/drawing/2014/main" id="{35DBBDCD-6E57-4DA5-A604-818F3DDBF5F8}"/>
              </a:ext>
            </a:extLst>
          </p:cNvPr>
          <p:cNvSpPr>
            <a:spLocks noGrp="1"/>
          </p:cNvSpPr>
          <p:nvPr>
            <p:ph type="dt" idx="15"/>
          </p:nvPr>
        </p:nvSpPr>
        <p:spPr/>
        <p:txBody>
          <a:bodyPr/>
          <a:lstStyle/>
          <a:p>
            <a:r>
              <a:rPr lang="en-US"/>
              <a:t>06/19/2020</a:t>
            </a:r>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Tree>
    <p:extLst>
      <p:ext uri="{BB962C8B-B14F-4D97-AF65-F5344CB8AC3E}">
        <p14:creationId xmlns:p14="http://schemas.microsoft.com/office/powerpoint/2010/main" val="4228346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标题 1"/>
          <p:cNvSpPr>
            <a:spLocks noGrp="1"/>
          </p:cNvSpPr>
          <p:nvPr>
            <p:ph type="title"/>
          </p:nvPr>
        </p:nvSpPr>
        <p:spPr>
          <a:xfrm>
            <a:off x="304800" y="558601"/>
            <a:ext cx="8534400" cy="770858"/>
          </a:xfrm>
        </p:spPr>
        <p:txBody>
          <a:bodyPr/>
          <a:lstStyle/>
          <a:p>
            <a:r>
              <a:rPr lang="en-US" altLang="zh-CN" sz="2800" dirty="0"/>
              <a:t>Triggered P2P Transmissions follow up</a:t>
            </a:r>
            <a:endParaRPr lang="zh-CN" altLang="en-US" sz="2800" dirty="0"/>
          </a:p>
        </p:txBody>
      </p:sp>
      <p:sp>
        <p:nvSpPr>
          <p:cNvPr id="33" name="Rectangle 4">
            <a:extLst>
              <a:ext uri="{FF2B5EF4-FFF2-40B4-BE49-F238E27FC236}">
                <a16:creationId xmlns:a16="http://schemas.microsoft.com/office/drawing/2014/main" id="{6DCE035C-E328-45E9-92A4-5F0C9F9E3C3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26" name="日期占位符 4"/>
          <p:cNvSpPr>
            <a:spLocks noGrp="1"/>
          </p:cNvSpPr>
          <p:nvPr>
            <p:ph type="dt" idx="15"/>
          </p:nvPr>
        </p:nvSpPr>
        <p:spPr>
          <a:xfrm>
            <a:off x="696912" y="333375"/>
            <a:ext cx="1874823" cy="273050"/>
          </a:xfrm>
        </p:spPr>
        <p:txBody>
          <a:bodyPr/>
          <a:lstStyle/>
          <a:p>
            <a:r>
              <a:rPr lang="en-US" dirty="0"/>
              <a:t>06/08/2020</a:t>
            </a:r>
            <a:endParaRPr lang="en-GB" dirty="0"/>
          </a:p>
        </p:txBody>
      </p:sp>
      <p:sp>
        <p:nvSpPr>
          <p:cNvPr id="15" name="内容占位符 2">
            <a:extLst>
              <a:ext uri="{FF2B5EF4-FFF2-40B4-BE49-F238E27FC236}">
                <a16:creationId xmlns:a16="http://schemas.microsoft.com/office/drawing/2014/main" id="{71C4C1D8-B19A-4F80-8BFD-88F4FD44B79A}"/>
              </a:ext>
            </a:extLst>
          </p:cNvPr>
          <p:cNvSpPr txBox="1">
            <a:spLocks/>
          </p:cNvSpPr>
          <p:nvPr/>
        </p:nvSpPr>
        <p:spPr bwMode="auto">
          <a:xfrm>
            <a:off x="458390" y="1177131"/>
            <a:ext cx="8227219" cy="52609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No Change in the direct link setup/teardown procedure.</a:t>
            </a:r>
          </a:p>
          <a:p>
            <a:pPr defTabSz="914400" eaLnBrk="0" hangingPunct="0">
              <a:lnSpc>
                <a:spcPct val="140000"/>
              </a:lnSpc>
              <a:spcBef>
                <a:spcPct val="0"/>
              </a:spcBef>
              <a:buClr>
                <a:srgbClr val="777777"/>
              </a:buClr>
              <a:buSzPct val="60000"/>
              <a:buFont typeface="Wingdings" pitchFamily="2" charset="2"/>
              <a:buChar char="l"/>
            </a:pPr>
            <a:r>
              <a:rPr lang="en-US" altLang="zh-CN" sz="1400" dirty="0"/>
              <a:t>Triggered P2P feature should be controlled by a capability (both at AP or STA level).</a:t>
            </a:r>
          </a:p>
          <a:p>
            <a:pPr defTabSz="914400" eaLnBrk="0" hangingPunct="0">
              <a:lnSpc>
                <a:spcPct val="140000"/>
              </a:lnSpc>
              <a:spcBef>
                <a:spcPct val="0"/>
              </a:spcBef>
              <a:buClr>
                <a:srgbClr val="777777"/>
              </a:buClr>
              <a:buSzPct val="60000"/>
              <a:buFont typeface="Wingdings" pitchFamily="2" charset="2"/>
              <a:buChar char="l"/>
            </a:pPr>
            <a:r>
              <a:rPr lang="en-US" altLang="zh-CN" sz="1400" dirty="0"/>
              <a:t>A non-AP STA can signal the need for P2P transmission thanks to </a:t>
            </a:r>
            <a:r>
              <a:rPr lang="en-US" altLang="zh-CN" sz="1400" dirty="0" err="1"/>
              <a:t>Tspec</a:t>
            </a:r>
            <a:r>
              <a:rPr lang="en-US" altLang="zh-CN" sz="1400" dirty="0"/>
              <a:t> or BSR (exact signaling is TBD).</a:t>
            </a:r>
          </a:p>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The AP provides resource to the source P2P station that is associated with it.</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TF May be included in a cascading mechanism.</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Simple signaling (typically 1 bit) to signal “P2P RU”.</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its own preamble on its distinct channel :</a:t>
            </a:r>
          </a:p>
          <a:p>
            <a:pPr lvl="2" defTabSz="914400" eaLnBrk="0" hangingPunct="0">
              <a:lnSpc>
                <a:spcPct val="140000"/>
              </a:lnSpc>
              <a:spcBef>
                <a:spcPct val="0"/>
              </a:spcBef>
              <a:buClr>
                <a:srgbClr val="777777"/>
              </a:buClr>
              <a:buSzPct val="60000"/>
              <a:buFont typeface="Wingdings" pitchFamily="2" charset="2"/>
              <a:buChar char="l"/>
            </a:pPr>
            <a:r>
              <a:rPr lang="en-US" altLang="zh-CN" sz="1400" dirty="0">
                <a:solidFill>
                  <a:schemeClr val="tx1"/>
                </a:solidFill>
              </a:rPr>
              <a:t>AP does not need to provide all trigger transmission parameters (e.g. MCS)</a:t>
            </a:r>
            <a:endParaRPr lang="en-US" altLang="zh-CN" sz="1400" dirty="0"/>
          </a:p>
          <a:p>
            <a:pPr lvl="2" defTabSz="914400" eaLnBrk="0" hangingPunct="0">
              <a:lnSpc>
                <a:spcPct val="140000"/>
              </a:lnSpc>
              <a:spcBef>
                <a:spcPct val="0"/>
              </a:spcBef>
              <a:buClr>
                <a:srgbClr val="777777"/>
              </a:buClr>
              <a:buSzPct val="60000"/>
              <a:buFont typeface="Wingdings" pitchFamily="2" charset="2"/>
              <a:buChar char="l"/>
            </a:pPr>
            <a:r>
              <a:rPr lang="en-US" altLang="zh-CN" sz="1400" dirty="0"/>
              <a:t>No synchronization requirement (even for Ack part)</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PPDU format is TBD (e.g. SU or MU PPDU format can be envisaged)</a:t>
            </a:r>
          </a:p>
        </p:txBody>
      </p:sp>
    </p:spTree>
    <p:extLst>
      <p:ext uri="{BB962C8B-B14F-4D97-AF65-F5344CB8AC3E}">
        <p14:creationId xmlns:p14="http://schemas.microsoft.com/office/powerpoint/2010/main" val="1629367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日期占位符 4"/>
          <p:cNvSpPr>
            <a:spLocks noGrp="1"/>
          </p:cNvSpPr>
          <p:nvPr>
            <p:ph type="dt" idx="15"/>
          </p:nvPr>
        </p:nvSpPr>
        <p:spPr/>
        <p:txBody>
          <a:bodyPr/>
          <a:lstStyle/>
          <a:p>
            <a:r>
              <a:rPr lang="en-US"/>
              <a:t>June 2020</a:t>
            </a:r>
            <a:endParaRPr lang="en-GB" dirty="0"/>
          </a:p>
        </p:txBody>
      </p:sp>
      <p:sp>
        <p:nvSpPr>
          <p:cNvPr id="8" name="内容占位符 2"/>
          <p:cNvSpPr txBox="1">
            <a:spLocks/>
          </p:cNvSpPr>
          <p:nvPr/>
        </p:nvSpPr>
        <p:spPr bwMode="auto">
          <a:xfrm>
            <a:off x="459581" y="1524000"/>
            <a:ext cx="7770813"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provides high “interferences” to the AP</a:t>
            </a:r>
          </a:p>
          <a:p>
            <a:pPr lvl="1" defTabSz="914400" eaLnBrk="0" hangingPunct="0">
              <a:lnSpc>
                <a:spcPct val="140000"/>
              </a:lnSpc>
              <a:spcBef>
                <a:spcPct val="0"/>
              </a:spcBef>
              <a:buClr>
                <a:srgbClr val="777777"/>
              </a:buClr>
              <a:buSzPct val="60000"/>
              <a:buFont typeface="Wingdings" pitchFamily="2" charset="2"/>
              <a:buChar char="l"/>
            </a:pPr>
            <a:r>
              <a:rPr lang="en-US" altLang="zh-CN" sz="1800" kern="0" dirty="0">
                <a:latin typeface="+mj-lt"/>
                <a:ea typeface="黑体" pitchFamily="49" charset="-122"/>
                <a:cs typeface="Calibri" panose="020F0502020204030204" pitchFamily="34" charset="0"/>
              </a:rPr>
              <a:t>Direct link traffic carries large amount of data</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Large video transmission for VR, or video streaming.</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Direct link traffic often requires low latency thus frequently accesses the medium.</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Interactive applications (VR, </a:t>
            </a:r>
            <a:r>
              <a:rPr lang="en-US" altLang="zh-CN" sz="1400" kern="0" dirty="0" err="1">
                <a:latin typeface="+mj-lt"/>
                <a:ea typeface="黑体" pitchFamily="49" charset="-122"/>
                <a:cs typeface="Calibri" panose="020F0502020204030204" pitchFamily="34" charset="0"/>
              </a:rPr>
              <a:t>visio</a:t>
            </a:r>
            <a:r>
              <a:rPr lang="en-US" altLang="zh-CN" sz="1400" kern="0" dirty="0">
                <a:latin typeface="+mj-lt"/>
                <a:ea typeface="黑体" pitchFamily="49" charset="-122"/>
                <a:cs typeface="Calibri" panose="020F0502020204030204" pitchFamily="34" charset="0"/>
              </a:rPr>
              <a:t> conferences, etc.)</a:t>
            </a:r>
          </a:p>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cannot be efficiently scheduled by an AP today</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AP cannot trigger the sending of direct link data, so fine scheduling is not possible.</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Direct link only relies on EDCA.</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Multi User OFDMA doesn’t support Direct link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Quiet time period mechanism is not incentive enough</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Every station with direct link traffic will contend on the same period.</a:t>
            </a:r>
            <a:br>
              <a:rPr lang="en-US" altLang="zh-CN" sz="1200" kern="0" dirty="0">
                <a:latin typeface="+mj-lt"/>
                <a:ea typeface="黑体" pitchFamily="49" charset="-122"/>
                <a:cs typeface="Calibri" panose="020F0502020204030204" pitchFamily="34" charset="0"/>
              </a:rPr>
            </a:br>
            <a:r>
              <a:rPr lang="en-US" altLang="zh-CN" sz="1200" kern="0" dirty="0">
                <a:latin typeface="+mj-lt"/>
                <a:ea typeface="黑体" pitchFamily="49" charset="-122"/>
                <a:cs typeface="Calibri" panose="020F0502020204030204" pitchFamily="34" charset="0"/>
              </a:rPr>
              <a:t>Even if this period has been negotiated by a STA, the quiet time period is open for all direct link stations</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Other stations with uplink data may also contend during this period (Quiet time period is just intended to give a better priority of medium access for direct link traffic).</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No specific protection against legacy stations.</a:t>
            </a:r>
          </a:p>
        </p:txBody>
      </p:sp>
      <p:sp>
        <p:nvSpPr>
          <p:cNvPr id="6" name="标题 1"/>
          <p:cNvSpPr>
            <a:spLocks noGrp="1"/>
          </p:cNvSpPr>
          <p:nvPr>
            <p:ph type="title"/>
          </p:nvPr>
        </p:nvSpPr>
        <p:spPr>
          <a:xfrm>
            <a:off x="696912" y="558600"/>
            <a:ext cx="7770813" cy="1065213"/>
          </a:xfrm>
        </p:spPr>
        <p:txBody>
          <a:bodyPr/>
          <a:lstStyle/>
          <a:p>
            <a:r>
              <a:rPr lang="en-US" altLang="zh-CN" dirty="0"/>
              <a:t>1117r1: Direct Link issues with 11ax amendments</a:t>
            </a:r>
            <a:endParaRPr lang="zh-CN" altLang="en-US" dirty="0"/>
          </a:p>
        </p:txBody>
      </p:sp>
      <p:sp>
        <p:nvSpPr>
          <p:cNvPr id="9" name="Rectangle 4">
            <a:extLst>
              <a:ext uri="{FF2B5EF4-FFF2-40B4-BE49-F238E27FC236}">
                <a16:creationId xmlns:a16="http://schemas.microsoft.com/office/drawing/2014/main" id="{6015C070-70BC-41B6-8AA6-57A6BB09601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74674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a:t>
            </a:r>
          </a:p>
        </p:txBody>
      </p:sp>
      <p:sp>
        <p:nvSpPr>
          <p:cNvPr id="3" name="Content Placeholder 2"/>
          <p:cNvSpPr>
            <a:spLocks noGrp="1"/>
          </p:cNvSpPr>
          <p:nvPr>
            <p:ph idx="1"/>
          </p:nvPr>
        </p:nvSpPr>
        <p:spPr>
          <a:xfrm>
            <a:off x="685800" y="1981201"/>
            <a:ext cx="7770813" cy="1371600"/>
          </a:xfrm>
        </p:spPr>
        <p:txBody>
          <a:bodyPr/>
          <a:lstStyle/>
          <a:p>
            <a:pPr>
              <a:buFont typeface="Arial" panose="020B0604020202020204" pitchFamily="34" charset="0"/>
              <a:buChar char="•"/>
            </a:pPr>
            <a:r>
              <a:rPr lang="en-US" dirty="0"/>
              <a:t>P2P communication can significantly reduce the load on the BSS and simultaneously the latency by a one-hop communication.  </a:t>
            </a:r>
          </a:p>
          <a:p>
            <a:pPr>
              <a:buFont typeface="Arial" panose="020B0604020202020204" pitchFamily="34" charset="0"/>
              <a:buChar char="•"/>
            </a:pPr>
            <a:endParaRPr lang="en-US" dirty="0"/>
          </a:p>
          <a:p>
            <a:pPr>
              <a:buFont typeface="Arial" panose="020B0604020202020204" pitchFamily="34" charset="0"/>
              <a:buChar char="•"/>
            </a:pPr>
            <a:r>
              <a:rPr lang="en-US" sz="2000" dirty="0"/>
              <a:t>About 70% reduction in </a:t>
            </a:r>
          </a:p>
          <a:p>
            <a:pPr marL="0" indent="0"/>
            <a:r>
              <a:rPr lang="en-US" sz="2000" dirty="0"/>
              <a:t>     latency/airtime possible in </a:t>
            </a:r>
          </a:p>
          <a:p>
            <a:pPr marL="0" indent="0"/>
            <a:r>
              <a:rPr lang="en-US" sz="2000" dirty="0"/>
              <a:t>    the two floor home scenario </a:t>
            </a:r>
          </a:p>
          <a:p>
            <a:pPr marL="0" indent="0"/>
            <a:r>
              <a:rPr lang="en-US" sz="2000" dirty="0"/>
              <a:t>     by using P2P communication </a:t>
            </a:r>
            <a:br>
              <a:rPr lang="en-US" sz="2000" dirty="0"/>
            </a:br>
            <a:r>
              <a:rPr lang="en-US" sz="2000" dirty="0"/>
              <a:t>    among users in the same room.</a:t>
            </a:r>
          </a:p>
          <a:p>
            <a:pPr marL="0" indent="0"/>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1100" y="2895600"/>
            <a:ext cx="4534694" cy="3401021"/>
          </a:xfrm>
          <a:prstGeom prst="rect">
            <a:avLst/>
          </a:prstGeom>
        </p:spPr>
      </p:pic>
      <p:sp>
        <p:nvSpPr>
          <p:cNvPr id="8" name="Rectangle 4">
            <a:extLst>
              <a:ext uri="{FF2B5EF4-FFF2-40B4-BE49-F238E27FC236}">
                <a16:creationId xmlns:a16="http://schemas.microsoft.com/office/drawing/2014/main" id="{25EA414F-35E3-439F-A4DC-B0D0DBA505F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394842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 2/2</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17</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9" name="日期占位符 4"/>
          <p:cNvSpPr>
            <a:spLocks noGrp="1"/>
          </p:cNvSpPr>
          <p:nvPr>
            <p:ph type="dt" idx="15"/>
          </p:nvPr>
        </p:nvSpPr>
        <p:spPr>
          <a:xfrm>
            <a:off x="696912" y="333375"/>
            <a:ext cx="1874823" cy="273050"/>
          </a:xfrm>
        </p:spPr>
        <p:txBody>
          <a:bodyPr/>
          <a:lstStyle/>
          <a:p>
            <a:r>
              <a:rPr lang="en-US" dirty="0"/>
              <a:t>06/08/2020</a:t>
            </a:r>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21" name="Rectangle 20">
            <a:extLst>
              <a:ext uri="{FF2B5EF4-FFF2-40B4-BE49-F238E27FC236}">
                <a16:creationId xmlns:a16="http://schemas.microsoft.com/office/drawing/2014/main" id="{336F8D5A-CCC7-4637-8727-E789949654FF}"/>
              </a:ext>
            </a:extLst>
          </p:cNvPr>
          <p:cNvSpPr/>
          <p:nvPr/>
        </p:nvSpPr>
        <p:spPr bwMode="auto">
          <a:xfrm>
            <a:off x="1152215" y="2177315"/>
            <a:ext cx="895820" cy="75792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HE MU PPDU / TRS or TF</a:t>
            </a:r>
          </a:p>
        </p:txBody>
      </p:sp>
      <p:cxnSp>
        <p:nvCxnSpPr>
          <p:cNvPr id="24" name="Straight Connector 23">
            <a:extLst>
              <a:ext uri="{FF2B5EF4-FFF2-40B4-BE49-F238E27FC236}">
                <a16:creationId xmlns:a16="http://schemas.microsoft.com/office/drawing/2014/main" id="{22CBD6F5-EA03-4D09-BA21-0E33AFA72115}"/>
              </a:ext>
            </a:extLst>
          </p:cNvPr>
          <p:cNvCxnSpPr>
            <a:cxnSpLocks/>
          </p:cNvCxnSpPr>
          <p:nvPr/>
        </p:nvCxnSpPr>
        <p:spPr bwMode="auto">
          <a:xfrm>
            <a:off x="2058877"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5" name="Straight Connector 24">
            <a:extLst>
              <a:ext uri="{FF2B5EF4-FFF2-40B4-BE49-F238E27FC236}">
                <a16:creationId xmlns:a16="http://schemas.microsoft.com/office/drawing/2014/main" id="{2605A2ED-B698-49F3-8AE4-0BE8C47D7FF2}"/>
              </a:ext>
            </a:extLst>
          </p:cNvPr>
          <p:cNvCxnSpPr>
            <a:cxnSpLocks/>
          </p:cNvCxnSpPr>
          <p:nvPr/>
        </p:nvCxnSpPr>
        <p:spPr bwMode="auto">
          <a:xfrm>
            <a:off x="2280354"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Straight Connector 25">
            <a:extLst>
              <a:ext uri="{FF2B5EF4-FFF2-40B4-BE49-F238E27FC236}">
                <a16:creationId xmlns:a16="http://schemas.microsoft.com/office/drawing/2014/main" id="{645C224F-51A9-419A-AF67-8AFEABF20BF5}"/>
              </a:ext>
            </a:extLst>
          </p:cNvPr>
          <p:cNvCxnSpPr>
            <a:cxnSpLocks/>
          </p:cNvCxnSpPr>
          <p:nvPr/>
        </p:nvCxnSpPr>
        <p:spPr bwMode="auto">
          <a:xfrm>
            <a:off x="3406422"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Straight Connector 26">
            <a:extLst>
              <a:ext uri="{FF2B5EF4-FFF2-40B4-BE49-F238E27FC236}">
                <a16:creationId xmlns:a16="http://schemas.microsoft.com/office/drawing/2014/main" id="{DA5A7EE6-6102-4484-B058-134F978AD7C7}"/>
              </a:ext>
            </a:extLst>
          </p:cNvPr>
          <p:cNvCxnSpPr>
            <a:cxnSpLocks/>
          </p:cNvCxnSpPr>
          <p:nvPr/>
        </p:nvCxnSpPr>
        <p:spPr bwMode="auto">
          <a:xfrm>
            <a:off x="3637584"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Rectangle 27">
            <a:extLst>
              <a:ext uri="{FF2B5EF4-FFF2-40B4-BE49-F238E27FC236}">
                <a16:creationId xmlns:a16="http://schemas.microsoft.com/office/drawing/2014/main" id="{DF54D932-33CD-406C-87D1-2637A953F7DB}"/>
              </a:ext>
            </a:extLst>
          </p:cNvPr>
          <p:cNvSpPr/>
          <p:nvPr/>
        </p:nvSpPr>
        <p:spPr bwMode="auto">
          <a:xfrm>
            <a:off x="3634882" y="4080045"/>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29" name="Straight Connector 28">
            <a:extLst>
              <a:ext uri="{FF2B5EF4-FFF2-40B4-BE49-F238E27FC236}">
                <a16:creationId xmlns:a16="http://schemas.microsoft.com/office/drawing/2014/main" id="{151ADFDC-FBE3-45A9-8B57-1C073C75B773}"/>
              </a:ext>
            </a:extLst>
          </p:cNvPr>
          <p:cNvCxnSpPr>
            <a:cxnSpLocks/>
          </p:cNvCxnSpPr>
          <p:nvPr/>
        </p:nvCxnSpPr>
        <p:spPr bwMode="auto">
          <a:xfrm>
            <a:off x="4157077" y="3276600"/>
            <a:ext cx="0" cy="292099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Rectangle 29">
            <a:extLst>
              <a:ext uri="{FF2B5EF4-FFF2-40B4-BE49-F238E27FC236}">
                <a16:creationId xmlns:a16="http://schemas.microsoft.com/office/drawing/2014/main" id="{8E38C344-0EAA-4585-8E34-EB21F68CDE9A}"/>
              </a:ext>
            </a:extLst>
          </p:cNvPr>
          <p:cNvSpPr/>
          <p:nvPr/>
        </p:nvSpPr>
        <p:spPr bwMode="auto">
          <a:xfrm>
            <a:off x="4370382" y="2177316"/>
            <a:ext cx="1136919" cy="75792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4364301"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flipH="1">
            <a:off x="5507294" y="2177316"/>
            <a:ext cx="7"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5724612"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5727050"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5720305"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8" name="Rectangle 37">
            <a:extLst>
              <a:ext uri="{FF2B5EF4-FFF2-40B4-BE49-F238E27FC236}">
                <a16:creationId xmlns:a16="http://schemas.microsoft.com/office/drawing/2014/main" id="{7BAE76B3-0ED7-4651-A573-0F90BAF7FAB9}"/>
              </a:ext>
            </a:extLst>
          </p:cNvPr>
          <p:cNvSpPr/>
          <p:nvPr/>
        </p:nvSpPr>
        <p:spPr bwMode="auto">
          <a:xfrm>
            <a:off x="7385313" y="2359381"/>
            <a:ext cx="113691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600" b="0" i="0" u="none" strike="noStrike" cap="none" normalizeH="0" baseline="0" dirty="0" err="1">
                <a:ln>
                  <a:noFill/>
                </a:ln>
                <a:solidFill>
                  <a:schemeClr val="tx1"/>
                </a:solidFill>
                <a:effectLst/>
                <a:latin typeface="Times New Roman" pitchFamily="16" charset="0"/>
                <a:ea typeface="MS Gothic" charset="-128"/>
              </a:rPr>
              <a:t>Ack</a:t>
            </a:r>
            <a:endParaRPr kumimoji="0" lang="fr-FR" sz="1600" b="0" i="0" u="none" strike="noStrike" cap="none" normalizeH="0" baseline="0" dirty="0">
              <a:ln>
                <a:noFill/>
              </a:ln>
              <a:solidFill>
                <a:schemeClr val="tx1"/>
              </a:solidFill>
              <a:effectLst/>
              <a:latin typeface="Times New Roman" pitchFamily="16" charset="0"/>
              <a:ea typeface="MS Gothic" charset="-128"/>
            </a:endParaRP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a:off x="7167995"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7385313" y="2359381"/>
            <a:ext cx="0" cy="38382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8" name="Straight Arrow Connector 57">
            <a:extLst>
              <a:ext uri="{FF2B5EF4-FFF2-40B4-BE49-F238E27FC236}">
                <a16:creationId xmlns:a16="http://schemas.microsoft.com/office/drawing/2014/main" id="{355F1067-F555-4FC5-831F-4B340705A1F7}"/>
              </a:ext>
            </a:extLst>
          </p:cNvPr>
          <p:cNvCxnSpPr>
            <a:cxnSpLocks/>
          </p:cNvCxnSpPr>
          <p:nvPr/>
        </p:nvCxnSpPr>
        <p:spPr bwMode="auto">
          <a:xfrm>
            <a:off x="1905000" y="619759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Straight Arrow Connector 59">
            <a:extLst>
              <a:ext uri="{FF2B5EF4-FFF2-40B4-BE49-F238E27FC236}">
                <a16:creationId xmlns:a16="http://schemas.microsoft.com/office/drawing/2014/main" id="{42C440FA-2724-48C2-8FCE-75D5BEEFAD65}"/>
              </a:ext>
            </a:extLst>
          </p:cNvPr>
          <p:cNvCxnSpPr>
            <a:cxnSpLocks/>
          </p:cNvCxnSpPr>
          <p:nvPr/>
        </p:nvCxnSpPr>
        <p:spPr bwMode="auto">
          <a:xfrm flipH="1">
            <a:off x="2279322"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1885214"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66" name="Straight Arrow Connector 65">
            <a:extLst>
              <a:ext uri="{FF2B5EF4-FFF2-40B4-BE49-F238E27FC236}">
                <a16:creationId xmlns:a16="http://schemas.microsoft.com/office/drawing/2014/main" id="{FDEAE283-8011-40B7-8569-00F5C7B9C9D3}"/>
              </a:ext>
            </a:extLst>
          </p:cNvPr>
          <p:cNvCxnSpPr>
            <a:cxnSpLocks/>
          </p:cNvCxnSpPr>
          <p:nvPr/>
        </p:nvCxnSpPr>
        <p:spPr bwMode="auto">
          <a:xfrm>
            <a:off x="3255218"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7" name="Straight Arrow Connector 66">
            <a:extLst>
              <a:ext uri="{FF2B5EF4-FFF2-40B4-BE49-F238E27FC236}">
                <a16:creationId xmlns:a16="http://schemas.microsoft.com/office/drawing/2014/main" id="{E9F45284-C26E-4ADD-A7F2-CD949C1F9565}"/>
              </a:ext>
            </a:extLst>
          </p:cNvPr>
          <p:cNvCxnSpPr>
            <a:cxnSpLocks/>
          </p:cNvCxnSpPr>
          <p:nvPr/>
        </p:nvCxnSpPr>
        <p:spPr bwMode="auto">
          <a:xfrm flipH="1">
            <a:off x="3629540"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53A79F70-042D-48F4-B7BC-92D3B6B56479}"/>
              </a:ext>
            </a:extLst>
          </p:cNvPr>
          <p:cNvSpPr txBox="1"/>
          <p:nvPr/>
        </p:nvSpPr>
        <p:spPr>
          <a:xfrm>
            <a:off x="3235432"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69" name="Straight Arrow Connector 68">
            <a:extLst>
              <a:ext uri="{FF2B5EF4-FFF2-40B4-BE49-F238E27FC236}">
                <a16:creationId xmlns:a16="http://schemas.microsoft.com/office/drawing/2014/main" id="{36F63F5C-45EC-4FFE-A0A9-4DF45D710238}"/>
              </a:ext>
            </a:extLst>
          </p:cNvPr>
          <p:cNvCxnSpPr>
            <a:cxnSpLocks/>
          </p:cNvCxnSpPr>
          <p:nvPr/>
        </p:nvCxnSpPr>
        <p:spPr bwMode="auto">
          <a:xfrm>
            <a:off x="4023694"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a:extLst>
              <a:ext uri="{FF2B5EF4-FFF2-40B4-BE49-F238E27FC236}">
                <a16:creationId xmlns:a16="http://schemas.microsoft.com/office/drawing/2014/main" id="{333A2651-783F-4089-9C25-A59E490D6B9E}"/>
              </a:ext>
            </a:extLst>
          </p:cNvPr>
          <p:cNvCxnSpPr>
            <a:cxnSpLocks/>
          </p:cNvCxnSpPr>
          <p:nvPr/>
        </p:nvCxnSpPr>
        <p:spPr bwMode="auto">
          <a:xfrm flipH="1">
            <a:off x="4364149"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1" name="TextBox 70">
            <a:extLst>
              <a:ext uri="{FF2B5EF4-FFF2-40B4-BE49-F238E27FC236}">
                <a16:creationId xmlns:a16="http://schemas.microsoft.com/office/drawing/2014/main" id="{7D984429-735F-4963-A8ED-EBF717333CAD}"/>
              </a:ext>
            </a:extLst>
          </p:cNvPr>
          <p:cNvSpPr txBox="1"/>
          <p:nvPr/>
        </p:nvSpPr>
        <p:spPr>
          <a:xfrm>
            <a:off x="410550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5364205"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5738527"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534441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7022529"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7396851"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7002743"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163057"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7165117"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763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39" y="1341317"/>
            <a:ext cx="7790061" cy="1"/>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69654" y="1869898"/>
            <a:ext cx="5995463" cy="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3021385" y="1634205"/>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63" name="Straight Connector 62">
            <a:extLst>
              <a:ext uri="{FF2B5EF4-FFF2-40B4-BE49-F238E27FC236}">
                <a16:creationId xmlns:a16="http://schemas.microsoft.com/office/drawing/2014/main" id="{3F50D567-8C16-4B3C-ACD4-1D1D730F4987}"/>
              </a:ext>
            </a:extLst>
          </p:cNvPr>
          <p:cNvCxnSpPr>
            <a:cxnSpLocks/>
          </p:cNvCxnSpPr>
          <p:nvPr/>
        </p:nvCxnSpPr>
        <p:spPr bwMode="auto">
          <a:xfrm flipV="1">
            <a:off x="4160825"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E1F29A0D-F7A3-4ADF-BD57-6C50B8A4760E}"/>
              </a:ext>
            </a:extLst>
          </p:cNvPr>
          <p:cNvCxnSpPr>
            <a:cxnSpLocks/>
          </p:cNvCxnSpPr>
          <p:nvPr/>
        </p:nvCxnSpPr>
        <p:spPr bwMode="auto">
          <a:xfrm flipV="1">
            <a:off x="2279322"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TextBox 80">
            <a:extLst>
              <a:ext uri="{FF2B5EF4-FFF2-40B4-BE49-F238E27FC236}">
                <a16:creationId xmlns:a16="http://schemas.microsoft.com/office/drawing/2014/main" id="{6119D9FF-B64C-4C98-8B77-F952B8186AFF}"/>
              </a:ext>
            </a:extLst>
          </p:cNvPr>
          <p:cNvSpPr txBox="1"/>
          <p:nvPr/>
        </p:nvSpPr>
        <p:spPr>
          <a:xfrm>
            <a:off x="2374117" y="2910602"/>
            <a:ext cx="1297215"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22" name="Rectangle 21">
            <a:extLst>
              <a:ext uri="{FF2B5EF4-FFF2-40B4-BE49-F238E27FC236}">
                <a16:creationId xmlns:a16="http://schemas.microsoft.com/office/drawing/2014/main" id="{0AADF84C-B029-464F-AE01-CC440E83E241}"/>
              </a:ext>
            </a:extLst>
          </p:cNvPr>
          <p:cNvSpPr/>
          <p:nvPr/>
        </p:nvSpPr>
        <p:spPr bwMode="auto">
          <a:xfrm>
            <a:off x="2279322"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5719839"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7176911"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5726510"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5920980"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Straight Arrow Connector 5">
            <a:extLst>
              <a:ext uri="{FF2B5EF4-FFF2-40B4-BE49-F238E27FC236}">
                <a16:creationId xmlns:a16="http://schemas.microsoft.com/office/drawing/2014/main" id="{604C7F49-DF91-4313-9645-0DE84CD1C29E}"/>
              </a:ext>
            </a:extLst>
          </p:cNvPr>
          <p:cNvCxnSpPr>
            <a:cxnSpLocks/>
            <a:endCxn id="28" idx="1"/>
          </p:cNvCxnSpPr>
          <p:nvPr/>
        </p:nvCxnSpPr>
        <p:spPr bwMode="auto">
          <a:xfrm flipV="1">
            <a:off x="3181359" y="4297919"/>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5E8C82CB-3D70-4716-81A5-9F1A08C2838F}"/>
              </a:ext>
            </a:extLst>
          </p:cNvPr>
          <p:cNvSpPr txBox="1"/>
          <p:nvPr/>
        </p:nvSpPr>
        <p:spPr>
          <a:xfrm>
            <a:off x="2209122"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91" name="Straight Arrow Connector 90">
            <a:extLst>
              <a:ext uri="{FF2B5EF4-FFF2-40B4-BE49-F238E27FC236}">
                <a16:creationId xmlns:a16="http://schemas.microsoft.com/office/drawing/2014/main" id="{3C8DB857-95E4-49D4-8A51-8C3941C580E2}"/>
              </a:ext>
            </a:extLst>
          </p:cNvPr>
          <p:cNvCxnSpPr>
            <a:cxnSpLocks/>
            <a:stCxn id="89" idx="0"/>
          </p:cNvCxnSpPr>
          <p:nvPr/>
        </p:nvCxnSpPr>
        <p:spPr bwMode="auto">
          <a:xfrm flipV="1">
            <a:off x="2860102"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8BB63131-2D02-41BE-B6F0-8388CE24239B}"/>
              </a:ext>
            </a:extLst>
          </p:cNvPr>
          <p:cNvCxnSpPr>
            <a:cxnSpLocks/>
          </p:cNvCxnSpPr>
          <p:nvPr/>
        </p:nvCxnSpPr>
        <p:spPr bwMode="auto">
          <a:xfrm flipH="1">
            <a:off x="2272651"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220937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6A45B-785A-4B60-9F7D-E7B863A8CF41}"/>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99237966-4042-475D-A16E-035BD5371B86}"/>
              </a:ext>
            </a:extLst>
          </p:cNvPr>
          <p:cNvSpPr>
            <a:spLocks noGrp="1"/>
          </p:cNvSpPr>
          <p:nvPr>
            <p:ph idx="1"/>
          </p:nvPr>
        </p:nvSpPr>
        <p:spPr/>
        <p:txBody>
          <a:bodyPr/>
          <a:lstStyle/>
          <a:p>
            <a:pPr>
              <a:buFont typeface="Arial" panose="020B0604020202020204" pitchFamily="34" charset="0"/>
              <a:buChar char="•"/>
            </a:pPr>
            <a:r>
              <a:rPr lang="en-US" dirty="0"/>
              <a:t>Propose a simple/low-complexity Triggered P2P scheme to be used for 11be R1. </a:t>
            </a:r>
          </a:p>
        </p:txBody>
      </p:sp>
      <p:sp>
        <p:nvSpPr>
          <p:cNvPr id="4" name="Slide Number Placeholder 3">
            <a:extLst>
              <a:ext uri="{FF2B5EF4-FFF2-40B4-BE49-F238E27FC236}">
                <a16:creationId xmlns:a16="http://schemas.microsoft.com/office/drawing/2014/main" id="{5B841B0F-8E1E-4CAA-A354-FACA677E9B4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3AE4581-7608-4C36-96E7-6DE2FF644D6C}"/>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F7C04DC-D393-4B13-8F94-6414DC116ACA}"/>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FF481BBA-BE55-446E-A04B-91210096735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2254144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418" y="447032"/>
            <a:ext cx="7770813" cy="1065213"/>
          </a:xfrm>
        </p:spPr>
        <p:txBody>
          <a:bodyPr/>
          <a:lstStyle/>
          <a:p>
            <a:r>
              <a:rPr lang="en-US" dirty="0"/>
              <a:t>Introduction </a:t>
            </a:r>
          </a:p>
        </p:txBody>
      </p:sp>
      <p:sp>
        <p:nvSpPr>
          <p:cNvPr id="3" name="Content Placeholder 2"/>
          <p:cNvSpPr>
            <a:spLocks noGrp="1"/>
          </p:cNvSpPr>
          <p:nvPr>
            <p:ph idx="1"/>
          </p:nvPr>
        </p:nvSpPr>
        <p:spPr>
          <a:xfrm>
            <a:off x="228600" y="1596843"/>
            <a:ext cx="7710512" cy="3251318"/>
          </a:xfrm>
        </p:spPr>
        <p:txBody>
          <a:bodyPr/>
          <a:lstStyle/>
          <a:p>
            <a:pPr>
              <a:buFont typeface="Arial" panose="020B0604020202020204" pitchFamily="34" charset="0"/>
              <a:buChar char="•"/>
            </a:pPr>
            <a:r>
              <a:rPr lang="en-US" sz="1800" dirty="0"/>
              <a:t>Direct Link transmission =&gt; A Direct Link Scheduled  (“DLS”) STA communicates directly with another Direct Link Peer STA (“DLP”).</a:t>
            </a:r>
          </a:p>
          <a:p>
            <a:pPr>
              <a:buFont typeface="Arial" panose="020B0604020202020204" pitchFamily="34" charset="0"/>
              <a:buChar char="•"/>
            </a:pPr>
            <a:r>
              <a:rPr lang="en-US" sz="1800" dirty="0"/>
              <a:t>Benefits of Direct Link (“</a:t>
            </a:r>
            <a:r>
              <a:rPr lang="en-US" sz="1800" dirty="0" err="1"/>
              <a:t>DiL</a:t>
            </a:r>
            <a:r>
              <a:rPr lang="en-US" sz="1800" dirty="0"/>
              <a:t>”) transmission [1] :</a:t>
            </a:r>
          </a:p>
          <a:p>
            <a:pPr lvl="1">
              <a:buFont typeface="Arial" panose="020B0604020202020204" pitchFamily="34" charset="0"/>
              <a:buChar char="•"/>
            </a:pPr>
            <a:r>
              <a:rPr lang="en-US" sz="1800" dirty="0"/>
              <a:t>high throughput because lower number of transmissions </a:t>
            </a:r>
          </a:p>
          <a:p>
            <a:pPr lvl="1">
              <a:buFont typeface="Arial" panose="020B0604020202020204" pitchFamily="34" charset="0"/>
              <a:buChar char="•"/>
            </a:pPr>
            <a:r>
              <a:rPr lang="en-US" sz="1800" dirty="0"/>
              <a:t>low latency due to one hop communication.</a:t>
            </a:r>
          </a:p>
          <a:p>
            <a:pPr>
              <a:buFont typeface="Arial" panose="020B0604020202020204" pitchFamily="34" charset="0"/>
              <a:buChar char="•"/>
            </a:pPr>
            <a:r>
              <a:rPr lang="en-US" sz="2200" dirty="0"/>
              <a:t>Use-case of interest:</a:t>
            </a:r>
          </a:p>
          <a:p>
            <a:pPr lvl="1">
              <a:buFont typeface="Arial" panose="020B0604020202020204" pitchFamily="34" charset="0"/>
              <a:buChar char="•"/>
            </a:pPr>
            <a:r>
              <a:rPr lang="en-US" sz="1800" dirty="0"/>
              <a:t>Miracast streaming from laptop to monitor. </a:t>
            </a:r>
          </a:p>
          <a:p>
            <a:pPr lvl="1">
              <a:buFont typeface="Arial" panose="020B0604020202020204" pitchFamily="34" charset="0"/>
              <a:buChar char="•"/>
            </a:pPr>
            <a:r>
              <a:rPr lang="en-US" sz="1800" dirty="0"/>
              <a:t>VR applications </a:t>
            </a:r>
          </a:p>
          <a:p>
            <a:pPr lvl="1">
              <a:buFont typeface="Arial" panose="020B0604020202020204" pitchFamily="34" charset="0"/>
              <a:buChar char="•"/>
            </a:pPr>
            <a:r>
              <a:rPr lang="en-US" sz="1800" dirty="0"/>
              <a:t>Wireless file transfer from phone to printer. </a:t>
            </a:r>
          </a:p>
          <a:p>
            <a:pPr marL="0" indent="0"/>
            <a:endParaRPr lang="en-US" sz="22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1414" y="3126931"/>
            <a:ext cx="685800" cy="6858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944547" y="3126931"/>
            <a:ext cx="406138" cy="62865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9668" y="2444125"/>
            <a:ext cx="979118" cy="734339"/>
          </a:xfrm>
          <a:prstGeom prst="rect">
            <a:avLst/>
          </a:prstGeom>
        </p:spPr>
      </p:pic>
      <p:cxnSp>
        <p:nvCxnSpPr>
          <p:cNvPr id="16" name="Straight Arrow Connector 15"/>
          <p:cNvCxnSpPr/>
          <p:nvPr/>
        </p:nvCxnSpPr>
        <p:spPr bwMode="auto">
          <a:xfrm flipH="1" flipV="1">
            <a:off x="7350684" y="3381588"/>
            <a:ext cx="816870" cy="1169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3</a:t>
            </a:fld>
            <a:endParaRPr lang="en-GB" dirty="0"/>
          </a:p>
        </p:txBody>
      </p:sp>
      <p:cxnSp>
        <p:nvCxnSpPr>
          <p:cNvPr id="13" name="Straight Connector 12"/>
          <p:cNvCxnSpPr/>
          <p:nvPr/>
        </p:nvCxnSpPr>
        <p:spPr bwMode="auto">
          <a:xfrm>
            <a:off x="514350" y="5413358"/>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171450" y="5071682"/>
            <a:ext cx="528734" cy="369332"/>
          </a:xfrm>
          <a:prstGeom prst="rect">
            <a:avLst/>
          </a:prstGeom>
          <a:noFill/>
        </p:spPr>
        <p:txBody>
          <a:bodyPr wrap="none" rtlCol="0">
            <a:spAutoFit/>
          </a:bodyPr>
          <a:lstStyle/>
          <a:p>
            <a:r>
              <a:rPr lang="en-US" sz="1800" dirty="0">
                <a:solidFill>
                  <a:schemeClr val="tx1"/>
                </a:solidFill>
              </a:rPr>
              <a:t>AP</a:t>
            </a:r>
            <a:r>
              <a:rPr lang="en-US" sz="1800" dirty="0"/>
              <a:t> </a:t>
            </a:r>
          </a:p>
        </p:txBody>
      </p:sp>
      <p:sp>
        <p:nvSpPr>
          <p:cNvPr id="15" name="Rectangle 14"/>
          <p:cNvSpPr/>
          <p:nvPr/>
        </p:nvSpPr>
        <p:spPr bwMode="auto">
          <a:xfrm>
            <a:off x="914400" y="5121399"/>
            <a:ext cx="571500" cy="2919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050" dirty="0" err="1"/>
              <a:t>DiL</a:t>
            </a:r>
            <a:r>
              <a:rPr lang="en-US" sz="1050" dirty="0"/>
              <a:t>-A</a:t>
            </a:r>
          </a:p>
        </p:txBody>
      </p:sp>
      <p:cxnSp>
        <p:nvCxnSpPr>
          <p:cNvPr id="17" name="Straight Connector 16"/>
          <p:cNvCxnSpPr/>
          <p:nvPr/>
        </p:nvCxnSpPr>
        <p:spPr bwMode="auto">
          <a:xfrm>
            <a:off x="509612" y="5993425"/>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166713" y="5651748"/>
            <a:ext cx="795411" cy="253916"/>
          </a:xfrm>
          <a:prstGeom prst="rect">
            <a:avLst/>
          </a:prstGeom>
          <a:noFill/>
        </p:spPr>
        <p:txBody>
          <a:bodyPr wrap="none" rtlCol="0">
            <a:spAutoFit/>
          </a:bodyPr>
          <a:lstStyle/>
          <a:p>
            <a:r>
              <a:rPr lang="en-US" sz="1050" dirty="0">
                <a:solidFill>
                  <a:schemeClr val="tx1"/>
                </a:solidFill>
              </a:rPr>
              <a:t>DLS STA </a:t>
            </a:r>
            <a:r>
              <a:rPr lang="en-US" sz="1050" dirty="0"/>
              <a:t> </a:t>
            </a:r>
          </a:p>
        </p:txBody>
      </p:sp>
      <p:sp>
        <p:nvSpPr>
          <p:cNvPr id="20" name="TextBox 19"/>
          <p:cNvSpPr txBox="1"/>
          <p:nvPr/>
        </p:nvSpPr>
        <p:spPr>
          <a:xfrm>
            <a:off x="80648" y="6070232"/>
            <a:ext cx="795411" cy="253916"/>
          </a:xfrm>
          <a:prstGeom prst="rect">
            <a:avLst/>
          </a:prstGeom>
          <a:noFill/>
        </p:spPr>
        <p:txBody>
          <a:bodyPr wrap="none" rtlCol="0">
            <a:spAutoFit/>
          </a:bodyPr>
          <a:lstStyle/>
          <a:p>
            <a:r>
              <a:rPr lang="en-US" sz="1050" dirty="0">
                <a:solidFill>
                  <a:schemeClr val="tx1"/>
                </a:solidFill>
              </a:rPr>
              <a:t>DLP STA </a:t>
            </a:r>
            <a:r>
              <a:rPr lang="en-US" sz="1050" dirty="0"/>
              <a:t> </a:t>
            </a:r>
          </a:p>
        </p:txBody>
      </p:sp>
      <p:cxnSp>
        <p:nvCxnSpPr>
          <p:cNvPr id="21" name="Straight Arrow Connector 20"/>
          <p:cNvCxnSpPr/>
          <p:nvPr/>
        </p:nvCxnSpPr>
        <p:spPr bwMode="auto">
          <a:xfrm>
            <a:off x="1485900" y="5813408"/>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1313294" y="5542247"/>
            <a:ext cx="455574" cy="253916"/>
          </a:xfrm>
          <a:prstGeom prst="rect">
            <a:avLst/>
          </a:prstGeom>
          <a:noFill/>
        </p:spPr>
        <p:txBody>
          <a:bodyPr wrap="none" rtlCol="0">
            <a:spAutoFit/>
          </a:bodyPr>
          <a:lstStyle/>
          <a:p>
            <a:r>
              <a:rPr lang="en-US" sz="1050" dirty="0">
                <a:solidFill>
                  <a:schemeClr val="tx1"/>
                </a:solidFill>
              </a:rPr>
              <a:t>SIFS</a:t>
            </a:r>
          </a:p>
        </p:txBody>
      </p:sp>
      <p:sp>
        <p:nvSpPr>
          <p:cNvPr id="23" name="Rectangle 22"/>
          <p:cNvSpPr/>
          <p:nvPr/>
        </p:nvSpPr>
        <p:spPr bwMode="auto">
          <a:xfrm>
            <a:off x="1885950" y="5584808"/>
            <a:ext cx="2780507" cy="40861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Data </a:t>
            </a:r>
          </a:p>
        </p:txBody>
      </p:sp>
      <p:sp>
        <p:nvSpPr>
          <p:cNvPr id="24" name="TextBox 23"/>
          <p:cNvSpPr txBox="1"/>
          <p:nvPr/>
        </p:nvSpPr>
        <p:spPr>
          <a:xfrm>
            <a:off x="4494616" y="6180181"/>
            <a:ext cx="455574" cy="253916"/>
          </a:xfrm>
          <a:prstGeom prst="rect">
            <a:avLst/>
          </a:prstGeom>
          <a:noFill/>
        </p:spPr>
        <p:txBody>
          <a:bodyPr wrap="none" rtlCol="0">
            <a:spAutoFit/>
          </a:bodyPr>
          <a:lstStyle/>
          <a:p>
            <a:r>
              <a:rPr lang="en-US" sz="1050" dirty="0">
                <a:solidFill>
                  <a:schemeClr val="tx1"/>
                </a:solidFill>
              </a:rPr>
              <a:t>SIFS</a:t>
            </a:r>
          </a:p>
        </p:txBody>
      </p:sp>
      <p:sp>
        <p:nvSpPr>
          <p:cNvPr id="25" name="Rectangle 24"/>
          <p:cNvSpPr/>
          <p:nvPr/>
        </p:nvSpPr>
        <p:spPr bwMode="auto">
          <a:xfrm>
            <a:off x="5037749" y="6200291"/>
            <a:ext cx="523621" cy="28096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Ack</a:t>
            </a:r>
          </a:p>
        </p:txBody>
      </p:sp>
      <p:cxnSp>
        <p:nvCxnSpPr>
          <p:cNvPr id="26" name="Straight Arrow Connector 25"/>
          <p:cNvCxnSpPr/>
          <p:nvPr/>
        </p:nvCxnSpPr>
        <p:spPr bwMode="auto">
          <a:xfrm>
            <a:off x="4628074" y="6407380"/>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7" name="Straight Arrow Connector 26"/>
          <p:cNvCxnSpPr>
            <a:cxnSpLocks/>
          </p:cNvCxnSpPr>
          <p:nvPr/>
        </p:nvCxnSpPr>
        <p:spPr bwMode="auto">
          <a:xfrm>
            <a:off x="906387" y="5071682"/>
            <a:ext cx="465498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p:cNvSpPr txBox="1"/>
          <p:nvPr/>
        </p:nvSpPr>
        <p:spPr>
          <a:xfrm>
            <a:off x="3374224" y="5027644"/>
            <a:ext cx="836511" cy="369332"/>
          </a:xfrm>
          <a:prstGeom prst="rect">
            <a:avLst/>
          </a:prstGeom>
          <a:noFill/>
        </p:spPr>
        <p:txBody>
          <a:bodyPr wrap="none" rtlCol="0">
            <a:spAutoFit/>
          </a:bodyPr>
          <a:lstStyle/>
          <a:p>
            <a:r>
              <a:rPr lang="en-US" sz="1800" dirty="0">
                <a:solidFill>
                  <a:schemeClr val="tx1"/>
                </a:solidFill>
              </a:rPr>
              <a:t>TXOP</a:t>
            </a:r>
            <a:r>
              <a:rPr lang="en-US" sz="1800" dirty="0"/>
              <a:t> </a:t>
            </a:r>
          </a:p>
        </p:txBody>
      </p:sp>
      <p:sp>
        <p:nvSpPr>
          <p:cNvPr id="29" name="Rectangle 4">
            <a:extLst>
              <a:ext uri="{FF2B5EF4-FFF2-40B4-BE49-F238E27FC236}">
                <a16:creationId xmlns:a16="http://schemas.microsoft.com/office/drawing/2014/main" id="{151A438F-3D85-4E9B-829E-74487DB00E8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3135339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309A-A6C0-44A0-B6AD-3269C02A9D95}"/>
              </a:ext>
            </a:extLst>
          </p:cNvPr>
          <p:cNvSpPr>
            <a:spLocks noGrp="1"/>
          </p:cNvSpPr>
          <p:nvPr>
            <p:ph type="title"/>
          </p:nvPr>
        </p:nvSpPr>
        <p:spPr/>
        <p:txBody>
          <a:bodyPr/>
          <a:lstStyle/>
          <a:p>
            <a:r>
              <a:rPr lang="en-US" dirty="0"/>
              <a:t>Trigger based </a:t>
            </a:r>
            <a:r>
              <a:rPr lang="en-US" dirty="0" err="1"/>
              <a:t>DiL</a:t>
            </a:r>
            <a:r>
              <a:rPr lang="en-US" dirty="0"/>
              <a:t> sequence benefits</a:t>
            </a:r>
          </a:p>
        </p:txBody>
      </p:sp>
      <p:sp>
        <p:nvSpPr>
          <p:cNvPr id="3" name="Content Placeholder 2">
            <a:extLst>
              <a:ext uri="{FF2B5EF4-FFF2-40B4-BE49-F238E27FC236}">
                <a16:creationId xmlns:a16="http://schemas.microsoft.com/office/drawing/2014/main" id="{28D3C7D1-0181-4C4B-BD24-4E7DCD7FA52F}"/>
              </a:ext>
            </a:extLst>
          </p:cNvPr>
          <p:cNvSpPr>
            <a:spLocks noGrp="1"/>
          </p:cNvSpPr>
          <p:nvPr>
            <p:ph idx="1"/>
          </p:nvPr>
        </p:nvSpPr>
        <p:spPr/>
        <p:txBody>
          <a:bodyPr/>
          <a:lstStyle/>
          <a:p>
            <a:pPr>
              <a:buFont typeface="Arial" panose="020B0604020202020204" pitchFamily="34" charset="0"/>
              <a:buChar char="•"/>
            </a:pPr>
            <a:r>
              <a:rPr lang="en-US" sz="2000" dirty="0"/>
              <a:t>A </a:t>
            </a:r>
            <a:r>
              <a:rPr lang="en-US" sz="2000" dirty="0" err="1"/>
              <a:t>DiL</a:t>
            </a:r>
            <a:r>
              <a:rPr lang="en-US" sz="2000" dirty="0"/>
              <a:t> transmission sequence initiated by a TF transmission has following benefits for both the peer STA and AP . </a:t>
            </a:r>
          </a:p>
          <a:p>
            <a:pPr lvl="1">
              <a:buFont typeface="Arial" panose="020B0604020202020204" pitchFamily="34" charset="0"/>
              <a:buChar char="•"/>
            </a:pPr>
            <a:r>
              <a:rPr lang="en-US" sz="1600" dirty="0"/>
              <a:t>Increases the chances of P2P transmission as AP typically has higher chance of winning contention. </a:t>
            </a:r>
          </a:p>
          <a:p>
            <a:pPr lvl="1">
              <a:buFont typeface="Arial" panose="020B0604020202020204" pitchFamily="34" charset="0"/>
              <a:buChar char="•"/>
            </a:pPr>
            <a:r>
              <a:rPr lang="en-US" sz="1600" dirty="0"/>
              <a:t>Better medium management at AP as it can balance QoS requirements (e.g., low peak latency) within BSS by scheduling P2P STA and regular STA in same TXOP. </a:t>
            </a:r>
          </a:p>
          <a:p>
            <a:pPr>
              <a:buFont typeface="Arial" panose="020B0604020202020204" pitchFamily="34" charset="0"/>
              <a:buChar char="•"/>
            </a:pPr>
            <a:r>
              <a:rPr lang="en-US" sz="2000" dirty="0"/>
              <a:t> </a:t>
            </a:r>
            <a:r>
              <a:rPr lang="en-US" sz="1800" dirty="0"/>
              <a:t>Submission 1117r1 (appendix) mentions some inefficiency of QTP to support Direct link: </a:t>
            </a:r>
          </a:p>
          <a:p>
            <a:pPr lvl="1">
              <a:buFont typeface="Arial" panose="020B0604020202020204" pitchFamily="34" charset="0"/>
              <a:buChar char="•"/>
            </a:pPr>
            <a:r>
              <a:rPr lang="en-US" sz="1600" dirty="0"/>
              <a:t>Legacy STA not prevented from channel access. </a:t>
            </a:r>
          </a:p>
          <a:p>
            <a:pPr lvl="1">
              <a:buFont typeface="Arial" panose="020B0604020202020204" pitchFamily="34" charset="0"/>
              <a:buChar char="•"/>
            </a:pPr>
            <a:r>
              <a:rPr lang="en-US" sz="1600" dirty="0"/>
              <a:t>AP is not aware of actual resource requests at STA during the QTP period. The initial configuration of schedules may be stale =&gt; medium inefficiency. </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B780B1D-70D9-4A44-9D0C-CB64AFE8BEC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7C3AB40-5578-4648-8FB6-F6B1855FD0B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0EECAEE-EA67-4820-9273-C7D625452D4F}"/>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B74BF193-F6C6-470A-96FB-3856AB74B4C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20155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F28E766A-2C80-444B-8C5F-2E185DF75FBC}"/>
              </a:ext>
            </a:extLst>
          </p:cNvPr>
          <p:cNvSpPr/>
          <p:nvPr/>
        </p:nvSpPr>
        <p:spPr bwMode="auto">
          <a:xfrm rot="2333026">
            <a:off x="6211820" y="2120778"/>
            <a:ext cx="1083664" cy="2952289"/>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rgbClr val="FF0000"/>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rgbClr val="FF0000"/>
                </a:solidFill>
                <a:effectLst/>
                <a:latin typeface="Times New Roman" pitchFamily="16" charset="0"/>
                <a:ea typeface="MS Gothic" charset="-128"/>
              </a:rPr>
              <a:t>ESS</a:t>
            </a:r>
          </a:p>
        </p:txBody>
      </p:sp>
      <p:sp>
        <p:nvSpPr>
          <p:cNvPr id="2" name="Title 1"/>
          <p:cNvSpPr>
            <a:spLocks noGrp="1"/>
          </p:cNvSpPr>
          <p:nvPr>
            <p:ph type="title"/>
          </p:nvPr>
        </p:nvSpPr>
        <p:spPr/>
        <p:txBody>
          <a:bodyPr/>
          <a:lstStyle/>
          <a:p>
            <a:r>
              <a:rPr lang="en-US" dirty="0"/>
              <a:t>Possible Topologies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dirty="0"/>
              <a:t>June 2020</a:t>
            </a:r>
            <a:endParaRPr lang="en-GB" dirty="0"/>
          </a:p>
        </p:txBody>
      </p:sp>
      <p:sp>
        <p:nvSpPr>
          <p:cNvPr id="7" name="Isosceles Triangle 6"/>
          <p:cNvSpPr/>
          <p:nvPr/>
        </p:nvSpPr>
        <p:spPr bwMode="auto">
          <a:xfrm>
            <a:off x="1411757" y="2512484"/>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8" name="Oval 7"/>
          <p:cNvSpPr/>
          <p:nvPr/>
        </p:nvSpPr>
        <p:spPr bwMode="auto">
          <a:xfrm>
            <a:off x="684778" y="3141134"/>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9" name="Oval 8"/>
          <p:cNvSpPr/>
          <p:nvPr/>
        </p:nvSpPr>
        <p:spPr bwMode="auto">
          <a:xfrm>
            <a:off x="1928317"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11" name="Straight Arrow Connector 10"/>
          <p:cNvCxnSpPr>
            <a:stCxn id="8" idx="6"/>
            <a:endCxn id="9" idx="2"/>
          </p:cNvCxnSpPr>
          <p:nvPr/>
        </p:nvCxnSpPr>
        <p:spPr bwMode="auto">
          <a:xfrm>
            <a:off x="970529" y="3284010"/>
            <a:ext cx="957788" cy="5885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p:cNvSpPr txBox="1"/>
          <p:nvPr/>
        </p:nvSpPr>
        <p:spPr>
          <a:xfrm>
            <a:off x="294393" y="4113282"/>
            <a:ext cx="1866858" cy="553998"/>
          </a:xfrm>
          <a:prstGeom prst="rect">
            <a:avLst/>
          </a:prstGeom>
          <a:noFill/>
        </p:spPr>
        <p:txBody>
          <a:bodyPr wrap="none" rtlCol="0">
            <a:spAutoFit/>
          </a:bodyPr>
          <a:lstStyle/>
          <a:p>
            <a:r>
              <a:rPr lang="en-US" sz="1500" dirty="0">
                <a:solidFill>
                  <a:schemeClr val="tx1"/>
                </a:solidFill>
              </a:rPr>
              <a:t>Both STAs associated</a:t>
            </a:r>
          </a:p>
          <a:p>
            <a:r>
              <a:rPr lang="en-US" sz="1500" dirty="0">
                <a:solidFill>
                  <a:schemeClr val="tx1"/>
                </a:solidFill>
              </a:rPr>
              <a:t>to same AP.</a:t>
            </a:r>
          </a:p>
        </p:txBody>
      </p:sp>
      <p:sp>
        <p:nvSpPr>
          <p:cNvPr id="15" name="Isosceles Triangle 14"/>
          <p:cNvSpPr/>
          <p:nvPr/>
        </p:nvSpPr>
        <p:spPr bwMode="auto">
          <a:xfrm>
            <a:off x="7215683" y="2512485"/>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6" name="Oval 15"/>
          <p:cNvSpPr/>
          <p:nvPr/>
        </p:nvSpPr>
        <p:spPr bwMode="auto">
          <a:xfrm>
            <a:off x="7044233" y="4016335"/>
            <a:ext cx="285750" cy="285750"/>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7" name="Oval 16"/>
          <p:cNvSpPr/>
          <p:nvPr/>
        </p:nvSpPr>
        <p:spPr bwMode="auto">
          <a:xfrm>
            <a:off x="7732243"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23" name="Straight Arrow Connector 22"/>
          <p:cNvCxnSpPr>
            <a:stCxn id="16" idx="7"/>
            <a:endCxn id="17" idx="3"/>
          </p:cNvCxnSpPr>
          <p:nvPr/>
        </p:nvCxnSpPr>
        <p:spPr bwMode="auto">
          <a:xfrm flipV="1">
            <a:off x="7288136" y="3443892"/>
            <a:ext cx="485954" cy="61429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p:cNvSpPr txBox="1"/>
          <p:nvPr/>
        </p:nvSpPr>
        <p:spPr>
          <a:xfrm>
            <a:off x="6714287" y="4616172"/>
            <a:ext cx="2192267" cy="553998"/>
          </a:xfrm>
          <a:prstGeom prst="rect">
            <a:avLst/>
          </a:prstGeom>
          <a:noFill/>
        </p:spPr>
        <p:txBody>
          <a:bodyPr wrap="none" rtlCol="0">
            <a:spAutoFit/>
          </a:bodyPr>
          <a:lstStyle/>
          <a:p>
            <a:r>
              <a:rPr lang="en-US" sz="1500" dirty="0">
                <a:solidFill>
                  <a:schemeClr val="tx1"/>
                </a:solidFill>
              </a:rPr>
              <a:t>Only one STA associated</a:t>
            </a:r>
          </a:p>
          <a:p>
            <a:r>
              <a:rPr lang="en-US" sz="1500" dirty="0">
                <a:solidFill>
                  <a:schemeClr val="tx1"/>
                </a:solidFill>
              </a:rPr>
              <a:t>to  the Triggering AP. </a:t>
            </a:r>
          </a:p>
        </p:txBody>
      </p:sp>
      <p:sp>
        <p:nvSpPr>
          <p:cNvPr id="35" name="Isosceles Triangle 34"/>
          <p:cNvSpPr/>
          <p:nvPr/>
        </p:nvSpPr>
        <p:spPr bwMode="auto">
          <a:xfrm>
            <a:off x="2244479" y="5110729"/>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6" name="Oval 35"/>
          <p:cNvSpPr/>
          <p:nvPr/>
        </p:nvSpPr>
        <p:spPr bwMode="auto">
          <a:xfrm>
            <a:off x="3602302" y="5225029"/>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7" name="TextBox 36"/>
          <p:cNvSpPr txBox="1"/>
          <p:nvPr/>
        </p:nvSpPr>
        <p:spPr>
          <a:xfrm>
            <a:off x="3898569" y="5217863"/>
            <a:ext cx="1317925" cy="323165"/>
          </a:xfrm>
          <a:prstGeom prst="rect">
            <a:avLst/>
          </a:prstGeom>
          <a:noFill/>
        </p:spPr>
        <p:txBody>
          <a:bodyPr wrap="none" rtlCol="0">
            <a:spAutoFit/>
          </a:bodyPr>
          <a:lstStyle/>
          <a:p>
            <a:r>
              <a:rPr lang="en-US" sz="1500" dirty="0">
                <a:solidFill>
                  <a:schemeClr val="tx1"/>
                </a:solidFill>
              </a:rPr>
              <a:t>: Non-AP STA</a:t>
            </a:r>
          </a:p>
        </p:txBody>
      </p:sp>
      <p:sp>
        <p:nvSpPr>
          <p:cNvPr id="38" name="TextBox 37"/>
          <p:cNvSpPr txBox="1"/>
          <p:nvPr/>
        </p:nvSpPr>
        <p:spPr>
          <a:xfrm>
            <a:off x="2480783" y="5160713"/>
            <a:ext cx="521874" cy="323165"/>
          </a:xfrm>
          <a:prstGeom prst="rect">
            <a:avLst/>
          </a:prstGeom>
          <a:noFill/>
        </p:spPr>
        <p:txBody>
          <a:bodyPr wrap="none" rtlCol="0">
            <a:spAutoFit/>
          </a:bodyPr>
          <a:lstStyle/>
          <a:p>
            <a:r>
              <a:rPr lang="en-US" sz="1500" dirty="0">
                <a:solidFill>
                  <a:schemeClr val="tx1"/>
                </a:solidFill>
              </a:rPr>
              <a:t>: AP</a:t>
            </a:r>
          </a:p>
        </p:txBody>
      </p:sp>
      <p:sp>
        <p:nvSpPr>
          <p:cNvPr id="10" name="TextBox 9"/>
          <p:cNvSpPr txBox="1"/>
          <p:nvPr/>
        </p:nvSpPr>
        <p:spPr>
          <a:xfrm>
            <a:off x="914400" y="2010135"/>
            <a:ext cx="806631" cy="369332"/>
          </a:xfrm>
          <a:prstGeom prst="rect">
            <a:avLst/>
          </a:prstGeom>
          <a:noFill/>
        </p:spPr>
        <p:txBody>
          <a:bodyPr wrap="none" rtlCol="0">
            <a:spAutoFit/>
          </a:bodyPr>
          <a:lstStyle/>
          <a:p>
            <a:r>
              <a:rPr lang="en-US" sz="1800" dirty="0">
                <a:solidFill>
                  <a:schemeClr val="tx1"/>
                </a:solidFill>
              </a:rPr>
              <a:t>Case 1</a:t>
            </a:r>
          </a:p>
        </p:txBody>
      </p:sp>
      <p:sp>
        <p:nvSpPr>
          <p:cNvPr id="28" name="TextBox 27"/>
          <p:cNvSpPr txBox="1"/>
          <p:nvPr/>
        </p:nvSpPr>
        <p:spPr>
          <a:xfrm>
            <a:off x="7064251" y="2032837"/>
            <a:ext cx="806631" cy="369332"/>
          </a:xfrm>
          <a:prstGeom prst="rect">
            <a:avLst/>
          </a:prstGeom>
          <a:noFill/>
        </p:spPr>
        <p:txBody>
          <a:bodyPr wrap="none" rtlCol="0">
            <a:spAutoFit/>
          </a:bodyPr>
          <a:lstStyle/>
          <a:p>
            <a:r>
              <a:rPr lang="en-US" sz="1800" dirty="0">
                <a:solidFill>
                  <a:schemeClr val="tx1"/>
                </a:solidFill>
              </a:rPr>
              <a:t>Case 2</a:t>
            </a:r>
          </a:p>
        </p:txBody>
      </p:sp>
      <p:sp>
        <p:nvSpPr>
          <p:cNvPr id="42" name="TextBox 41"/>
          <p:cNvSpPr txBox="1"/>
          <p:nvPr/>
        </p:nvSpPr>
        <p:spPr>
          <a:xfrm>
            <a:off x="1956596" y="3484053"/>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5" name="TextBox 44"/>
          <p:cNvSpPr txBox="1"/>
          <p:nvPr/>
        </p:nvSpPr>
        <p:spPr>
          <a:xfrm>
            <a:off x="196558" y="3308381"/>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39" name="Isosceles Triangle 38">
            <a:extLst>
              <a:ext uri="{FF2B5EF4-FFF2-40B4-BE49-F238E27FC236}">
                <a16:creationId xmlns:a16="http://schemas.microsoft.com/office/drawing/2014/main" id="{C013784E-513E-4D94-8EDF-CF538C77BE8A}"/>
              </a:ext>
            </a:extLst>
          </p:cNvPr>
          <p:cNvSpPr/>
          <p:nvPr/>
        </p:nvSpPr>
        <p:spPr bwMode="auto">
          <a:xfrm>
            <a:off x="6191672" y="4107097"/>
            <a:ext cx="228600" cy="40005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40" name="TextBox 39">
            <a:extLst>
              <a:ext uri="{FF2B5EF4-FFF2-40B4-BE49-F238E27FC236}">
                <a16:creationId xmlns:a16="http://schemas.microsoft.com/office/drawing/2014/main" id="{E5C07938-7ADC-46AA-9E7D-504D9EBE3BDC}"/>
              </a:ext>
            </a:extLst>
          </p:cNvPr>
          <p:cNvSpPr txBox="1"/>
          <p:nvPr/>
        </p:nvSpPr>
        <p:spPr>
          <a:xfrm>
            <a:off x="1610376" y="2444285"/>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1" name="TextBox 40">
            <a:extLst>
              <a:ext uri="{FF2B5EF4-FFF2-40B4-BE49-F238E27FC236}">
                <a16:creationId xmlns:a16="http://schemas.microsoft.com/office/drawing/2014/main" id="{D09559E2-71B7-4C84-A24E-2327DF4C09FD}"/>
              </a:ext>
            </a:extLst>
          </p:cNvPr>
          <p:cNvSpPr txBox="1"/>
          <p:nvPr/>
        </p:nvSpPr>
        <p:spPr>
          <a:xfrm>
            <a:off x="7973948" y="3257349"/>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6" name="TextBox 45">
            <a:extLst>
              <a:ext uri="{FF2B5EF4-FFF2-40B4-BE49-F238E27FC236}">
                <a16:creationId xmlns:a16="http://schemas.microsoft.com/office/drawing/2014/main" id="{94459F00-07D7-4C96-AD13-1EB15FC32852}"/>
              </a:ext>
            </a:extLst>
          </p:cNvPr>
          <p:cNvSpPr txBox="1"/>
          <p:nvPr/>
        </p:nvSpPr>
        <p:spPr>
          <a:xfrm>
            <a:off x="7288136" y="3931834"/>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47" name="TextBox 46">
            <a:extLst>
              <a:ext uri="{FF2B5EF4-FFF2-40B4-BE49-F238E27FC236}">
                <a16:creationId xmlns:a16="http://schemas.microsoft.com/office/drawing/2014/main" id="{15146842-8B14-4058-BE19-62BA286E77A0}"/>
              </a:ext>
            </a:extLst>
          </p:cNvPr>
          <p:cNvSpPr txBox="1"/>
          <p:nvPr/>
        </p:nvSpPr>
        <p:spPr>
          <a:xfrm>
            <a:off x="7380284" y="2527660"/>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8" name="TextBox 47">
            <a:extLst>
              <a:ext uri="{FF2B5EF4-FFF2-40B4-BE49-F238E27FC236}">
                <a16:creationId xmlns:a16="http://schemas.microsoft.com/office/drawing/2014/main" id="{D81AA828-BA04-4B0D-A249-DAAF2CD35D18}"/>
              </a:ext>
            </a:extLst>
          </p:cNvPr>
          <p:cNvSpPr txBox="1"/>
          <p:nvPr/>
        </p:nvSpPr>
        <p:spPr>
          <a:xfrm>
            <a:off x="5095964" y="4173384"/>
            <a:ext cx="1200970" cy="577081"/>
          </a:xfrm>
          <a:prstGeom prst="rect">
            <a:avLst/>
          </a:prstGeom>
          <a:noFill/>
        </p:spPr>
        <p:txBody>
          <a:bodyPr wrap="none" rtlCol="0">
            <a:spAutoFit/>
          </a:bodyPr>
          <a:lstStyle/>
          <a:p>
            <a:r>
              <a:rPr lang="en-US" sz="1050" dirty="0">
                <a:solidFill>
                  <a:srgbClr val="FF0000"/>
                </a:solidFill>
              </a:rPr>
              <a:t>[Optional] </a:t>
            </a:r>
          </a:p>
          <a:p>
            <a:r>
              <a:rPr lang="en-US" sz="1050" dirty="0">
                <a:solidFill>
                  <a:schemeClr val="tx1"/>
                </a:solidFill>
              </a:rPr>
              <a:t>Another AP in the </a:t>
            </a:r>
            <a:br>
              <a:rPr lang="en-US" sz="1050" dirty="0">
                <a:solidFill>
                  <a:schemeClr val="tx1"/>
                </a:solidFill>
              </a:rPr>
            </a:br>
            <a:r>
              <a:rPr lang="en-US" sz="1050" dirty="0">
                <a:solidFill>
                  <a:schemeClr val="tx1"/>
                </a:solidFill>
              </a:rPr>
              <a:t>ESS</a:t>
            </a:r>
            <a:endParaRPr lang="en-US" sz="1050" dirty="0"/>
          </a:p>
        </p:txBody>
      </p:sp>
      <p:sp>
        <p:nvSpPr>
          <p:cNvPr id="31" name="Rectangle 4">
            <a:extLst>
              <a:ext uri="{FF2B5EF4-FFF2-40B4-BE49-F238E27FC236}">
                <a16:creationId xmlns:a16="http://schemas.microsoft.com/office/drawing/2014/main" id="{1272864A-C9D4-45F3-B7E6-324DB9CDE77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399259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593" y="623996"/>
            <a:ext cx="7770813" cy="483666"/>
          </a:xfrm>
        </p:spPr>
        <p:txBody>
          <a:bodyPr/>
          <a:lstStyle/>
          <a:p>
            <a:r>
              <a:rPr lang="en-US" altLang="zh-CN" dirty="0"/>
              <a:t>Principle</a:t>
            </a:r>
            <a:endParaRPr lang="zh-CN" altLang="en-US"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90600" y="60901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9578" y="4058117"/>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9577" y="4822735"/>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8390" y="5639611"/>
            <a:ext cx="778098" cy="400110"/>
          </a:xfrm>
          <a:prstGeom prst="rect">
            <a:avLst/>
          </a:prstGeom>
          <a:noFill/>
        </p:spPr>
        <p:txBody>
          <a:bodyPr wrap="none" rtlCol="0">
            <a:spAutoFit/>
          </a:bodyPr>
          <a:lstStyle/>
          <a:p>
            <a:r>
              <a:rPr lang="fr-FR" sz="2000" dirty="0">
                <a:solidFill>
                  <a:schemeClr val="tx1"/>
                </a:solidFill>
              </a:rPr>
              <a:t>STA2</a:t>
            </a:r>
          </a:p>
        </p:txBody>
      </p:sp>
      <p:sp>
        <p:nvSpPr>
          <p:cNvPr id="71" name="TextBox 70">
            <a:extLst>
              <a:ext uri="{FF2B5EF4-FFF2-40B4-BE49-F238E27FC236}">
                <a16:creationId xmlns:a16="http://schemas.microsoft.com/office/drawing/2014/main" id="{7D984429-735F-4963-A8ED-EBF717333CAD}"/>
              </a:ext>
            </a:extLst>
          </p:cNvPr>
          <p:cNvSpPr txBox="1"/>
          <p:nvPr/>
        </p:nvSpPr>
        <p:spPr>
          <a:xfrm>
            <a:off x="5060300" y="6115368"/>
            <a:ext cx="595035" cy="338554"/>
          </a:xfrm>
          <a:prstGeom prst="rect">
            <a:avLst/>
          </a:prstGeom>
          <a:noFill/>
        </p:spPr>
        <p:txBody>
          <a:bodyPr wrap="none" rtlCol="0">
            <a:spAutoFit/>
          </a:bodyPr>
          <a:lstStyle/>
          <a:p>
            <a:r>
              <a:rPr lang="fr-FR" sz="1600" dirty="0">
                <a:solidFill>
                  <a:schemeClr val="tx1"/>
                </a:solidFill>
              </a:rPr>
              <a:t>SIFS</a:t>
            </a:r>
          </a:p>
        </p:txBody>
      </p: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1056139" y="3851627"/>
            <a:ext cx="63073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3331870" y="3411302"/>
            <a:ext cx="2671309" cy="400110"/>
          </a:xfrm>
          <a:prstGeom prst="rect">
            <a:avLst/>
          </a:prstGeom>
          <a:solidFill>
            <a:srgbClr val="FFFFFF"/>
          </a:solidFill>
        </p:spPr>
        <p:txBody>
          <a:bodyPr wrap="none" rtlCol="0">
            <a:spAutoFit/>
          </a:bodyPr>
          <a:lstStyle/>
          <a:p>
            <a:r>
              <a:rPr lang="fr-FR" sz="2000" dirty="0">
                <a:solidFill>
                  <a:schemeClr val="tx1"/>
                </a:solidFill>
              </a:rPr>
              <a:t>TXOP </a:t>
            </a:r>
            <a:r>
              <a:rPr lang="fr-FR" sz="2000" dirty="0" err="1">
                <a:solidFill>
                  <a:schemeClr val="tx1"/>
                </a:solidFill>
              </a:rPr>
              <a:t>owned</a:t>
            </a:r>
            <a:r>
              <a:rPr lang="fr-FR" sz="2000" dirty="0">
                <a:solidFill>
                  <a:schemeClr val="tx1"/>
                </a:solidFill>
              </a:rPr>
              <a:t> by the AP</a:t>
            </a: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90600" y="53027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90600" y="4515317"/>
            <a:ext cx="7772400" cy="1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4362537" y="3879413"/>
            <a:ext cx="895820" cy="63758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 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5269064"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5476153" y="4763139"/>
            <a:ext cx="0" cy="132697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6589229" y="5009208"/>
            <a:ext cx="0" cy="11855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6831713" y="5660253"/>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7357656" y="4582078"/>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5476153" y="46356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5630213" y="4465201"/>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5476153" y="4886094"/>
            <a:ext cx="1113076" cy="41675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stCxn id="111" idx="3"/>
            <a:endCxn id="99" idx="1"/>
          </p:cNvCxnSpPr>
          <p:nvPr/>
        </p:nvCxnSpPr>
        <p:spPr bwMode="auto">
          <a:xfrm>
            <a:off x="5969484" y="5661079"/>
            <a:ext cx="862229" cy="217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4667525" y="5368691"/>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5318505" y="5152065"/>
            <a:ext cx="552099" cy="2166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5469482" y="4763139"/>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15" name="Straight Connector 114">
            <a:extLst>
              <a:ext uri="{FF2B5EF4-FFF2-40B4-BE49-F238E27FC236}">
                <a16:creationId xmlns:a16="http://schemas.microsoft.com/office/drawing/2014/main" id="{F50FBAF9-7159-421B-AB9A-509BA5DFF310}"/>
              </a:ext>
            </a:extLst>
          </p:cNvPr>
          <p:cNvCxnSpPr>
            <a:cxnSpLocks/>
          </p:cNvCxnSpPr>
          <p:nvPr/>
        </p:nvCxnSpPr>
        <p:spPr bwMode="auto">
          <a:xfrm>
            <a:off x="4362538"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9" name="TextBox 88">
            <a:extLst>
              <a:ext uri="{FF2B5EF4-FFF2-40B4-BE49-F238E27FC236}">
                <a16:creationId xmlns:a16="http://schemas.microsoft.com/office/drawing/2014/main" id="{2E50BCBB-1961-457B-8829-080B5DAE0B08}"/>
              </a:ext>
            </a:extLst>
          </p:cNvPr>
          <p:cNvSpPr txBox="1"/>
          <p:nvPr/>
        </p:nvSpPr>
        <p:spPr>
          <a:xfrm>
            <a:off x="6400598" y="6194720"/>
            <a:ext cx="595035" cy="338554"/>
          </a:xfrm>
          <a:prstGeom prst="rect">
            <a:avLst/>
          </a:prstGeom>
          <a:noFill/>
        </p:spPr>
        <p:txBody>
          <a:bodyPr wrap="none" rtlCol="0">
            <a:spAutoFit/>
          </a:bodyPr>
          <a:lstStyle/>
          <a:p>
            <a:r>
              <a:rPr lang="fr-FR" sz="1600" dirty="0">
                <a:solidFill>
                  <a:schemeClr val="tx1"/>
                </a:solidFill>
              </a:rPr>
              <a:t>SIFS</a:t>
            </a:r>
          </a:p>
        </p:txBody>
      </p:sp>
      <p:cxnSp>
        <p:nvCxnSpPr>
          <p:cNvPr id="91" name="Straight Arrow Connector 90">
            <a:extLst>
              <a:ext uri="{FF2B5EF4-FFF2-40B4-BE49-F238E27FC236}">
                <a16:creationId xmlns:a16="http://schemas.microsoft.com/office/drawing/2014/main" id="{29A047A2-C418-4C21-96BA-207CE7A384C1}"/>
              </a:ext>
            </a:extLst>
          </p:cNvPr>
          <p:cNvCxnSpPr>
            <a:cxnSpLocks/>
          </p:cNvCxnSpPr>
          <p:nvPr/>
        </p:nvCxnSpPr>
        <p:spPr bwMode="auto">
          <a:xfrm>
            <a:off x="6454423" y="6164573"/>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0" name="Straight Arrow Connector 99">
            <a:extLst>
              <a:ext uri="{FF2B5EF4-FFF2-40B4-BE49-F238E27FC236}">
                <a16:creationId xmlns:a16="http://schemas.microsoft.com/office/drawing/2014/main" id="{A38E9DB2-8B11-49C5-B971-3185048B0026}"/>
              </a:ext>
            </a:extLst>
          </p:cNvPr>
          <p:cNvCxnSpPr>
            <a:cxnSpLocks/>
          </p:cNvCxnSpPr>
          <p:nvPr/>
        </p:nvCxnSpPr>
        <p:spPr bwMode="auto">
          <a:xfrm flipH="1">
            <a:off x="6804989" y="6164573"/>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Connector 115">
            <a:extLst>
              <a:ext uri="{FF2B5EF4-FFF2-40B4-BE49-F238E27FC236}">
                <a16:creationId xmlns:a16="http://schemas.microsoft.com/office/drawing/2014/main" id="{761767D8-A9EB-475F-828A-4A86062D2672}"/>
              </a:ext>
            </a:extLst>
          </p:cNvPr>
          <p:cNvCxnSpPr>
            <a:cxnSpLocks/>
          </p:cNvCxnSpPr>
          <p:nvPr/>
        </p:nvCxnSpPr>
        <p:spPr bwMode="auto">
          <a:xfrm>
            <a:off x="6804989" y="5660253"/>
            <a:ext cx="26724" cy="53446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7" name="Straight Arrow Connector 116">
            <a:extLst>
              <a:ext uri="{FF2B5EF4-FFF2-40B4-BE49-F238E27FC236}">
                <a16:creationId xmlns:a16="http://schemas.microsoft.com/office/drawing/2014/main" id="{A2C6A8B3-D629-4097-B403-36FA6B8E0B63}"/>
              </a:ext>
            </a:extLst>
          </p:cNvPr>
          <p:cNvCxnSpPr>
            <a:cxnSpLocks/>
          </p:cNvCxnSpPr>
          <p:nvPr/>
        </p:nvCxnSpPr>
        <p:spPr bwMode="auto">
          <a:xfrm>
            <a:off x="5110255" y="616000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8" name="Straight Arrow Connector 117">
            <a:extLst>
              <a:ext uri="{FF2B5EF4-FFF2-40B4-BE49-F238E27FC236}">
                <a16:creationId xmlns:a16="http://schemas.microsoft.com/office/drawing/2014/main" id="{323ABE8C-3BEC-4AC4-AB6C-48C1E1810DB3}"/>
              </a:ext>
            </a:extLst>
          </p:cNvPr>
          <p:cNvCxnSpPr>
            <a:cxnSpLocks/>
          </p:cNvCxnSpPr>
          <p:nvPr/>
        </p:nvCxnSpPr>
        <p:spPr bwMode="auto">
          <a:xfrm flipH="1">
            <a:off x="5460821" y="616000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0" name="Straight Connector 119">
            <a:extLst>
              <a:ext uri="{FF2B5EF4-FFF2-40B4-BE49-F238E27FC236}">
                <a16:creationId xmlns:a16="http://schemas.microsoft.com/office/drawing/2014/main" id="{AEA9D740-9538-4ECE-BEDC-5388833F5075}"/>
              </a:ext>
            </a:extLst>
          </p:cNvPr>
          <p:cNvCxnSpPr>
            <a:cxnSpLocks/>
          </p:cNvCxnSpPr>
          <p:nvPr/>
        </p:nvCxnSpPr>
        <p:spPr bwMode="auto">
          <a:xfrm flipV="1">
            <a:off x="7363525" y="361135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F455EA42-DBF8-48A2-86B7-CE119426B48B}"/>
              </a:ext>
            </a:extLst>
          </p:cNvPr>
          <p:cNvCxnSpPr>
            <a:cxnSpLocks/>
          </p:cNvCxnSpPr>
          <p:nvPr/>
        </p:nvCxnSpPr>
        <p:spPr bwMode="auto">
          <a:xfrm flipV="1">
            <a:off x="1056139" y="363098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2" name="内容占位符 2">
            <a:extLst>
              <a:ext uri="{FF2B5EF4-FFF2-40B4-BE49-F238E27FC236}">
                <a16:creationId xmlns:a16="http://schemas.microsoft.com/office/drawing/2014/main" id="{5323CFE5-323E-497D-93C7-910FE41E067D}"/>
              </a:ext>
            </a:extLst>
          </p:cNvPr>
          <p:cNvSpPr txBox="1">
            <a:spLocks/>
          </p:cNvSpPr>
          <p:nvPr/>
        </p:nvSpPr>
        <p:spPr bwMode="auto">
          <a:xfrm>
            <a:off x="1" y="1208217"/>
            <a:ext cx="8991600" cy="17401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The TF format can be similar to 11ax/11be Basic TF format except small changes to clarify the allocation is for P2P traffic.</a:t>
            </a:r>
          </a:p>
          <a:p>
            <a:pPr lvl="1" defTabSz="914400" eaLnBrk="0" hangingPunct="0">
              <a:lnSpc>
                <a:spcPct val="140000"/>
              </a:lnSpc>
              <a:spcBef>
                <a:spcPct val="0"/>
              </a:spcBef>
              <a:buClr>
                <a:srgbClr val="777777"/>
              </a:buClr>
              <a:buSzPct val="60000"/>
              <a:buFont typeface="Wingdings" pitchFamily="2" charset="2"/>
              <a:buChar char="l"/>
            </a:pPr>
            <a:r>
              <a:rPr lang="en-GB" altLang="zh-CN" sz="1600" kern="0" dirty="0"/>
              <a:t>Peer STA may not be allowed to use EDCA after being triggered for some time (e.g., by extending MU-EDCA rules)</a:t>
            </a:r>
            <a:endParaRPr lang="en-GB" altLang="zh-CN" sz="1600" b="1" kern="0" dirty="0"/>
          </a:p>
          <a:p>
            <a:pPr lvl="1" defTabSz="914400" eaLnBrk="0" hangingPunct="0">
              <a:lnSpc>
                <a:spcPct val="140000"/>
              </a:lnSpc>
              <a:spcBef>
                <a:spcPct val="0"/>
              </a:spcBef>
              <a:buClr>
                <a:srgbClr val="777777"/>
              </a:buClr>
              <a:buSzPct val="60000"/>
              <a:buFont typeface="Wingdings" pitchFamily="2" charset="2"/>
              <a:buChar char="l"/>
            </a:pPr>
            <a:endParaRPr lang="en-US" altLang="zh-CN" sz="1600" dirty="0">
              <a:highlight>
                <a:srgbClr val="00FF00"/>
              </a:highlight>
            </a:endParaRPr>
          </a:p>
        </p:txBody>
      </p:sp>
      <p:sp>
        <p:nvSpPr>
          <p:cNvPr id="37" name="Date Placeholder 5">
            <a:extLst>
              <a:ext uri="{FF2B5EF4-FFF2-40B4-BE49-F238E27FC236}">
                <a16:creationId xmlns:a16="http://schemas.microsoft.com/office/drawing/2014/main" id="{2A3B9814-A25C-44BA-87C0-7A69671AD888}"/>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244677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7</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30" name="Rectangle 29">
            <a:extLst>
              <a:ext uri="{FF2B5EF4-FFF2-40B4-BE49-F238E27FC236}">
                <a16:creationId xmlns:a16="http://schemas.microsoft.com/office/drawing/2014/main" id="{8E38C344-0EAA-4585-8E34-EB21F68CDE9A}"/>
              </a:ext>
            </a:extLst>
          </p:cNvPr>
          <p:cNvSpPr/>
          <p:nvPr/>
        </p:nvSpPr>
        <p:spPr bwMode="auto">
          <a:xfrm>
            <a:off x="1108420" y="2299766"/>
            <a:ext cx="1147699" cy="63547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4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1101207"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a:off x="2263515" y="2233534"/>
            <a:ext cx="22631" cy="3964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2505361" y="4650109"/>
            <a:ext cx="0" cy="152491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2505901"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2499156"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flipH="1">
            <a:off x="3946847" y="4659304"/>
            <a:ext cx="8872" cy="15382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4998846"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7259914" y="6167026"/>
            <a:ext cx="595035" cy="338554"/>
          </a:xfrm>
          <a:prstGeom prst="rect">
            <a:avLst/>
          </a:prstGeom>
          <a:noFill/>
        </p:spPr>
        <p:txBody>
          <a:bodyPr wrap="none" rtlCol="0">
            <a:spAutoFit/>
          </a:bodyPr>
          <a:lstStyle/>
          <a:p>
            <a:r>
              <a:rPr lang="fr-FR" sz="1600" dirty="0">
                <a:solidFill>
                  <a:schemeClr val="tx1"/>
                </a:solidFill>
              </a:rPr>
              <a:t>SIFS</a:t>
            </a:r>
          </a:p>
        </p:txBody>
      </p:sp>
      <p:sp>
        <p:nvSpPr>
          <p:cNvPr id="71" name="TextBox 70">
            <a:extLst>
              <a:ext uri="{FF2B5EF4-FFF2-40B4-BE49-F238E27FC236}">
                <a16:creationId xmlns:a16="http://schemas.microsoft.com/office/drawing/2014/main" id="{7D984429-735F-4963-A8ED-EBF717333CAD}"/>
              </a:ext>
            </a:extLst>
          </p:cNvPr>
          <p:cNvSpPr txBox="1"/>
          <p:nvPr/>
        </p:nvSpPr>
        <p:spPr>
          <a:xfrm>
            <a:off x="6081376"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2143056"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2517378"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2123270"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3801380"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5267681"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3769550" y="6152554"/>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095945"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8001000"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001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40" y="1341318"/>
            <a:ext cx="70280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27711" y="1869900"/>
            <a:ext cx="687328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2747319" y="1445797"/>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2498690"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3955762"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2505361"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2699831"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5268351" y="2335728"/>
            <a:ext cx="773552" cy="5972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6045583"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626706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737635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8" name="Straight Connector 97">
            <a:extLst>
              <a:ext uri="{FF2B5EF4-FFF2-40B4-BE49-F238E27FC236}">
                <a16:creationId xmlns:a16="http://schemas.microsoft.com/office/drawing/2014/main" id="{4E654F3D-1066-4C9F-9860-6C856385B2F8}"/>
              </a:ext>
            </a:extLst>
          </p:cNvPr>
          <p:cNvCxnSpPr>
            <a:cxnSpLocks/>
          </p:cNvCxnSpPr>
          <p:nvPr/>
        </p:nvCxnSpPr>
        <p:spPr bwMode="auto">
          <a:xfrm>
            <a:off x="7624290"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7633796" y="4072507"/>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1" name="Straight Arrow Connector 100">
            <a:extLst>
              <a:ext uri="{FF2B5EF4-FFF2-40B4-BE49-F238E27FC236}">
                <a16:creationId xmlns:a16="http://schemas.microsoft.com/office/drawing/2014/main" id="{CD8AE4D9-B4D3-439F-9180-34378C1CB11F}"/>
              </a:ext>
            </a:extLst>
          </p:cNvPr>
          <p:cNvCxnSpPr>
            <a:cxnSpLocks/>
          </p:cNvCxnSpPr>
          <p:nvPr/>
        </p:nvCxnSpPr>
        <p:spPr bwMode="auto">
          <a:xfrm>
            <a:off x="7232650" y="619759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Straight Arrow Connector 101">
            <a:extLst>
              <a:ext uri="{FF2B5EF4-FFF2-40B4-BE49-F238E27FC236}">
                <a16:creationId xmlns:a16="http://schemas.microsoft.com/office/drawing/2014/main" id="{61F9152A-5C21-428B-9D17-3AB2D787ED7C}"/>
              </a:ext>
            </a:extLst>
          </p:cNvPr>
          <p:cNvCxnSpPr>
            <a:cxnSpLocks/>
          </p:cNvCxnSpPr>
          <p:nvPr/>
        </p:nvCxnSpPr>
        <p:spPr bwMode="auto">
          <a:xfrm flipH="1">
            <a:off x="6266028"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4" name="Straight Arrow Connector 103">
            <a:extLst>
              <a:ext uri="{FF2B5EF4-FFF2-40B4-BE49-F238E27FC236}">
                <a16:creationId xmlns:a16="http://schemas.microsoft.com/office/drawing/2014/main" id="{FCC01F4B-1B12-4B31-8427-083B155046B4}"/>
              </a:ext>
            </a:extLst>
          </p:cNvPr>
          <p:cNvCxnSpPr>
            <a:cxnSpLocks/>
          </p:cNvCxnSpPr>
          <p:nvPr/>
        </p:nvCxnSpPr>
        <p:spPr bwMode="auto">
          <a:xfrm flipH="1">
            <a:off x="7616246"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8147531"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6266028"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6420088" y="2884993"/>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6266028"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endCxn id="99" idx="1"/>
          </p:cNvCxnSpPr>
          <p:nvPr/>
        </p:nvCxnSpPr>
        <p:spPr bwMode="auto">
          <a:xfrm flipV="1">
            <a:off x="7180273" y="4290381"/>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6195828"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6846808"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6259357"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6" name="Straight Arrow Connector 65">
            <a:extLst>
              <a:ext uri="{FF2B5EF4-FFF2-40B4-BE49-F238E27FC236}">
                <a16:creationId xmlns:a16="http://schemas.microsoft.com/office/drawing/2014/main" id="{B6B75927-161E-46B8-9EE9-F61D2BD287AE}"/>
              </a:ext>
            </a:extLst>
          </p:cNvPr>
          <p:cNvCxnSpPr>
            <a:cxnSpLocks/>
          </p:cNvCxnSpPr>
          <p:nvPr/>
        </p:nvCxnSpPr>
        <p:spPr bwMode="auto">
          <a:xfrm>
            <a:off x="5906844"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Rectangle 63">
            <a:extLst>
              <a:ext uri="{FF2B5EF4-FFF2-40B4-BE49-F238E27FC236}">
                <a16:creationId xmlns:a16="http://schemas.microsoft.com/office/drawing/2014/main" id="{3FFAF283-D751-40B5-8C1B-37F7BE1DF6E6}"/>
              </a:ext>
            </a:extLst>
          </p:cNvPr>
          <p:cNvSpPr/>
          <p:nvPr/>
        </p:nvSpPr>
        <p:spPr bwMode="auto">
          <a:xfrm>
            <a:off x="4160397" y="2351529"/>
            <a:ext cx="83844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200" b="0" i="0" u="none" strike="noStrike" cap="none" normalizeH="0" baseline="0" dirty="0" err="1">
                <a:ln>
                  <a:noFill/>
                </a:ln>
                <a:solidFill>
                  <a:schemeClr val="tx1"/>
                </a:solidFill>
                <a:effectLst/>
                <a:latin typeface="Times New Roman" pitchFamily="16" charset="0"/>
                <a:ea typeface="MS Gothic" charset="-128"/>
              </a:rPr>
              <a:t>Ack</a:t>
            </a:r>
            <a:endParaRPr kumimoji="0" lang="fr-FR"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67" name="Straight Connector 66">
            <a:extLst>
              <a:ext uri="{FF2B5EF4-FFF2-40B4-BE49-F238E27FC236}">
                <a16:creationId xmlns:a16="http://schemas.microsoft.com/office/drawing/2014/main" id="{8A421B22-CF6D-4792-AEB3-E52FBA03351E}"/>
              </a:ext>
            </a:extLst>
          </p:cNvPr>
          <p:cNvCxnSpPr>
            <a:cxnSpLocks/>
          </p:cNvCxnSpPr>
          <p:nvPr/>
        </p:nvCxnSpPr>
        <p:spPr bwMode="auto">
          <a:xfrm>
            <a:off x="5267681"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a:extLst>
              <a:ext uri="{FF2B5EF4-FFF2-40B4-BE49-F238E27FC236}">
                <a16:creationId xmlns:a16="http://schemas.microsoft.com/office/drawing/2014/main" id="{55A3E328-D714-4130-9297-BFC1E9E82685}"/>
              </a:ext>
            </a:extLst>
          </p:cNvPr>
          <p:cNvCxnSpPr>
            <a:cxnSpLocks/>
          </p:cNvCxnSpPr>
          <p:nvPr/>
        </p:nvCxnSpPr>
        <p:spPr bwMode="auto">
          <a:xfrm>
            <a:off x="4157460" y="221944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Arrow Connector 77">
            <a:extLst>
              <a:ext uri="{FF2B5EF4-FFF2-40B4-BE49-F238E27FC236}">
                <a16:creationId xmlns:a16="http://schemas.microsoft.com/office/drawing/2014/main" id="{AFE47192-FA2D-4D1E-A2D7-23A025F26F77}"/>
              </a:ext>
            </a:extLst>
          </p:cNvPr>
          <p:cNvCxnSpPr>
            <a:cxnSpLocks/>
          </p:cNvCxnSpPr>
          <p:nvPr/>
        </p:nvCxnSpPr>
        <p:spPr bwMode="auto">
          <a:xfrm>
            <a:off x="4844969"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1" name="Straight Arrow Connector 80">
            <a:extLst>
              <a:ext uri="{FF2B5EF4-FFF2-40B4-BE49-F238E27FC236}">
                <a16:creationId xmlns:a16="http://schemas.microsoft.com/office/drawing/2014/main" id="{7D995BB0-16B7-48B4-8A5B-320FE37FF747}"/>
              </a:ext>
            </a:extLst>
          </p:cNvPr>
          <p:cNvCxnSpPr>
            <a:cxnSpLocks/>
          </p:cNvCxnSpPr>
          <p:nvPr/>
        </p:nvCxnSpPr>
        <p:spPr bwMode="auto">
          <a:xfrm flipH="1">
            <a:off x="4178019"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2E072E1E-437F-45A5-B280-08D46801FD2B}"/>
              </a:ext>
            </a:extLst>
          </p:cNvPr>
          <p:cNvSpPr txBox="1"/>
          <p:nvPr/>
        </p:nvSpPr>
        <p:spPr>
          <a:xfrm>
            <a:off x="4837923" y="6175020"/>
            <a:ext cx="595035" cy="338554"/>
          </a:xfrm>
          <a:prstGeom prst="rect">
            <a:avLst/>
          </a:prstGeom>
          <a:noFill/>
        </p:spPr>
        <p:txBody>
          <a:bodyPr wrap="none" rtlCol="0">
            <a:spAutoFit/>
          </a:bodyPr>
          <a:lstStyle/>
          <a:p>
            <a:r>
              <a:rPr lang="fr-FR" sz="1600" dirty="0">
                <a:solidFill>
                  <a:schemeClr val="tx1"/>
                </a:solidFill>
              </a:rPr>
              <a:t>SIFS</a:t>
            </a:r>
          </a:p>
        </p:txBody>
      </p:sp>
      <p:sp>
        <p:nvSpPr>
          <p:cNvPr id="69" name="Date Placeholder 5">
            <a:extLst>
              <a:ext uri="{FF2B5EF4-FFF2-40B4-BE49-F238E27FC236}">
                <a16:creationId xmlns:a16="http://schemas.microsoft.com/office/drawing/2014/main" id="{4493A7B2-4482-43C3-B8FF-EAF85489252C}"/>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368629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Discussed challenges with Triggered P2P operation.</a:t>
            </a:r>
          </a:p>
          <a:p>
            <a:pPr>
              <a:buFont typeface="Arial" panose="020B0604020202020204" pitchFamily="34" charset="0"/>
              <a:buChar char="•"/>
            </a:pPr>
            <a:r>
              <a:rPr lang="en-US" dirty="0"/>
              <a:t>Proposed a simple solution for R1 </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7D5523E5-FCFD-4EE5-B18E-EDA3A0CD085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72893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a:extLst>
              <a:ext uri="{FF2B5EF4-FFF2-40B4-BE49-F238E27FC236}">
                <a16:creationId xmlns:a16="http://schemas.microsoft.com/office/drawing/2014/main" id="{E176EC5C-1700-4784-8920-5ADBD08B925B}"/>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Rectangle 4">
            <a:extLst>
              <a:ext uri="{FF2B5EF4-FFF2-40B4-BE49-F238E27FC236}">
                <a16:creationId xmlns:a16="http://schemas.microsoft.com/office/drawing/2014/main" id="{E3BDDF86-2EFE-4A51-B051-363578C4007F}"/>
              </a:ext>
            </a:extLst>
          </p:cNvPr>
          <p:cNvSpPr>
            <a:spLocks noGrp="1" noChangeArrowheads="1"/>
          </p:cNvSpPr>
          <p:nvPr>
            <p:ph type="ftr" idx="4294967295"/>
          </p:nvPr>
        </p:nvSpPr>
        <p:spPr bwMode="auto">
          <a:xfrm>
            <a:off x="5959475" y="6475413"/>
            <a:ext cx="2651125"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3" name="Rectangle 1"/>
          <p:cNvSpPr txBox="1">
            <a:spLocks noChangeArrowheads="1"/>
          </p:cNvSpPr>
          <p:nvPr/>
        </p:nvSpPr>
        <p:spPr>
          <a:xfrm>
            <a:off x="685800" y="685800"/>
            <a:ext cx="7772400" cy="1066800"/>
          </a:xfrm>
          <a:prstGeom prst="rect">
            <a:avLst/>
          </a:prstGeom>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3200" b="1" kern="0" dirty="0">
                <a:solidFill>
                  <a:srgbClr val="000000"/>
                </a:solidFill>
              </a:rPr>
              <a:t>Straw Poll #1</a:t>
            </a:r>
            <a:endParaRPr kumimoji="0" lang="en-GB"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8" name="内容占位符 2"/>
          <p:cNvSpPr>
            <a:spLocks noGrp="1"/>
          </p:cNvSpPr>
          <p:nvPr/>
        </p:nvSpPr>
        <p:spPr bwMode="auto">
          <a:xfrm>
            <a:off x="609600" y="16764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a:t>Do you support that 11be defines in R1, a procedure for an AP to share a part of the obtained TXOP for peer-to-peer (non-AP STA to non-AP STA) frame exchanges by signaling in a trigger frame, a TBD field specifying the allocated time for the peer to peer communication, and an RU allocated only to one non-AP STA associated to that AP.</a:t>
            </a:r>
          </a:p>
          <a:p>
            <a:pPr marL="0" indent="0">
              <a:buNone/>
            </a:pPr>
            <a:r>
              <a:rPr lang="en-US"/>
              <a:t> </a:t>
            </a:r>
          </a:p>
          <a:p>
            <a:r>
              <a:rPr lang="en-US" sz="2000" dirty="0"/>
              <a:t>Note : </a:t>
            </a:r>
          </a:p>
          <a:p>
            <a:pPr lvl="1"/>
            <a:r>
              <a:rPr lang="en-GB" altLang="zh-CN" sz="1400" dirty="0"/>
              <a:t>Format of trigger frame is TBD.</a:t>
            </a:r>
          </a:p>
          <a:p>
            <a:pPr lvl="1"/>
            <a:r>
              <a:rPr lang="en-US" altLang="zh-CN" sz="1400" dirty="0"/>
              <a:t>Informing the AP of P2P traffic required resource, may be based on any existing mechanism (e.g. BSR on per packet level, TSPEC at stream level, or any TBD channel access/TWT/scheduling mechanism.)</a:t>
            </a:r>
            <a:endParaRPr lang="en-GB" altLang="zh-CN" sz="1400" dirty="0"/>
          </a:p>
          <a:p>
            <a:pPr lvl="1"/>
            <a:r>
              <a:rPr lang="en-GB" altLang="zh-CN" sz="1400" dirty="0"/>
              <a:t>Peer STA may not be allowed to use EDCA for some time for P2P transmissions after being triggered (e.g., by extending MU-EDCA rules).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kern="0" dirty="0">
                <a:solidFill>
                  <a:srgbClr val="000000"/>
                </a:solidFill>
                <a:latin typeface="Times New Roman"/>
              </a:rPr>
              <a:t>Results: Y/N/A</a:t>
            </a:r>
            <a:endParaRPr kumimoji="0" lang="zh-CN"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3958569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0</TotalTime>
  <Words>1797</Words>
  <Application>Microsoft Office PowerPoint</Application>
  <PresentationFormat>On-screen Show (4:3)</PresentationFormat>
  <Paragraphs>270</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MS Gothic</vt:lpstr>
      <vt:lpstr>黑体</vt:lpstr>
      <vt:lpstr>Arial</vt:lpstr>
      <vt:lpstr>Arial Unicode MS</vt:lpstr>
      <vt:lpstr>Calibri</vt:lpstr>
      <vt:lpstr>Times New Roman</vt:lpstr>
      <vt:lpstr>Wingdings</vt:lpstr>
      <vt:lpstr>Office Theme</vt:lpstr>
      <vt:lpstr>Document</vt:lpstr>
      <vt:lpstr>Triggered P2P transmissions follow up</vt:lpstr>
      <vt:lpstr>Abstract</vt:lpstr>
      <vt:lpstr>Introduction </vt:lpstr>
      <vt:lpstr>Trigger based DiL sequence benefits</vt:lpstr>
      <vt:lpstr>Possible Topologies</vt:lpstr>
      <vt:lpstr>Principle</vt:lpstr>
      <vt:lpstr>Example in cascading sequence</vt:lpstr>
      <vt:lpstr>Summary</vt:lpstr>
      <vt:lpstr>PowerPoint Presentation</vt:lpstr>
      <vt:lpstr>Reference</vt:lpstr>
      <vt:lpstr>Backup slides</vt:lpstr>
      <vt:lpstr>FAQ</vt:lpstr>
      <vt:lpstr>FAQ (contd.)</vt:lpstr>
      <vt:lpstr>Triggered P2P Transmissions follow up</vt:lpstr>
      <vt:lpstr>1117r1: Direct Link issues with 11ax amendments</vt:lpstr>
      <vt:lpstr>Motivation</vt:lpstr>
      <vt:lpstr>Example in cascading sequence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CTPClassification=CTP_NT</cp:keywords>
  <cp:lastModifiedBy/>
  <cp:revision>1</cp:revision>
  <dcterms:created xsi:type="dcterms:W3CDTF">2020-01-07T12:44:12Z</dcterms:created>
  <dcterms:modified xsi:type="dcterms:W3CDTF">2020-07-08T20:40:06Z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91709bea-dbb5-4ede-b90e-42a82e91e4c6</vt:lpwstr>
  </property>
  <property fmtid="{D5CDD505-2E9C-101B-9397-08002B2CF9AE}" pid="3" name="CTP_TimeStamp">
    <vt:lpwstr>2020-07-08 03:35:12Z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