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24" r:id="rId3"/>
    <p:sldId id="298" r:id="rId4"/>
    <p:sldId id="296" r:id="rId5"/>
    <p:sldId id="283" r:id="rId6"/>
    <p:sldId id="545" r:id="rId7"/>
    <p:sldId id="546" r:id="rId8"/>
    <p:sldId id="273" r:id="rId9"/>
    <p:sldId id="538" r:id="rId10"/>
    <p:sldId id="416" r:id="rId11"/>
    <p:sldId id="297" r:id="rId12"/>
    <p:sldId id="425" r:id="rId13"/>
    <p:sldId id="423" r:id="rId14"/>
    <p:sldId id="289" r:id="rId15"/>
    <p:sldId id="543" r:id="rId16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99FF66"/>
    <a:srgbClr val="FF7C80"/>
    <a:srgbClr val="E6E6E6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132" d="100"/>
          <a:sy n="132" d="100"/>
        </p:scale>
        <p:origin x="996" y="1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21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Case 3 is same as general Multi-AP.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0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06/19/2020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06/19/2020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06/19/2020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05/25/2020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802.11-20/0813r3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06/19/2020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Triggered P2P transmissions follow 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2020-06-18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 (Canon), et al 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766580"/>
              </p:ext>
            </p:extLst>
          </p:nvPr>
        </p:nvGraphicFramePr>
        <p:xfrm>
          <a:off x="327025" y="2063750"/>
          <a:ext cx="8848725" cy="490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15" name="Document" r:id="rId4" imgW="10069920" imgH="5551560" progId="Word.Document.8">
                  <p:embed/>
                </p:oleObj>
              </mc:Choice>
              <mc:Fallback>
                <p:oleObj name="Document" r:id="rId4" imgW="10069920" imgH="5551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2063750"/>
                        <a:ext cx="8848725" cy="4905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06/18/2020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b="0" dirty="0"/>
              <a:t>11-18-1481-01: </a:t>
            </a:r>
            <a:r>
              <a:rPr lang="fr-FR" sz="1600" b="0" dirty="0" err="1"/>
              <a:t>Technology</a:t>
            </a:r>
            <a:r>
              <a:rPr lang="fr-FR" sz="1600" b="0" dirty="0"/>
              <a:t> for EHT</a:t>
            </a:r>
          </a:p>
          <a:p>
            <a:pPr marL="0" indent="0"/>
            <a:r>
              <a:rPr lang="fr-FR" sz="1600" b="0" dirty="0"/>
              <a:t>[2] 11-20-0871-00-be-simplified-p2p-release1</a:t>
            </a:r>
          </a:p>
          <a:p>
            <a:pPr marL="0" indent="0"/>
            <a:r>
              <a:rPr lang="fr-FR" sz="1600" b="0" dirty="0"/>
              <a:t>[3]. 11-19-1117-00: </a:t>
            </a:r>
            <a:r>
              <a:rPr lang="fr-FR" sz="1600" b="0" dirty="0" err="1"/>
              <a:t>Coordinated</a:t>
            </a:r>
            <a:r>
              <a:rPr lang="fr-FR" sz="1600" b="0" dirty="0"/>
              <a:t> OFDMA </a:t>
            </a:r>
            <a:r>
              <a:rPr lang="fr-FR" sz="1600" b="0" dirty="0" err="1"/>
              <a:t>Operation</a:t>
            </a:r>
            <a:endParaRPr lang="fr-FR" sz="1600" b="0" dirty="0"/>
          </a:p>
          <a:p>
            <a:pPr marL="0" indent="0"/>
            <a:r>
              <a:rPr lang="fr-FR" sz="1600" b="0" dirty="0"/>
              <a:t>[4]. 11-20-0095-02: </a:t>
            </a:r>
            <a:r>
              <a:rPr lang="en-US" sz="1600" b="0" dirty="0"/>
              <a:t>Triggered P2P transmissions</a:t>
            </a:r>
          </a:p>
          <a:p>
            <a:pPr marL="0" indent="0"/>
            <a:r>
              <a:rPr lang="en-US" sz="1600" b="0" dirty="0"/>
              <a:t>[5]- 11-18-2009-06-0rta-rta-report-draft</a:t>
            </a:r>
          </a:p>
          <a:p>
            <a:pPr marL="0" indent="0"/>
            <a:endParaRPr lang="fr-FR" sz="1600" b="0" dirty="0"/>
          </a:p>
          <a:p>
            <a:endParaRPr lang="zh-CN" altLang="en-US" sz="1600" b="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FC47577B-4B55-4A4B-B23C-5747EDA7EB3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6A8B-D1C7-4269-8B2A-238F3483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81" y="3048000"/>
            <a:ext cx="7770813" cy="1065213"/>
          </a:xfrm>
        </p:spPr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05323-EF39-4E66-AC1B-C415BDAA8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14646-234F-45C9-B42C-7E91619728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CE8C8E-C3AC-45ED-8BEA-33F886AC8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E2A2848-050C-4A45-B91E-64B3B9CAD0C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122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r>
              <a:rPr lang="en-US" altLang="zh-CN" sz="2800" dirty="0"/>
              <a:t>Triggered P2P Transmissions follow up</a:t>
            </a:r>
            <a:endParaRPr lang="zh-CN" altLang="en-US" sz="2800" dirty="0"/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6DCE035C-E328-45E9-92A4-5F0C9F9E3C3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26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06/08/2020</a:t>
            </a:r>
            <a:endParaRPr lang="en-GB" dirty="0"/>
          </a:p>
        </p:txBody>
      </p:sp>
      <p:sp>
        <p:nvSpPr>
          <p:cNvPr id="15" name="内容占位符 2">
            <a:extLst>
              <a:ext uri="{FF2B5EF4-FFF2-40B4-BE49-F238E27FC236}">
                <a16:creationId xmlns:a16="http://schemas.microsoft.com/office/drawing/2014/main" id="{71C4C1D8-B19A-4F80-8BFD-88F4FD44B79A}"/>
              </a:ext>
            </a:extLst>
          </p:cNvPr>
          <p:cNvSpPr txBox="1">
            <a:spLocks/>
          </p:cNvSpPr>
          <p:nvPr/>
        </p:nvSpPr>
        <p:spPr bwMode="auto">
          <a:xfrm>
            <a:off x="458390" y="1177131"/>
            <a:ext cx="8227219" cy="526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No Change in the direct link setup/teardown procedure.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Triggered P2P feature should be controlled by a capability (both at AP or STA level).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A non-AP STA can signal the need for P2P transmission thanks to </a:t>
            </a:r>
            <a:r>
              <a:rPr lang="en-US" altLang="zh-CN" sz="1400" dirty="0" err="1"/>
              <a:t>Tspec</a:t>
            </a:r>
            <a:r>
              <a:rPr lang="en-US" altLang="zh-CN" sz="1400" dirty="0"/>
              <a:t> or BSR (exact signaling is TBD).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P2P traffic is triggered by the AP for a “</a:t>
            </a:r>
            <a:r>
              <a:rPr lang="en-US" altLang="zh-CN" sz="1400" dirty="0">
                <a:solidFill>
                  <a:srgbClr val="FF0000"/>
                </a:solidFill>
              </a:rPr>
              <a:t>Single-User style</a:t>
            </a:r>
            <a:r>
              <a:rPr lang="en-US" altLang="zh-CN" sz="1400" dirty="0"/>
              <a:t>” PPDU 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AP can share a part of the TXOP to the P2P traffic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AP provides resource to the source P2P station that is associated with it.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TF May be included in a cascading mechanism.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traffic uses a “P2P RU”  = n x 20MHZ covering all the operating band for that period of time.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Simple signaling (typically 1 bit) to signal “P2P RU”.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traffic uses its own preamble on its distinct channel :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solidFill>
                  <a:schemeClr val="tx1"/>
                </a:solidFill>
              </a:rPr>
              <a:t>AP does not need to provide all trigger transmission parameters (e.g. MCS)</a:t>
            </a:r>
            <a:endParaRPr lang="en-US" altLang="zh-CN" sz="1400" dirty="0"/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No synchronization requirement (even for Ack part)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PPDU format is TBD (e.g. SU or MU PPDU format can be envisaged)</a:t>
            </a:r>
          </a:p>
        </p:txBody>
      </p:sp>
    </p:spTree>
    <p:extLst>
      <p:ext uri="{BB962C8B-B14F-4D97-AF65-F5344CB8AC3E}">
        <p14:creationId xmlns:p14="http://schemas.microsoft.com/office/powerpoint/2010/main" val="1629367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524000"/>
            <a:ext cx="7770813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provides high “interferences” to the AP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carries large amount of data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Large video transmission for VR, or video streaming.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often requires low latency thus frequently accesses the medium.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Interactive applications (VR,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visio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conferences, etc.)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cannot be efficiently scheduled by an AP today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AP cannot trigger the sending of direct link data, so fine scheduling is not possible.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only relies on EDCA.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Multi User OFDMA doesn’t support Direct link traffic.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Quiet time period mechanism is not incentive enough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Every station with direct link traffic will contend on the same period.</a:t>
            </a:r>
            <a:b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</a:b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Even if this period has been negotiated by a STA, the quiet time period is open for all direct link stations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Other stations with uplink data may also contend during this period (Quiet time period is just intended to give a better priority of medium access for direct link traffic).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No specific protection against legacy stations.</a:t>
            </a: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1117r1: Direct Link issues with 11ax amendments</a:t>
            </a:r>
            <a:endParaRPr lang="zh-CN" altLang="en-US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6015C070-70BC-41B6-8AA6-57A6BB09601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742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7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P2P communication can significantly reduce the load on the BSS and simultaneously the latency by a one-hop communication.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About 70% reduction in </a:t>
            </a:r>
          </a:p>
          <a:p>
            <a:pPr marL="0" indent="0"/>
            <a:r>
              <a:rPr lang="en-US" sz="2000" dirty="0"/>
              <a:t>     latency/airtime possible in </a:t>
            </a:r>
          </a:p>
          <a:p>
            <a:pPr marL="0" indent="0"/>
            <a:r>
              <a:rPr lang="en-US" sz="2000" dirty="0"/>
              <a:t>    the two floor home scenario </a:t>
            </a:r>
          </a:p>
          <a:p>
            <a:pPr marL="0" indent="0"/>
            <a:r>
              <a:rPr lang="en-US" sz="2000" dirty="0"/>
              <a:t>     by using P2P communication </a:t>
            </a:r>
            <a:br>
              <a:rPr lang="en-US" sz="2000" dirty="0"/>
            </a:br>
            <a:r>
              <a:rPr lang="en-US" sz="2000" dirty="0"/>
              <a:t>    among users in the same room.</a:t>
            </a:r>
          </a:p>
          <a:p>
            <a:pPr marL="0" indent="0"/>
            <a:r>
              <a:rPr lang="en-US" dirty="0"/>
              <a:t>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00" y="2895600"/>
            <a:ext cx="4534694" cy="3401021"/>
          </a:xfrm>
          <a:prstGeom prst="rect">
            <a:avLst/>
          </a:prstGeom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25EA414F-35E3-439F-A4DC-B0D0DBA505F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842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83666"/>
          </a:xfrm>
        </p:spPr>
        <p:txBody>
          <a:bodyPr/>
          <a:lstStyle/>
          <a:p>
            <a:r>
              <a:rPr lang="en-US" altLang="zh-CN" dirty="0"/>
              <a:t>Example in cascading sequence 2/2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3733800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06/08/2020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064B97-5EAC-44D8-B97F-50F61C81BE7D}"/>
              </a:ext>
            </a:extLst>
          </p:cNvPr>
          <p:cNvCxnSpPr>
            <a:cxnSpLocks/>
          </p:cNvCxnSpPr>
          <p:nvPr/>
        </p:nvCxnSpPr>
        <p:spPr bwMode="auto">
          <a:xfrm>
            <a:off x="984954" y="52973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66BEA7-B999-49E4-92C6-F0B70504FCDA}"/>
              </a:ext>
            </a:extLst>
          </p:cNvPr>
          <p:cNvCxnSpPr>
            <a:cxnSpLocks/>
          </p:cNvCxnSpPr>
          <p:nvPr/>
        </p:nvCxnSpPr>
        <p:spPr bwMode="auto">
          <a:xfrm>
            <a:off x="984954" y="45099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5715265-5B1C-44CD-8655-9041A21E185B}"/>
              </a:ext>
            </a:extLst>
          </p:cNvPr>
          <p:cNvSpPr txBox="1"/>
          <p:nvPr/>
        </p:nvSpPr>
        <p:spPr>
          <a:xfrm>
            <a:off x="393932" y="247791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D8BCEF-A13E-4110-9022-C89AFA3FC13D}"/>
              </a:ext>
            </a:extLst>
          </p:cNvPr>
          <p:cNvSpPr txBox="1"/>
          <p:nvPr/>
        </p:nvSpPr>
        <p:spPr>
          <a:xfrm>
            <a:off x="393931" y="3242528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FE811-AA0D-46D3-9FFF-731618E16B08}"/>
              </a:ext>
            </a:extLst>
          </p:cNvPr>
          <p:cNvSpPr txBox="1"/>
          <p:nvPr/>
        </p:nvSpPr>
        <p:spPr>
          <a:xfrm>
            <a:off x="392744" y="4059404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919F64-71CD-436F-872B-1245E5B71202}"/>
              </a:ext>
            </a:extLst>
          </p:cNvPr>
          <p:cNvSpPr txBox="1"/>
          <p:nvPr/>
        </p:nvSpPr>
        <p:spPr>
          <a:xfrm>
            <a:off x="392743" y="4835311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E06C8FA-973A-4793-B900-C520C06792D4}"/>
              </a:ext>
            </a:extLst>
          </p:cNvPr>
          <p:cNvCxnSpPr>
            <a:cxnSpLocks/>
          </p:cNvCxnSpPr>
          <p:nvPr/>
        </p:nvCxnSpPr>
        <p:spPr bwMode="auto">
          <a:xfrm>
            <a:off x="983765" y="6084375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8B9EBEA-0D43-4ECD-B4CF-B372DF371953}"/>
              </a:ext>
            </a:extLst>
          </p:cNvPr>
          <p:cNvSpPr txBox="1"/>
          <p:nvPr/>
        </p:nvSpPr>
        <p:spPr>
          <a:xfrm>
            <a:off x="391554" y="5622376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6F8D5A-CCC7-4637-8727-E789949654FF}"/>
              </a:ext>
            </a:extLst>
          </p:cNvPr>
          <p:cNvSpPr/>
          <p:nvPr/>
        </p:nvSpPr>
        <p:spPr bwMode="auto">
          <a:xfrm>
            <a:off x="1152215" y="2177315"/>
            <a:ext cx="895820" cy="7579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MU PPDU / TRS or TF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2CBD6F5-EA03-4D09-BA21-0E33AFA72115}"/>
              </a:ext>
            </a:extLst>
          </p:cNvPr>
          <p:cNvCxnSpPr>
            <a:cxnSpLocks/>
          </p:cNvCxnSpPr>
          <p:nvPr/>
        </p:nvCxnSpPr>
        <p:spPr bwMode="auto">
          <a:xfrm>
            <a:off x="2058877" y="2177316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605A2ED-B698-49F3-8AE4-0BE8C47D7FF2}"/>
              </a:ext>
            </a:extLst>
          </p:cNvPr>
          <p:cNvCxnSpPr>
            <a:cxnSpLocks/>
          </p:cNvCxnSpPr>
          <p:nvPr/>
        </p:nvCxnSpPr>
        <p:spPr bwMode="auto">
          <a:xfrm>
            <a:off x="2280354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45C224F-51A9-419A-AF67-8AFEABF20BF5}"/>
              </a:ext>
            </a:extLst>
          </p:cNvPr>
          <p:cNvCxnSpPr>
            <a:cxnSpLocks/>
          </p:cNvCxnSpPr>
          <p:nvPr/>
        </p:nvCxnSpPr>
        <p:spPr bwMode="auto">
          <a:xfrm>
            <a:off x="3406422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A5A7EE6-6102-4484-B058-134F978AD7C7}"/>
              </a:ext>
            </a:extLst>
          </p:cNvPr>
          <p:cNvCxnSpPr>
            <a:cxnSpLocks/>
          </p:cNvCxnSpPr>
          <p:nvPr/>
        </p:nvCxnSpPr>
        <p:spPr bwMode="auto">
          <a:xfrm>
            <a:off x="3637584" y="4036826"/>
            <a:ext cx="9506" cy="213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DF54D932-33CD-406C-87D1-2637A953F7DB}"/>
              </a:ext>
            </a:extLst>
          </p:cNvPr>
          <p:cNvSpPr/>
          <p:nvPr/>
        </p:nvSpPr>
        <p:spPr bwMode="auto">
          <a:xfrm>
            <a:off x="3634882" y="4080045"/>
            <a:ext cx="531812" cy="4357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2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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51ADFDC-FBE3-45A9-8B57-1C073C75B773}"/>
              </a:ext>
            </a:extLst>
          </p:cNvPr>
          <p:cNvCxnSpPr>
            <a:cxnSpLocks/>
          </p:cNvCxnSpPr>
          <p:nvPr/>
        </p:nvCxnSpPr>
        <p:spPr bwMode="auto">
          <a:xfrm>
            <a:off x="4157077" y="3276600"/>
            <a:ext cx="0" cy="29209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8E38C344-0EAA-4585-8E34-EB21F68CDE9A}"/>
              </a:ext>
            </a:extLst>
          </p:cNvPr>
          <p:cNvSpPr/>
          <p:nvPr/>
        </p:nvSpPr>
        <p:spPr bwMode="auto">
          <a:xfrm>
            <a:off x="4370382" y="2177316"/>
            <a:ext cx="1136919" cy="7579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MU PPDU /TRS or TF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4015104-9BE6-4120-BC85-DE6554D6B834}"/>
              </a:ext>
            </a:extLst>
          </p:cNvPr>
          <p:cNvCxnSpPr>
            <a:cxnSpLocks/>
          </p:cNvCxnSpPr>
          <p:nvPr/>
        </p:nvCxnSpPr>
        <p:spPr bwMode="auto">
          <a:xfrm flipH="1">
            <a:off x="4364301" y="2177316"/>
            <a:ext cx="6081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D18AAB3-B043-4097-B588-C935805F2A2E}"/>
              </a:ext>
            </a:extLst>
          </p:cNvPr>
          <p:cNvCxnSpPr>
            <a:cxnSpLocks/>
          </p:cNvCxnSpPr>
          <p:nvPr/>
        </p:nvCxnSpPr>
        <p:spPr bwMode="auto">
          <a:xfrm flipH="1">
            <a:off x="5507294" y="2177316"/>
            <a:ext cx="7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9E6195B-E56E-4D47-B4E6-A5E4C69FB9CB}"/>
              </a:ext>
            </a:extLst>
          </p:cNvPr>
          <p:cNvCxnSpPr>
            <a:cxnSpLocks/>
          </p:cNvCxnSpPr>
          <p:nvPr/>
        </p:nvCxnSpPr>
        <p:spPr bwMode="auto">
          <a:xfrm>
            <a:off x="5724612" y="4059404"/>
            <a:ext cx="0" cy="21381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7B0CB1A6-D258-49EC-A916-750E60FF5F34}"/>
              </a:ext>
            </a:extLst>
          </p:cNvPr>
          <p:cNvSpPr/>
          <p:nvPr/>
        </p:nvSpPr>
        <p:spPr bwMode="auto">
          <a:xfrm>
            <a:off x="5727050" y="4835311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9E41EB8-0755-468A-BDE0-8524C3CA6360}"/>
              </a:ext>
            </a:extLst>
          </p:cNvPr>
          <p:cNvSpPr/>
          <p:nvPr/>
        </p:nvSpPr>
        <p:spPr bwMode="auto">
          <a:xfrm>
            <a:off x="5720305" y="5623496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BAE76B3-0ED7-4651-A573-0F90BAF7FAB9}"/>
              </a:ext>
            </a:extLst>
          </p:cNvPr>
          <p:cNvSpPr/>
          <p:nvPr/>
        </p:nvSpPr>
        <p:spPr bwMode="auto">
          <a:xfrm>
            <a:off x="7385313" y="2359381"/>
            <a:ext cx="1136919" cy="5801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 STA Block </a:t>
            </a:r>
            <a:r>
              <a:rPr kumimoji="0" lang="fr-F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5D8E927-8677-4AC7-962C-7366FE7D2D3B}"/>
              </a:ext>
            </a:extLst>
          </p:cNvPr>
          <p:cNvCxnSpPr>
            <a:cxnSpLocks/>
          </p:cNvCxnSpPr>
          <p:nvPr/>
        </p:nvCxnSpPr>
        <p:spPr bwMode="auto">
          <a:xfrm>
            <a:off x="7167995" y="4059404"/>
            <a:ext cx="0" cy="21381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AB520F-E4C6-4FFA-90E8-AE4EA73BFC2C}"/>
              </a:ext>
            </a:extLst>
          </p:cNvPr>
          <p:cNvCxnSpPr>
            <a:cxnSpLocks/>
          </p:cNvCxnSpPr>
          <p:nvPr/>
        </p:nvCxnSpPr>
        <p:spPr bwMode="auto">
          <a:xfrm>
            <a:off x="7385313" y="2359381"/>
            <a:ext cx="0" cy="38382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55F1067-F555-4FC5-831F-4B340705A1F7}"/>
              </a:ext>
            </a:extLst>
          </p:cNvPr>
          <p:cNvCxnSpPr>
            <a:cxnSpLocks/>
          </p:cNvCxnSpPr>
          <p:nvPr/>
        </p:nvCxnSpPr>
        <p:spPr bwMode="auto">
          <a:xfrm>
            <a:off x="1905000" y="6197598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2C440FA-2724-48C2-8FCE-75D5BEEFAD65}"/>
              </a:ext>
            </a:extLst>
          </p:cNvPr>
          <p:cNvCxnSpPr>
            <a:cxnSpLocks/>
          </p:cNvCxnSpPr>
          <p:nvPr/>
        </p:nvCxnSpPr>
        <p:spPr bwMode="auto">
          <a:xfrm flipH="1">
            <a:off x="2279322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ABB05FC4-4DA2-4863-8C71-E5A906FBF6BD}"/>
              </a:ext>
            </a:extLst>
          </p:cNvPr>
          <p:cNvSpPr txBox="1"/>
          <p:nvPr/>
        </p:nvSpPr>
        <p:spPr>
          <a:xfrm>
            <a:off x="1885214" y="614203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FDEAE283-8011-40B7-8569-00F5C7B9C9D3}"/>
              </a:ext>
            </a:extLst>
          </p:cNvPr>
          <p:cNvCxnSpPr>
            <a:cxnSpLocks/>
          </p:cNvCxnSpPr>
          <p:nvPr/>
        </p:nvCxnSpPr>
        <p:spPr bwMode="auto">
          <a:xfrm>
            <a:off x="3255218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9F45284-C26E-4ADD-A7F2-CD949C1F9565}"/>
              </a:ext>
            </a:extLst>
          </p:cNvPr>
          <p:cNvCxnSpPr>
            <a:cxnSpLocks/>
          </p:cNvCxnSpPr>
          <p:nvPr/>
        </p:nvCxnSpPr>
        <p:spPr bwMode="auto">
          <a:xfrm flipH="1">
            <a:off x="3629540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3A79F70-042D-48F4-B7BC-92D3B6B56479}"/>
              </a:ext>
            </a:extLst>
          </p:cNvPr>
          <p:cNvSpPr txBox="1"/>
          <p:nvPr/>
        </p:nvSpPr>
        <p:spPr>
          <a:xfrm>
            <a:off x="3235432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36F63F5C-45EC-4FFE-A0A9-4DF45D710238}"/>
              </a:ext>
            </a:extLst>
          </p:cNvPr>
          <p:cNvCxnSpPr>
            <a:cxnSpLocks/>
          </p:cNvCxnSpPr>
          <p:nvPr/>
        </p:nvCxnSpPr>
        <p:spPr bwMode="auto">
          <a:xfrm>
            <a:off x="4023694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333A2651-783F-4089-9C25-A59E490D6B9E}"/>
              </a:ext>
            </a:extLst>
          </p:cNvPr>
          <p:cNvCxnSpPr>
            <a:cxnSpLocks/>
          </p:cNvCxnSpPr>
          <p:nvPr/>
        </p:nvCxnSpPr>
        <p:spPr bwMode="auto">
          <a:xfrm flipH="1">
            <a:off x="4364149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7D984429-735F-4963-A8ED-EBF717333CAD}"/>
              </a:ext>
            </a:extLst>
          </p:cNvPr>
          <p:cNvSpPr txBox="1"/>
          <p:nvPr/>
        </p:nvSpPr>
        <p:spPr>
          <a:xfrm>
            <a:off x="4105509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29EC450-D01E-484F-B4F6-A18B2617A94D}"/>
              </a:ext>
            </a:extLst>
          </p:cNvPr>
          <p:cNvCxnSpPr>
            <a:cxnSpLocks/>
          </p:cNvCxnSpPr>
          <p:nvPr/>
        </p:nvCxnSpPr>
        <p:spPr bwMode="auto">
          <a:xfrm>
            <a:off x="5364205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44C71C1-6F5F-44B0-ACCB-D9906C90CE48}"/>
              </a:ext>
            </a:extLst>
          </p:cNvPr>
          <p:cNvCxnSpPr>
            <a:cxnSpLocks/>
          </p:cNvCxnSpPr>
          <p:nvPr/>
        </p:nvCxnSpPr>
        <p:spPr bwMode="auto">
          <a:xfrm flipH="1">
            <a:off x="5738527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5B2ADCB-CAF0-45E9-B030-5174FA10FB3C}"/>
              </a:ext>
            </a:extLst>
          </p:cNvPr>
          <p:cNvSpPr txBox="1"/>
          <p:nvPr/>
        </p:nvSpPr>
        <p:spPr>
          <a:xfrm>
            <a:off x="5344419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B86C206-2E2B-401E-8DF7-9CDD0EFF64E4}"/>
              </a:ext>
            </a:extLst>
          </p:cNvPr>
          <p:cNvCxnSpPr>
            <a:cxnSpLocks/>
          </p:cNvCxnSpPr>
          <p:nvPr/>
        </p:nvCxnSpPr>
        <p:spPr bwMode="auto">
          <a:xfrm>
            <a:off x="7022529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789F379-0C05-4A6C-AD94-3FD2AB03F2A3}"/>
              </a:ext>
            </a:extLst>
          </p:cNvPr>
          <p:cNvCxnSpPr>
            <a:cxnSpLocks/>
          </p:cNvCxnSpPr>
          <p:nvPr/>
        </p:nvCxnSpPr>
        <p:spPr bwMode="auto">
          <a:xfrm flipH="1">
            <a:off x="7396851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07DCA4E2-19FD-4E3B-AD09-EDD38B294097}"/>
              </a:ext>
            </a:extLst>
          </p:cNvPr>
          <p:cNvSpPr txBox="1"/>
          <p:nvPr/>
        </p:nvSpPr>
        <p:spPr>
          <a:xfrm>
            <a:off x="7002743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A09A3EF-1DF0-406D-9642-0A273D67DE49}"/>
              </a:ext>
            </a:extLst>
          </p:cNvPr>
          <p:cNvCxnSpPr>
            <a:cxnSpLocks/>
          </p:cNvCxnSpPr>
          <p:nvPr/>
        </p:nvCxnSpPr>
        <p:spPr bwMode="auto">
          <a:xfrm flipV="1">
            <a:off x="1163057" y="1686208"/>
            <a:ext cx="6595" cy="12489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4AB7F3C-F58C-4121-9AF5-394996CF7664}"/>
              </a:ext>
            </a:extLst>
          </p:cNvPr>
          <p:cNvCxnSpPr>
            <a:cxnSpLocks/>
          </p:cNvCxnSpPr>
          <p:nvPr/>
        </p:nvCxnSpPr>
        <p:spPr bwMode="auto">
          <a:xfrm flipV="1">
            <a:off x="972937" y="1141262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F240D2A0-D41F-4FC5-A461-08158F533FA6}"/>
              </a:ext>
            </a:extLst>
          </p:cNvPr>
          <p:cNvCxnSpPr>
            <a:cxnSpLocks/>
          </p:cNvCxnSpPr>
          <p:nvPr/>
        </p:nvCxnSpPr>
        <p:spPr bwMode="auto">
          <a:xfrm flipV="1">
            <a:off x="7165117" y="1686208"/>
            <a:ext cx="0" cy="4455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94ACF93-A8E7-4360-8EBE-EA8DD1B6FD59}"/>
              </a:ext>
            </a:extLst>
          </p:cNvPr>
          <p:cNvCxnSpPr>
            <a:cxnSpLocks/>
          </p:cNvCxnSpPr>
          <p:nvPr/>
        </p:nvCxnSpPr>
        <p:spPr bwMode="auto">
          <a:xfrm flipV="1">
            <a:off x="8763000" y="116946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54AD360-1CE0-484E-86CB-D54CBF8B972A}"/>
              </a:ext>
            </a:extLst>
          </p:cNvPr>
          <p:cNvCxnSpPr>
            <a:cxnSpLocks/>
          </p:cNvCxnSpPr>
          <p:nvPr/>
        </p:nvCxnSpPr>
        <p:spPr bwMode="auto">
          <a:xfrm flipH="1">
            <a:off x="972939" y="1341317"/>
            <a:ext cx="7790061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88D1D4B-BB38-4B3A-AAE7-418A5CDAFA41}"/>
              </a:ext>
            </a:extLst>
          </p:cNvPr>
          <p:cNvCxnSpPr>
            <a:cxnSpLocks/>
          </p:cNvCxnSpPr>
          <p:nvPr/>
        </p:nvCxnSpPr>
        <p:spPr bwMode="auto">
          <a:xfrm flipH="1">
            <a:off x="1169654" y="1869898"/>
            <a:ext cx="5995463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F7783C2F-C502-45AC-AE96-C1CBE7A5AFD7}"/>
              </a:ext>
            </a:extLst>
          </p:cNvPr>
          <p:cNvSpPr txBox="1"/>
          <p:nvPr/>
        </p:nvSpPr>
        <p:spPr>
          <a:xfrm>
            <a:off x="4157077" y="1141262"/>
            <a:ext cx="856325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D24ED25-480C-49C8-B259-D81BC069072B}"/>
              </a:ext>
            </a:extLst>
          </p:cNvPr>
          <p:cNvSpPr txBox="1"/>
          <p:nvPr/>
        </p:nvSpPr>
        <p:spPr>
          <a:xfrm>
            <a:off x="3021385" y="1634205"/>
            <a:ext cx="2733441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MU </a:t>
            </a:r>
            <a:r>
              <a:rPr lang="fr-FR" sz="2000" dirty="0" err="1">
                <a:solidFill>
                  <a:schemeClr val="tx1"/>
                </a:solidFill>
              </a:rPr>
              <a:t>cascading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sequence</a:t>
            </a:r>
            <a:endParaRPr lang="fr-FR" sz="2000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F50D567-8C16-4B3C-ACD4-1D1D730F4987}"/>
              </a:ext>
            </a:extLst>
          </p:cNvPr>
          <p:cNvCxnSpPr>
            <a:cxnSpLocks/>
          </p:cNvCxnSpPr>
          <p:nvPr/>
        </p:nvCxnSpPr>
        <p:spPr bwMode="auto">
          <a:xfrm flipV="1">
            <a:off x="4160825" y="300187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1F29A0D-F7A3-4ADF-BD57-6C50B8A4760E}"/>
              </a:ext>
            </a:extLst>
          </p:cNvPr>
          <p:cNvCxnSpPr>
            <a:cxnSpLocks/>
          </p:cNvCxnSpPr>
          <p:nvPr/>
        </p:nvCxnSpPr>
        <p:spPr bwMode="auto">
          <a:xfrm flipV="1">
            <a:off x="2279322" y="3055454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6119D9FF-B64C-4C98-8B77-F952B8186AFF}"/>
              </a:ext>
            </a:extLst>
          </p:cNvPr>
          <p:cNvSpPr txBox="1"/>
          <p:nvPr/>
        </p:nvSpPr>
        <p:spPr>
          <a:xfrm>
            <a:off x="2374117" y="2910602"/>
            <a:ext cx="1297215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</a:rPr>
              <a:t>Allocated</a:t>
            </a:r>
            <a:r>
              <a:rPr lang="fr-FR" sz="1400" dirty="0">
                <a:solidFill>
                  <a:schemeClr val="tx1"/>
                </a:solidFill>
              </a:rPr>
              <a:t> Time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AADF84C-B029-464F-AE01-CC440E83E241}"/>
              </a:ext>
            </a:extLst>
          </p:cNvPr>
          <p:cNvSpPr/>
          <p:nvPr/>
        </p:nvSpPr>
        <p:spPr bwMode="auto">
          <a:xfrm>
            <a:off x="2279322" y="3242528"/>
            <a:ext cx="1113076" cy="4801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P2P PPDU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A44CE5D-4AB8-49EB-BD75-3E2C83AE11F6}"/>
              </a:ext>
            </a:extLst>
          </p:cNvPr>
          <p:cNvCxnSpPr>
            <a:cxnSpLocks/>
          </p:cNvCxnSpPr>
          <p:nvPr/>
        </p:nvCxnSpPr>
        <p:spPr bwMode="auto">
          <a:xfrm flipH="1">
            <a:off x="5719839" y="4663163"/>
            <a:ext cx="14448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4A352C9-816A-438F-A786-9D996924ACD8}"/>
              </a:ext>
            </a:extLst>
          </p:cNvPr>
          <p:cNvCxnSpPr>
            <a:cxnSpLocks/>
          </p:cNvCxnSpPr>
          <p:nvPr/>
        </p:nvCxnSpPr>
        <p:spPr bwMode="auto">
          <a:xfrm flipV="1">
            <a:off x="7176911" y="4360673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38F020E-015E-402A-AA80-2E6D8FA0615A}"/>
              </a:ext>
            </a:extLst>
          </p:cNvPr>
          <p:cNvCxnSpPr>
            <a:cxnSpLocks/>
          </p:cNvCxnSpPr>
          <p:nvPr/>
        </p:nvCxnSpPr>
        <p:spPr bwMode="auto">
          <a:xfrm flipV="1">
            <a:off x="5726510" y="439269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2B25BBAC-13AA-4725-9AD3-5BEBE606424F}"/>
              </a:ext>
            </a:extLst>
          </p:cNvPr>
          <p:cNvSpPr txBox="1"/>
          <p:nvPr/>
        </p:nvSpPr>
        <p:spPr>
          <a:xfrm>
            <a:off x="5920980" y="4426912"/>
            <a:ext cx="1014765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</a:rPr>
              <a:t>UL </a:t>
            </a:r>
            <a:r>
              <a:rPr lang="fr-FR" sz="1400" dirty="0" err="1">
                <a:solidFill>
                  <a:schemeClr val="tx1"/>
                </a:solidFill>
              </a:rPr>
              <a:t>Length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C07F31-02EA-4541-ACD7-D143A08CB4FE}"/>
              </a:ext>
            </a:extLst>
          </p:cNvPr>
          <p:cNvCxnSpPr>
            <a:cxnSpLocks/>
          </p:cNvCxnSpPr>
          <p:nvPr/>
        </p:nvCxnSpPr>
        <p:spPr bwMode="auto">
          <a:xfrm>
            <a:off x="984954" y="37225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A5125F-DBA6-49A6-83EF-9098DFF8FA55}"/>
              </a:ext>
            </a:extLst>
          </p:cNvPr>
          <p:cNvCxnSpPr>
            <a:cxnSpLocks/>
          </p:cNvCxnSpPr>
          <p:nvPr/>
        </p:nvCxnSpPr>
        <p:spPr bwMode="auto">
          <a:xfrm>
            <a:off x="984954" y="29351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04C7F49-DF91-4313-9645-0DE84CD1C29E}"/>
              </a:ext>
            </a:extLst>
          </p:cNvPr>
          <p:cNvCxnSpPr>
            <a:cxnSpLocks/>
            <a:endCxn id="28" idx="1"/>
          </p:cNvCxnSpPr>
          <p:nvPr/>
        </p:nvCxnSpPr>
        <p:spPr bwMode="auto">
          <a:xfrm flipV="1">
            <a:off x="3181359" y="4297919"/>
            <a:ext cx="453523" cy="3613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5E8C82CB-3D70-4716-81A5-9F1A08C2838F}"/>
              </a:ext>
            </a:extLst>
          </p:cNvPr>
          <p:cNvSpPr txBox="1"/>
          <p:nvPr/>
        </p:nvSpPr>
        <p:spPr>
          <a:xfrm>
            <a:off x="2209122" y="4650109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SU PPDU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(N x 20MHz)</a:t>
            </a:r>
            <a:endParaRPr lang="fr-FR" sz="1600" dirty="0"/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3C8DB857-95E4-49D4-8A51-8C3941C580E2}"/>
              </a:ext>
            </a:extLst>
          </p:cNvPr>
          <p:cNvCxnSpPr>
            <a:cxnSpLocks/>
            <a:stCxn id="89" idx="0"/>
          </p:cNvCxnSpPr>
          <p:nvPr/>
        </p:nvCxnSpPr>
        <p:spPr bwMode="auto">
          <a:xfrm flipV="1">
            <a:off x="2860102" y="3642638"/>
            <a:ext cx="106759" cy="10074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BB63131-2D02-41BE-B6F0-8388CE24239B}"/>
              </a:ext>
            </a:extLst>
          </p:cNvPr>
          <p:cNvCxnSpPr>
            <a:cxnSpLocks/>
          </p:cNvCxnSpPr>
          <p:nvPr/>
        </p:nvCxnSpPr>
        <p:spPr bwMode="auto">
          <a:xfrm flipH="1">
            <a:off x="2272651" y="3182931"/>
            <a:ext cx="18844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0937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6A45B-785A-4B60-9F7D-E7B863A8C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37966-4042-475D-A16E-035BD5371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a simple/low-complexity Triggered P2P scheme to be used for 11be R1.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41B0F-8E1E-4CAA-A354-FACA677E9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E4581-7608-4C36-96E7-6DE2FF644D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7C04DC-D393-4B13-8F94-6414DC116A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F481BBA-BE55-446E-A04B-91210096735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14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418" y="447032"/>
            <a:ext cx="7770813" cy="1065213"/>
          </a:xfrm>
        </p:spPr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96843"/>
            <a:ext cx="7710512" cy="32513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Direct Link transmission =&gt; A Direct Link Scheduled  (“DLS”) STA communicates directly with another Direct Link Peer STA (“DLP”).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Benefits of Direct Link (“</a:t>
            </a:r>
            <a:r>
              <a:rPr lang="en-US" sz="1800" dirty="0" err="1"/>
              <a:t>DiL</a:t>
            </a:r>
            <a:r>
              <a:rPr lang="en-US" sz="1800" dirty="0"/>
              <a:t>”) transmission [1]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high throughput because lower number of transmissions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low latency due to one hop communication.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Use-case of interest: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Miracast streaming from laptop to monitor.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VR applications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Wireless file transfer from phone to printer. </a:t>
            </a:r>
          </a:p>
          <a:p>
            <a:pPr marL="0" indent="0"/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414" y="3126931"/>
            <a:ext cx="685800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44547" y="3126931"/>
            <a:ext cx="406138" cy="628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668" y="2444125"/>
            <a:ext cx="979118" cy="734339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 bwMode="auto">
          <a:xfrm flipH="1" flipV="1">
            <a:off x="7350684" y="3381588"/>
            <a:ext cx="816870" cy="1169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Slide Number Placeholder 3"/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14350" y="5413358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71450" y="5071682"/>
            <a:ext cx="52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</a:t>
            </a:r>
            <a:r>
              <a:rPr lang="en-US" sz="1800" dirty="0"/>
              <a:t>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914400" y="5121399"/>
            <a:ext cx="571500" cy="29195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050" dirty="0" err="1"/>
              <a:t>DiL</a:t>
            </a:r>
            <a:r>
              <a:rPr lang="en-US" sz="1050" dirty="0"/>
              <a:t>-A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509612" y="5993425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66713" y="5651748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 STA </a:t>
            </a:r>
            <a:r>
              <a:rPr lang="en-US" sz="1050" dirty="0"/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648" y="6070232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STA </a:t>
            </a:r>
            <a:r>
              <a:rPr lang="en-US" sz="1050" dirty="0"/>
              <a:t> 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1485900" y="5813408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313294" y="5542247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885950" y="5584808"/>
            <a:ext cx="2780507" cy="40861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Data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94616" y="6180181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037749" y="6200291"/>
            <a:ext cx="523621" cy="28096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Ack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4628074" y="6407380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7" name="Straight Arrow Connector 26"/>
          <p:cNvCxnSpPr>
            <a:cxnSpLocks/>
          </p:cNvCxnSpPr>
          <p:nvPr/>
        </p:nvCxnSpPr>
        <p:spPr bwMode="auto">
          <a:xfrm>
            <a:off x="906387" y="5071682"/>
            <a:ext cx="46549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374224" y="5027644"/>
            <a:ext cx="836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TXOP</a:t>
            </a:r>
            <a:r>
              <a:rPr lang="en-US" sz="1800" dirty="0"/>
              <a:t> </a:t>
            </a:r>
          </a:p>
        </p:txBody>
      </p:sp>
      <p:sp>
        <p:nvSpPr>
          <p:cNvPr id="29" name="Rectangle 4">
            <a:extLst>
              <a:ext uri="{FF2B5EF4-FFF2-40B4-BE49-F238E27FC236}">
                <a16:creationId xmlns:a16="http://schemas.microsoft.com/office/drawing/2014/main" id="{151A438F-3D85-4E9B-829E-74487DB00E89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533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309A-A6C0-44A0-B6AD-3269C02A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 based </a:t>
            </a:r>
            <a:r>
              <a:rPr lang="en-US" dirty="0" err="1"/>
              <a:t>DiL</a:t>
            </a:r>
            <a:r>
              <a:rPr lang="en-US" dirty="0"/>
              <a:t> sequence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3C7D1-0181-4C4B-BD24-4E7DCD7FA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</a:t>
            </a:r>
            <a:r>
              <a:rPr lang="en-US" sz="2000" dirty="0" err="1"/>
              <a:t>DiL</a:t>
            </a:r>
            <a:r>
              <a:rPr lang="en-US" sz="2000" dirty="0"/>
              <a:t> transmission sequence initiated by a TF transmission has following benefits for both the peer STA and AP 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Increases the chances of P2P transmission as AP typically has higher chance of winning contention.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Better medium management at AP as it can balance QoS requirements (e.g., low peak latency) within BSS by scheduling P2P STA and regular STA in same TXOP.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1800" dirty="0"/>
              <a:t>Submission 1117r1 (appendix) mentions some inefficiency of QTP to support Direct link: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Legacy STA not prevented from channel access.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 is not aware of actual resource requests at STA during the QTP period. The initial configuration of schedules may be stale =&gt; medium inefficiency.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80B1D-70D9-4A44-9D0C-CB64AFE8BE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3AB40-5578-4648-8FB6-F6B1855FD0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EECAEE-EA67-4820-9273-C7D625452D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74BF193-F6C6-470A-96FB-3856AB74B4C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55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F28E766A-2C80-444B-8C5F-2E185DF75FBC}"/>
              </a:ext>
            </a:extLst>
          </p:cNvPr>
          <p:cNvSpPr/>
          <p:nvPr/>
        </p:nvSpPr>
        <p:spPr bwMode="auto">
          <a:xfrm rot="2333026">
            <a:off x="6211820" y="2120778"/>
            <a:ext cx="1083664" cy="2952289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Topologies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7" name="Isosceles Triangle 6"/>
          <p:cNvSpPr/>
          <p:nvPr/>
        </p:nvSpPr>
        <p:spPr bwMode="auto">
          <a:xfrm>
            <a:off x="1411757" y="2512484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8" name="Oval 7"/>
          <p:cNvSpPr/>
          <p:nvPr/>
        </p:nvSpPr>
        <p:spPr bwMode="auto">
          <a:xfrm>
            <a:off x="684778" y="3141134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9" name="Oval 8"/>
          <p:cNvSpPr/>
          <p:nvPr/>
        </p:nvSpPr>
        <p:spPr bwMode="auto">
          <a:xfrm>
            <a:off x="1928317" y="3199988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11" name="Straight Arrow Connector 10"/>
          <p:cNvCxnSpPr>
            <a:stCxn id="8" idx="6"/>
            <a:endCxn id="9" idx="2"/>
          </p:cNvCxnSpPr>
          <p:nvPr/>
        </p:nvCxnSpPr>
        <p:spPr bwMode="auto">
          <a:xfrm>
            <a:off x="970529" y="3284010"/>
            <a:ext cx="957788" cy="588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94393" y="4113282"/>
            <a:ext cx="18668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Both STAs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same AP.</a:t>
            </a:r>
          </a:p>
        </p:txBody>
      </p:sp>
      <p:sp>
        <p:nvSpPr>
          <p:cNvPr id="15" name="Isosceles Triangle 14"/>
          <p:cNvSpPr/>
          <p:nvPr/>
        </p:nvSpPr>
        <p:spPr bwMode="auto">
          <a:xfrm>
            <a:off x="7215683" y="2512485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6" name="Oval 15"/>
          <p:cNvSpPr/>
          <p:nvPr/>
        </p:nvSpPr>
        <p:spPr bwMode="auto">
          <a:xfrm>
            <a:off x="7044233" y="4016335"/>
            <a:ext cx="285750" cy="28575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7" name="Oval 16"/>
          <p:cNvSpPr/>
          <p:nvPr/>
        </p:nvSpPr>
        <p:spPr bwMode="auto">
          <a:xfrm>
            <a:off x="7732243" y="3199988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23" name="Straight Arrow Connector 22"/>
          <p:cNvCxnSpPr>
            <a:stCxn id="16" idx="7"/>
            <a:endCxn id="17" idx="3"/>
          </p:cNvCxnSpPr>
          <p:nvPr/>
        </p:nvCxnSpPr>
        <p:spPr bwMode="auto">
          <a:xfrm flipV="1">
            <a:off x="7288136" y="3443892"/>
            <a:ext cx="485954" cy="6142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714287" y="4616172"/>
            <a:ext cx="21922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Only one STA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 the Triggering AP. </a:t>
            </a:r>
          </a:p>
        </p:txBody>
      </p:sp>
      <p:sp>
        <p:nvSpPr>
          <p:cNvPr id="35" name="Isosceles Triangle 34"/>
          <p:cNvSpPr/>
          <p:nvPr/>
        </p:nvSpPr>
        <p:spPr bwMode="auto">
          <a:xfrm>
            <a:off x="2244479" y="5110729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6" name="Oval 35"/>
          <p:cNvSpPr/>
          <p:nvPr/>
        </p:nvSpPr>
        <p:spPr bwMode="auto">
          <a:xfrm>
            <a:off x="3602302" y="5225029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7" name="TextBox 36"/>
          <p:cNvSpPr txBox="1"/>
          <p:nvPr/>
        </p:nvSpPr>
        <p:spPr>
          <a:xfrm>
            <a:off x="3898569" y="5217863"/>
            <a:ext cx="13179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Non-AP STA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480783" y="5160713"/>
            <a:ext cx="52187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AP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010135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64251" y="2032837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56596" y="3484053"/>
            <a:ext cx="9653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</a:t>
            </a:r>
          </a:p>
          <a:p>
            <a:r>
              <a:rPr lang="en-US" sz="1050" dirty="0">
                <a:solidFill>
                  <a:schemeClr val="tx1"/>
                </a:solidFill>
              </a:rPr>
              <a:t> STA (laptop)</a:t>
            </a:r>
            <a:r>
              <a:rPr lang="en-US" sz="1050" dirty="0"/>
              <a:t>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6558" y="3308381"/>
            <a:ext cx="1207382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</a:t>
            </a:r>
          </a:p>
          <a:p>
            <a:r>
              <a:rPr lang="en-US" sz="1050" dirty="0">
                <a:solidFill>
                  <a:schemeClr val="tx1"/>
                </a:solidFill>
              </a:rPr>
              <a:t>STA </a:t>
            </a:r>
          </a:p>
          <a:p>
            <a:r>
              <a:rPr lang="en-US" sz="1050" dirty="0">
                <a:solidFill>
                  <a:schemeClr val="tx1"/>
                </a:solidFill>
              </a:rPr>
              <a:t>(wireless monitor)</a:t>
            </a:r>
            <a:r>
              <a:rPr lang="en-US" sz="1050" dirty="0"/>
              <a:t> 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C013784E-513E-4D94-8EDF-CF538C77BE8A}"/>
              </a:ext>
            </a:extLst>
          </p:cNvPr>
          <p:cNvSpPr/>
          <p:nvPr/>
        </p:nvSpPr>
        <p:spPr bwMode="auto">
          <a:xfrm>
            <a:off x="6191672" y="4107097"/>
            <a:ext cx="228600" cy="40005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C07938-7ADC-46AA-9E7D-504D9EBE3BDC}"/>
              </a:ext>
            </a:extLst>
          </p:cNvPr>
          <p:cNvSpPr txBox="1"/>
          <p:nvPr/>
        </p:nvSpPr>
        <p:spPr>
          <a:xfrm>
            <a:off x="1610376" y="2444285"/>
            <a:ext cx="112402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AP in the ceiling </a:t>
            </a:r>
          </a:p>
          <a:p>
            <a:r>
              <a:rPr lang="en-US" sz="1050" dirty="0">
                <a:solidFill>
                  <a:schemeClr val="tx1"/>
                </a:solidFill>
              </a:rPr>
              <a:t>of an office</a:t>
            </a:r>
            <a:endParaRPr lang="en-US" sz="105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09559E2-71B7-4C84-A24E-2327DF4C09FD}"/>
              </a:ext>
            </a:extLst>
          </p:cNvPr>
          <p:cNvSpPr txBox="1"/>
          <p:nvPr/>
        </p:nvSpPr>
        <p:spPr>
          <a:xfrm>
            <a:off x="7973948" y="3257349"/>
            <a:ext cx="9653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</a:t>
            </a:r>
          </a:p>
          <a:p>
            <a:r>
              <a:rPr lang="en-US" sz="1050" dirty="0">
                <a:solidFill>
                  <a:schemeClr val="tx1"/>
                </a:solidFill>
              </a:rPr>
              <a:t> STA (laptop)</a:t>
            </a:r>
            <a:r>
              <a:rPr lang="en-US" sz="1050" dirty="0"/>
              <a:t>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4459F00-07D7-4C96-AD13-1EB15FC32852}"/>
              </a:ext>
            </a:extLst>
          </p:cNvPr>
          <p:cNvSpPr txBox="1"/>
          <p:nvPr/>
        </p:nvSpPr>
        <p:spPr>
          <a:xfrm>
            <a:off x="7288136" y="3931834"/>
            <a:ext cx="1207382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</a:t>
            </a:r>
          </a:p>
          <a:p>
            <a:r>
              <a:rPr lang="en-US" sz="1050" dirty="0">
                <a:solidFill>
                  <a:schemeClr val="tx1"/>
                </a:solidFill>
              </a:rPr>
              <a:t>STA </a:t>
            </a:r>
          </a:p>
          <a:p>
            <a:r>
              <a:rPr lang="en-US" sz="1050" dirty="0">
                <a:solidFill>
                  <a:schemeClr val="tx1"/>
                </a:solidFill>
              </a:rPr>
              <a:t>(wireless monitor)</a:t>
            </a:r>
            <a:r>
              <a:rPr lang="en-US" sz="1050" dirty="0"/>
              <a:t>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5146842-8B14-4058-BE19-62BA286E77A0}"/>
              </a:ext>
            </a:extLst>
          </p:cNvPr>
          <p:cNvSpPr txBox="1"/>
          <p:nvPr/>
        </p:nvSpPr>
        <p:spPr>
          <a:xfrm>
            <a:off x="7380284" y="2527660"/>
            <a:ext cx="112402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AP in the ceiling </a:t>
            </a:r>
          </a:p>
          <a:p>
            <a:r>
              <a:rPr lang="en-US" sz="1050" dirty="0">
                <a:solidFill>
                  <a:schemeClr val="tx1"/>
                </a:solidFill>
              </a:rPr>
              <a:t>of an office</a:t>
            </a:r>
            <a:endParaRPr lang="en-US" sz="105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81AA828-BA04-4B0D-A249-DAAF2CD35D18}"/>
              </a:ext>
            </a:extLst>
          </p:cNvPr>
          <p:cNvSpPr txBox="1"/>
          <p:nvPr/>
        </p:nvSpPr>
        <p:spPr>
          <a:xfrm>
            <a:off x="5095964" y="4173384"/>
            <a:ext cx="120097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[Optional] </a:t>
            </a:r>
          </a:p>
          <a:p>
            <a:r>
              <a:rPr lang="en-US" sz="1050" dirty="0">
                <a:solidFill>
                  <a:schemeClr val="tx1"/>
                </a:solidFill>
              </a:rPr>
              <a:t>Another AP in the 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ESS</a:t>
            </a:r>
            <a:endParaRPr lang="en-US" sz="1050" dirty="0"/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1272864A-C9D4-45F3-B7E6-324DB9CDE77E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594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6593" y="623996"/>
            <a:ext cx="7770813" cy="483666"/>
          </a:xfrm>
        </p:spPr>
        <p:txBody>
          <a:bodyPr/>
          <a:lstStyle/>
          <a:p>
            <a:r>
              <a:rPr lang="en-US" altLang="zh-CN" dirty="0"/>
              <a:t>Principle</a:t>
            </a:r>
            <a:endParaRPr lang="zh-CN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66BEA7-B999-49E4-92C6-F0B70504FCDA}"/>
              </a:ext>
            </a:extLst>
          </p:cNvPr>
          <p:cNvCxnSpPr>
            <a:cxnSpLocks/>
          </p:cNvCxnSpPr>
          <p:nvPr/>
        </p:nvCxnSpPr>
        <p:spPr bwMode="auto">
          <a:xfrm>
            <a:off x="990600" y="6090117"/>
            <a:ext cx="7772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5715265-5B1C-44CD-8655-9041A21E185B}"/>
              </a:ext>
            </a:extLst>
          </p:cNvPr>
          <p:cNvSpPr txBox="1"/>
          <p:nvPr/>
        </p:nvSpPr>
        <p:spPr>
          <a:xfrm>
            <a:off x="399578" y="4058117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D8BCEF-A13E-4110-9022-C89AFA3FC13D}"/>
              </a:ext>
            </a:extLst>
          </p:cNvPr>
          <p:cNvSpPr txBox="1"/>
          <p:nvPr/>
        </p:nvSpPr>
        <p:spPr>
          <a:xfrm>
            <a:off x="399577" y="4822735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FE811-AA0D-46D3-9FFF-731618E16B08}"/>
              </a:ext>
            </a:extLst>
          </p:cNvPr>
          <p:cNvSpPr txBox="1"/>
          <p:nvPr/>
        </p:nvSpPr>
        <p:spPr>
          <a:xfrm>
            <a:off x="398390" y="5639611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D984429-735F-4963-A8ED-EBF717333CAD}"/>
              </a:ext>
            </a:extLst>
          </p:cNvPr>
          <p:cNvSpPr txBox="1"/>
          <p:nvPr/>
        </p:nvSpPr>
        <p:spPr>
          <a:xfrm>
            <a:off x="5060300" y="611536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54AD360-1CE0-484E-86CB-D54CBF8B972A}"/>
              </a:ext>
            </a:extLst>
          </p:cNvPr>
          <p:cNvCxnSpPr>
            <a:cxnSpLocks/>
          </p:cNvCxnSpPr>
          <p:nvPr/>
        </p:nvCxnSpPr>
        <p:spPr bwMode="auto">
          <a:xfrm flipH="1">
            <a:off x="1056139" y="3851627"/>
            <a:ext cx="63073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F7783C2F-C502-45AC-AE96-C1CBE7A5AFD7}"/>
              </a:ext>
            </a:extLst>
          </p:cNvPr>
          <p:cNvSpPr txBox="1"/>
          <p:nvPr/>
        </p:nvSpPr>
        <p:spPr>
          <a:xfrm>
            <a:off x="3331870" y="3411302"/>
            <a:ext cx="2671309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TXOP </a:t>
            </a:r>
            <a:r>
              <a:rPr lang="fr-FR" sz="2000" dirty="0" err="1">
                <a:solidFill>
                  <a:schemeClr val="tx1"/>
                </a:solidFill>
              </a:rPr>
              <a:t>owned</a:t>
            </a:r>
            <a:r>
              <a:rPr lang="fr-FR" sz="2000" dirty="0">
                <a:solidFill>
                  <a:schemeClr val="tx1"/>
                </a:solidFill>
              </a:rPr>
              <a:t> by the AP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C07F31-02EA-4541-ACD7-D143A08CB4FE}"/>
              </a:ext>
            </a:extLst>
          </p:cNvPr>
          <p:cNvCxnSpPr>
            <a:cxnSpLocks/>
          </p:cNvCxnSpPr>
          <p:nvPr/>
        </p:nvCxnSpPr>
        <p:spPr bwMode="auto">
          <a:xfrm>
            <a:off x="990600" y="5302717"/>
            <a:ext cx="7772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A5125F-DBA6-49A6-83EF-9098DFF8FA55}"/>
              </a:ext>
            </a:extLst>
          </p:cNvPr>
          <p:cNvCxnSpPr>
            <a:cxnSpLocks/>
          </p:cNvCxnSpPr>
          <p:nvPr/>
        </p:nvCxnSpPr>
        <p:spPr bwMode="auto">
          <a:xfrm>
            <a:off x="990600" y="4515317"/>
            <a:ext cx="7772400" cy="1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2AAFA1C5-D307-40A2-9330-28FADEC72D53}"/>
              </a:ext>
            </a:extLst>
          </p:cNvPr>
          <p:cNvSpPr/>
          <p:nvPr/>
        </p:nvSpPr>
        <p:spPr bwMode="auto">
          <a:xfrm>
            <a:off x="4362537" y="3879413"/>
            <a:ext cx="895820" cy="6375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TF for P2P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FDF09CD-BAA2-49F3-899B-A101A3C4878A}"/>
              </a:ext>
            </a:extLst>
          </p:cNvPr>
          <p:cNvCxnSpPr>
            <a:cxnSpLocks/>
          </p:cNvCxnSpPr>
          <p:nvPr/>
        </p:nvCxnSpPr>
        <p:spPr bwMode="auto">
          <a:xfrm>
            <a:off x="5269064" y="3875262"/>
            <a:ext cx="0" cy="2214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995DB81-4484-41D8-B4D2-B13DE937D3B8}"/>
              </a:ext>
            </a:extLst>
          </p:cNvPr>
          <p:cNvCxnSpPr>
            <a:cxnSpLocks/>
          </p:cNvCxnSpPr>
          <p:nvPr/>
        </p:nvCxnSpPr>
        <p:spPr bwMode="auto">
          <a:xfrm>
            <a:off x="5476153" y="4763139"/>
            <a:ext cx="0" cy="13269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110ED448-78C7-4B61-93AF-62261796F7A5}"/>
              </a:ext>
            </a:extLst>
          </p:cNvPr>
          <p:cNvCxnSpPr>
            <a:cxnSpLocks/>
          </p:cNvCxnSpPr>
          <p:nvPr/>
        </p:nvCxnSpPr>
        <p:spPr bwMode="auto">
          <a:xfrm>
            <a:off x="6589229" y="5009208"/>
            <a:ext cx="0" cy="1185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35780BC0-1CD1-481E-9C33-7CBCC8513DA6}"/>
              </a:ext>
            </a:extLst>
          </p:cNvPr>
          <p:cNvSpPr/>
          <p:nvPr/>
        </p:nvSpPr>
        <p:spPr bwMode="auto">
          <a:xfrm>
            <a:off x="6831713" y="5660253"/>
            <a:ext cx="531812" cy="4357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2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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E560ED6C-B8F0-46CC-B1B5-967F6866FD74}"/>
              </a:ext>
            </a:extLst>
          </p:cNvPr>
          <p:cNvCxnSpPr>
            <a:cxnSpLocks/>
          </p:cNvCxnSpPr>
          <p:nvPr/>
        </p:nvCxnSpPr>
        <p:spPr bwMode="auto">
          <a:xfrm flipV="1">
            <a:off x="7357656" y="4582078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979A6046-3C14-483A-B521-799118950DD6}"/>
              </a:ext>
            </a:extLst>
          </p:cNvPr>
          <p:cNvCxnSpPr>
            <a:cxnSpLocks/>
          </p:cNvCxnSpPr>
          <p:nvPr/>
        </p:nvCxnSpPr>
        <p:spPr bwMode="auto">
          <a:xfrm flipV="1">
            <a:off x="5476153" y="4635662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7B317BE9-1FC9-4D9A-83BA-A8EFE3270B1E}"/>
              </a:ext>
            </a:extLst>
          </p:cNvPr>
          <p:cNvSpPr txBox="1"/>
          <p:nvPr/>
        </p:nvSpPr>
        <p:spPr>
          <a:xfrm>
            <a:off x="5630213" y="4465201"/>
            <a:ext cx="1247457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</a:rPr>
              <a:t>Allocated</a:t>
            </a:r>
            <a:r>
              <a:rPr lang="fr-FR" sz="1400" dirty="0">
                <a:solidFill>
                  <a:schemeClr val="tx1"/>
                </a:solidFill>
              </a:rPr>
              <a:t> time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84CE67A-9654-47A4-807E-400169EEF93C}"/>
              </a:ext>
            </a:extLst>
          </p:cNvPr>
          <p:cNvSpPr/>
          <p:nvPr/>
        </p:nvSpPr>
        <p:spPr bwMode="auto">
          <a:xfrm>
            <a:off x="5476153" y="4886094"/>
            <a:ext cx="1113076" cy="41675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P2P PPDU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836F7DD4-E3E4-456F-B33C-4ACCE181A68F}"/>
              </a:ext>
            </a:extLst>
          </p:cNvPr>
          <p:cNvCxnSpPr>
            <a:cxnSpLocks/>
            <a:stCxn id="111" idx="3"/>
            <a:endCxn id="99" idx="1"/>
          </p:cNvCxnSpPr>
          <p:nvPr/>
        </p:nvCxnSpPr>
        <p:spPr bwMode="auto">
          <a:xfrm>
            <a:off x="5969484" y="5661079"/>
            <a:ext cx="862229" cy="217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2F429382-569C-4E8B-88FF-8F404DB11B25}"/>
              </a:ext>
            </a:extLst>
          </p:cNvPr>
          <p:cNvSpPr txBox="1"/>
          <p:nvPr/>
        </p:nvSpPr>
        <p:spPr>
          <a:xfrm>
            <a:off x="4667525" y="5368691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SU PPDU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(N x 20MHz)</a:t>
            </a:r>
            <a:endParaRPr lang="fr-FR" sz="1600" dirty="0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AF0AB532-3827-4A41-A18C-832141307B93}"/>
              </a:ext>
            </a:extLst>
          </p:cNvPr>
          <p:cNvCxnSpPr>
            <a:cxnSpLocks/>
            <a:stCxn id="111" idx="0"/>
          </p:cNvCxnSpPr>
          <p:nvPr/>
        </p:nvCxnSpPr>
        <p:spPr bwMode="auto">
          <a:xfrm flipV="1">
            <a:off x="5318505" y="5152065"/>
            <a:ext cx="552099" cy="2166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8F48B283-F4D9-4F6A-BF51-5638C785F416}"/>
              </a:ext>
            </a:extLst>
          </p:cNvPr>
          <p:cNvCxnSpPr>
            <a:cxnSpLocks/>
          </p:cNvCxnSpPr>
          <p:nvPr/>
        </p:nvCxnSpPr>
        <p:spPr bwMode="auto">
          <a:xfrm flipH="1">
            <a:off x="5469482" y="4763139"/>
            <a:ext cx="18844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F50FBAF9-7159-421B-AB9A-509BA5DFF310}"/>
              </a:ext>
            </a:extLst>
          </p:cNvPr>
          <p:cNvCxnSpPr>
            <a:cxnSpLocks/>
          </p:cNvCxnSpPr>
          <p:nvPr/>
        </p:nvCxnSpPr>
        <p:spPr bwMode="auto">
          <a:xfrm>
            <a:off x="4362538" y="3875262"/>
            <a:ext cx="0" cy="2214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2E50BCBB-1961-457B-8829-080B5DAE0B08}"/>
              </a:ext>
            </a:extLst>
          </p:cNvPr>
          <p:cNvSpPr txBox="1"/>
          <p:nvPr/>
        </p:nvSpPr>
        <p:spPr>
          <a:xfrm>
            <a:off x="6400598" y="619472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29A047A2-C418-4C21-96BA-207CE7A384C1}"/>
              </a:ext>
            </a:extLst>
          </p:cNvPr>
          <p:cNvCxnSpPr>
            <a:cxnSpLocks/>
          </p:cNvCxnSpPr>
          <p:nvPr/>
        </p:nvCxnSpPr>
        <p:spPr bwMode="auto">
          <a:xfrm>
            <a:off x="6454423" y="6164573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A38E9DB2-8B11-49C5-B971-3185048B0026}"/>
              </a:ext>
            </a:extLst>
          </p:cNvPr>
          <p:cNvCxnSpPr>
            <a:cxnSpLocks/>
          </p:cNvCxnSpPr>
          <p:nvPr/>
        </p:nvCxnSpPr>
        <p:spPr bwMode="auto">
          <a:xfrm flipH="1">
            <a:off x="6804989" y="6164573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761767D8-A9EB-475F-828A-4A86062D2672}"/>
              </a:ext>
            </a:extLst>
          </p:cNvPr>
          <p:cNvCxnSpPr>
            <a:cxnSpLocks/>
          </p:cNvCxnSpPr>
          <p:nvPr/>
        </p:nvCxnSpPr>
        <p:spPr bwMode="auto">
          <a:xfrm>
            <a:off x="6804989" y="5660253"/>
            <a:ext cx="26724" cy="5344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A2C6A8B3-D629-4097-B403-36FA6B8E0B63}"/>
              </a:ext>
            </a:extLst>
          </p:cNvPr>
          <p:cNvCxnSpPr>
            <a:cxnSpLocks/>
          </p:cNvCxnSpPr>
          <p:nvPr/>
        </p:nvCxnSpPr>
        <p:spPr bwMode="auto">
          <a:xfrm>
            <a:off x="5110255" y="6160008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323ABE8C-3BEC-4AC4-AB6C-48C1E1810DB3}"/>
              </a:ext>
            </a:extLst>
          </p:cNvPr>
          <p:cNvCxnSpPr>
            <a:cxnSpLocks/>
          </p:cNvCxnSpPr>
          <p:nvPr/>
        </p:nvCxnSpPr>
        <p:spPr bwMode="auto">
          <a:xfrm flipH="1">
            <a:off x="5460821" y="616000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AEA9D740-9538-4ECE-BEDC-5388833F5075}"/>
              </a:ext>
            </a:extLst>
          </p:cNvPr>
          <p:cNvCxnSpPr>
            <a:cxnSpLocks/>
          </p:cNvCxnSpPr>
          <p:nvPr/>
        </p:nvCxnSpPr>
        <p:spPr bwMode="auto">
          <a:xfrm flipV="1">
            <a:off x="7363525" y="361135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F455EA42-DBF8-48A2-86B7-CE119426B48B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6139" y="363098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内容占位符 2">
            <a:extLst>
              <a:ext uri="{FF2B5EF4-FFF2-40B4-BE49-F238E27FC236}">
                <a16:creationId xmlns:a16="http://schemas.microsoft.com/office/drawing/2014/main" id="{5323CFE5-323E-497D-93C7-910FE41E067D}"/>
              </a:ext>
            </a:extLst>
          </p:cNvPr>
          <p:cNvSpPr txBox="1">
            <a:spLocks/>
          </p:cNvSpPr>
          <p:nvPr/>
        </p:nvSpPr>
        <p:spPr bwMode="auto">
          <a:xfrm>
            <a:off x="1" y="1208217"/>
            <a:ext cx="8991600" cy="17401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P2P traffic is triggered by the AP for a “</a:t>
            </a:r>
            <a:r>
              <a:rPr lang="en-US" altLang="zh-CN" sz="1400" dirty="0">
                <a:solidFill>
                  <a:srgbClr val="FF0000"/>
                </a:solidFill>
              </a:rPr>
              <a:t>Single-User style</a:t>
            </a:r>
            <a:r>
              <a:rPr lang="en-US" altLang="zh-CN" sz="1400" dirty="0"/>
              <a:t>” PPDU 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AP can share a part of the TXOP to the P2P traffic.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traffic uses a “P2P RU”  = n x 20MHZ covering all the operating band for that period of time.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TF format can be similar to 11ax/11be Basic TF format except small changes to clarify the allocation is for P2P traffic.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GB" altLang="zh-CN" sz="1600" kern="0" dirty="0"/>
              <a:t>Peer STA may not be allowed to use EDCA after being triggered for some time (e.g., by extending MU-EDCA rules)</a:t>
            </a:r>
            <a:endParaRPr lang="en-GB" altLang="zh-CN" sz="1600" b="1" kern="0" dirty="0"/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dirty="0">
              <a:highlight>
                <a:srgbClr val="00FF00"/>
              </a:highlight>
            </a:endParaRPr>
          </a:p>
        </p:txBody>
      </p:sp>
      <p:sp>
        <p:nvSpPr>
          <p:cNvPr id="37" name="Date Placeholder 5">
            <a:extLst>
              <a:ext uri="{FF2B5EF4-FFF2-40B4-BE49-F238E27FC236}">
                <a16:creationId xmlns:a16="http://schemas.microsoft.com/office/drawing/2014/main" id="{2A3B9814-A25C-44BA-87C0-7A69671AD88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776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83666"/>
          </a:xfrm>
        </p:spPr>
        <p:txBody>
          <a:bodyPr/>
          <a:lstStyle/>
          <a:p>
            <a:r>
              <a:rPr lang="en-US" altLang="zh-CN" dirty="0"/>
              <a:t>Example in cascading sequence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3733800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064B97-5EAC-44D8-B97F-50F61C81BE7D}"/>
              </a:ext>
            </a:extLst>
          </p:cNvPr>
          <p:cNvCxnSpPr>
            <a:cxnSpLocks/>
          </p:cNvCxnSpPr>
          <p:nvPr/>
        </p:nvCxnSpPr>
        <p:spPr bwMode="auto">
          <a:xfrm>
            <a:off x="984954" y="52973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66BEA7-B999-49E4-92C6-F0B70504FCDA}"/>
              </a:ext>
            </a:extLst>
          </p:cNvPr>
          <p:cNvCxnSpPr>
            <a:cxnSpLocks/>
          </p:cNvCxnSpPr>
          <p:nvPr/>
        </p:nvCxnSpPr>
        <p:spPr bwMode="auto">
          <a:xfrm>
            <a:off x="984954" y="45099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5715265-5B1C-44CD-8655-9041A21E185B}"/>
              </a:ext>
            </a:extLst>
          </p:cNvPr>
          <p:cNvSpPr txBox="1"/>
          <p:nvPr/>
        </p:nvSpPr>
        <p:spPr>
          <a:xfrm>
            <a:off x="393932" y="247791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D8BCEF-A13E-4110-9022-C89AFA3FC13D}"/>
              </a:ext>
            </a:extLst>
          </p:cNvPr>
          <p:cNvSpPr txBox="1"/>
          <p:nvPr/>
        </p:nvSpPr>
        <p:spPr>
          <a:xfrm>
            <a:off x="393931" y="3242528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FE811-AA0D-46D3-9FFF-731618E16B08}"/>
              </a:ext>
            </a:extLst>
          </p:cNvPr>
          <p:cNvSpPr txBox="1"/>
          <p:nvPr/>
        </p:nvSpPr>
        <p:spPr>
          <a:xfrm>
            <a:off x="392744" y="4059404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919F64-71CD-436F-872B-1245E5B71202}"/>
              </a:ext>
            </a:extLst>
          </p:cNvPr>
          <p:cNvSpPr txBox="1"/>
          <p:nvPr/>
        </p:nvSpPr>
        <p:spPr>
          <a:xfrm>
            <a:off x="392743" y="4835311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E06C8FA-973A-4793-B900-C520C06792D4}"/>
              </a:ext>
            </a:extLst>
          </p:cNvPr>
          <p:cNvCxnSpPr>
            <a:cxnSpLocks/>
          </p:cNvCxnSpPr>
          <p:nvPr/>
        </p:nvCxnSpPr>
        <p:spPr bwMode="auto">
          <a:xfrm>
            <a:off x="983765" y="6084375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8B9EBEA-0D43-4ECD-B4CF-B372DF371953}"/>
              </a:ext>
            </a:extLst>
          </p:cNvPr>
          <p:cNvSpPr txBox="1"/>
          <p:nvPr/>
        </p:nvSpPr>
        <p:spPr>
          <a:xfrm>
            <a:off x="391554" y="5622376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E38C344-0EAA-4585-8E34-EB21F68CDE9A}"/>
              </a:ext>
            </a:extLst>
          </p:cNvPr>
          <p:cNvSpPr/>
          <p:nvPr/>
        </p:nvSpPr>
        <p:spPr bwMode="auto">
          <a:xfrm>
            <a:off x="1108420" y="2299766"/>
            <a:ext cx="1147699" cy="6354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MU PPDU /TRS or TF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4015104-9BE6-4120-BC85-DE6554D6B834}"/>
              </a:ext>
            </a:extLst>
          </p:cNvPr>
          <p:cNvCxnSpPr>
            <a:cxnSpLocks/>
          </p:cNvCxnSpPr>
          <p:nvPr/>
        </p:nvCxnSpPr>
        <p:spPr bwMode="auto">
          <a:xfrm flipH="1">
            <a:off x="1101207" y="2177316"/>
            <a:ext cx="6081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D18AAB3-B043-4097-B588-C935805F2A2E}"/>
              </a:ext>
            </a:extLst>
          </p:cNvPr>
          <p:cNvCxnSpPr>
            <a:cxnSpLocks/>
          </p:cNvCxnSpPr>
          <p:nvPr/>
        </p:nvCxnSpPr>
        <p:spPr bwMode="auto">
          <a:xfrm>
            <a:off x="2263515" y="2233534"/>
            <a:ext cx="22631" cy="3964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9E6195B-E56E-4D47-B4E6-A5E4C69FB9CB}"/>
              </a:ext>
            </a:extLst>
          </p:cNvPr>
          <p:cNvCxnSpPr>
            <a:cxnSpLocks/>
          </p:cNvCxnSpPr>
          <p:nvPr/>
        </p:nvCxnSpPr>
        <p:spPr bwMode="auto">
          <a:xfrm>
            <a:off x="2505361" y="4650109"/>
            <a:ext cx="0" cy="15249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7B0CB1A6-D258-49EC-A916-750E60FF5F34}"/>
              </a:ext>
            </a:extLst>
          </p:cNvPr>
          <p:cNvSpPr/>
          <p:nvPr/>
        </p:nvSpPr>
        <p:spPr bwMode="auto">
          <a:xfrm>
            <a:off x="2505901" y="4835311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9E41EB8-0755-468A-BDE0-8524C3CA6360}"/>
              </a:ext>
            </a:extLst>
          </p:cNvPr>
          <p:cNvSpPr/>
          <p:nvPr/>
        </p:nvSpPr>
        <p:spPr bwMode="auto">
          <a:xfrm>
            <a:off x="2499156" y="5623496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5D8E927-8677-4AC7-962C-7366FE7D2D3B}"/>
              </a:ext>
            </a:extLst>
          </p:cNvPr>
          <p:cNvCxnSpPr>
            <a:cxnSpLocks/>
          </p:cNvCxnSpPr>
          <p:nvPr/>
        </p:nvCxnSpPr>
        <p:spPr bwMode="auto">
          <a:xfrm flipH="1">
            <a:off x="3946847" y="4659304"/>
            <a:ext cx="8872" cy="15382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AB520F-E4C6-4FFA-90E8-AE4EA73BFC2C}"/>
              </a:ext>
            </a:extLst>
          </p:cNvPr>
          <p:cNvCxnSpPr>
            <a:cxnSpLocks/>
          </p:cNvCxnSpPr>
          <p:nvPr/>
        </p:nvCxnSpPr>
        <p:spPr bwMode="auto">
          <a:xfrm>
            <a:off x="4998846" y="2233534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ABB05FC4-4DA2-4863-8C71-E5A906FBF6BD}"/>
              </a:ext>
            </a:extLst>
          </p:cNvPr>
          <p:cNvSpPr txBox="1"/>
          <p:nvPr/>
        </p:nvSpPr>
        <p:spPr>
          <a:xfrm>
            <a:off x="7259914" y="616702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D984429-735F-4963-A8ED-EBF717333CAD}"/>
              </a:ext>
            </a:extLst>
          </p:cNvPr>
          <p:cNvSpPr txBox="1"/>
          <p:nvPr/>
        </p:nvSpPr>
        <p:spPr>
          <a:xfrm>
            <a:off x="6081376" y="614203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29EC450-D01E-484F-B4F6-A18B2617A94D}"/>
              </a:ext>
            </a:extLst>
          </p:cNvPr>
          <p:cNvCxnSpPr>
            <a:cxnSpLocks/>
          </p:cNvCxnSpPr>
          <p:nvPr/>
        </p:nvCxnSpPr>
        <p:spPr bwMode="auto">
          <a:xfrm>
            <a:off x="2143056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44C71C1-6F5F-44B0-ACCB-D9906C90CE48}"/>
              </a:ext>
            </a:extLst>
          </p:cNvPr>
          <p:cNvCxnSpPr>
            <a:cxnSpLocks/>
          </p:cNvCxnSpPr>
          <p:nvPr/>
        </p:nvCxnSpPr>
        <p:spPr bwMode="auto">
          <a:xfrm flipH="1">
            <a:off x="2517378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5B2ADCB-CAF0-45E9-B030-5174FA10FB3C}"/>
              </a:ext>
            </a:extLst>
          </p:cNvPr>
          <p:cNvSpPr txBox="1"/>
          <p:nvPr/>
        </p:nvSpPr>
        <p:spPr>
          <a:xfrm>
            <a:off x="2123270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B86C206-2E2B-401E-8DF7-9CDD0EFF64E4}"/>
              </a:ext>
            </a:extLst>
          </p:cNvPr>
          <p:cNvCxnSpPr>
            <a:cxnSpLocks/>
          </p:cNvCxnSpPr>
          <p:nvPr/>
        </p:nvCxnSpPr>
        <p:spPr bwMode="auto">
          <a:xfrm>
            <a:off x="3801380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789F379-0C05-4A6C-AD94-3FD2AB03F2A3}"/>
              </a:ext>
            </a:extLst>
          </p:cNvPr>
          <p:cNvCxnSpPr>
            <a:cxnSpLocks/>
          </p:cNvCxnSpPr>
          <p:nvPr/>
        </p:nvCxnSpPr>
        <p:spPr bwMode="auto">
          <a:xfrm flipH="1">
            <a:off x="5267681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07DCA4E2-19FD-4E3B-AD09-EDD38B294097}"/>
              </a:ext>
            </a:extLst>
          </p:cNvPr>
          <p:cNvSpPr txBox="1"/>
          <p:nvPr/>
        </p:nvSpPr>
        <p:spPr>
          <a:xfrm>
            <a:off x="3769550" y="615255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A09A3EF-1DF0-406D-9642-0A273D67DE49}"/>
              </a:ext>
            </a:extLst>
          </p:cNvPr>
          <p:cNvCxnSpPr>
            <a:cxnSpLocks/>
          </p:cNvCxnSpPr>
          <p:nvPr/>
        </p:nvCxnSpPr>
        <p:spPr bwMode="auto">
          <a:xfrm flipV="1">
            <a:off x="1095945" y="1686208"/>
            <a:ext cx="6595" cy="12489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4AB7F3C-F58C-4121-9AF5-394996CF7664}"/>
              </a:ext>
            </a:extLst>
          </p:cNvPr>
          <p:cNvCxnSpPr>
            <a:cxnSpLocks/>
          </p:cNvCxnSpPr>
          <p:nvPr/>
        </p:nvCxnSpPr>
        <p:spPr bwMode="auto">
          <a:xfrm flipV="1">
            <a:off x="972937" y="1141262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F240D2A0-D41F-4FC5-A461-08158F533FA6}"/>
              </a:ext>
            </a:extLst>
          </p:cNvPr>
          <p:cNvCxnSpPr>
            <a:cxnSpLocks/>
          </p:cNvCxnSpPr>
          <p:nvPr/>
        </p:nvCxnSpPr>
        <p:spPr bwMode="auto">
          <a:xfrm flipV="1">
            <a:off x="8001000" y="1686208"/>
            <a:ext cx="0" cy="4455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94ACF93-A8E7-4360-8EBE-EA8DD1B6FD59}"/>
              </a:ext>
            </a:extLst>
          </p:cNvPr>
          <p:cNvCxnSpPr>
            <a:cxnSpLocks/>
          </p:cNvCxnSpPr>
          <p:nvPr/>
        </p:nvCxnSpPr>
        <p:spPr bwMode="auto">
          <a:xfrm flipV="1">
            <a:off x="8001000" y="116946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54AD360-1CE0-484E-86CB-D54CBF8B972A}"/>
              </a:ext>
            </a:extLst>
          </p:cNvPr>
          <p:cNvCxnSpPr>
            <a:cxnSpLocks/>
          </p:cNvCxnSpPr>
          <p:nvPr/>
        </p:nvCxnSpPr>
        <p:spPr bwMode="auto">
          <a:xfrm flipH="1">
            <a:off x="972940" y="1341318"/>
            <a:ext cx="70280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88D1D4B-BB38-4B3A-AAE7-418A5CDAFA41}"/>
              </a:ext>
            </a:extLst>
          </p:cNvPr>
          <p:cNvCxnSpPr>
            <a:cxnSpLocks/>
          </p:cNvCxnSpPr>
          <p:nvPr/>
        </p:nvCxnSpPr>
        <p:spPr bwMode="auto">
          <a:xfrm flipH="1">
            <a:off x="1127711" y="1869900"/>
            <a:ext cx="68732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F7783C2F-C502-45AC-AE96-C1CBE7A5AFD7}"/>
              </a:ext>
            </a:extLst>
          </p:cNvPr>
          <p:cNvSpPr txBox="1"/>
          <p:nvPr/>
        </p:nvSpPr>
        <p:spPr>
          <a:xfrm>
            <a:off x="4157077" y="1141262"/>
            <a:ext cx="856325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D24ED25-480C-49C8-B259-D81BC069072B}"/>
              </a:ext>
            </a:extLst>
          </p:cNvPr>
          <p:cNvSpPr txBox="1"/>
          <p:nvPr/>
        </p:nvSpPr>
        <p:spPr>
          <a:xfrm>
            <a:off x="2747319" y="1445797"/>
            <a:ext cx="2733441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MU </a:t>
            </a:r>
            <a:r>
              <a:rPr lang="fr-FR" sz="2000" dirty="0" err="1">
                <a:solidFill>
                  <a:schemeClr val="tx1"/>
                </a:solidFill>
              </a:rPr>
              <a:t>cascading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sequence</a:t>
            </a:r>
            <a:endParaRPr lang="fr-FR" sz="2000" dirty="0">
              <a:solidFill>
                <a:schemeClr val="tx1"/>
              </a:solidFill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A44CE5D-4AB8-49EB-BD75-3E2C83AE11F6}"/>
              </a:ext>
            </a:extLst>
          </p:cNvPr>
          <p:cNvCxnSpPr>
            <a:cxnSpLocks/>
          </p:cNvCxnSpPr>
          <p:nvPr/>
        </p:nvCxnSpPr>
        <p:spPr bwMode="auto">
          <a:xfrm flipH="1">
            <a:off x="2498690" y="4663163"/>
            <a:ext cx="14448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4A352C9-816A-438F-A786-9D996924ACD8}"/>
              </a:ext>
            </a:extLst>
          </p:cNvPr>
          <p:cNvCxnSpPr>
            <a:cxnSpLocks/>
          </p:cNvCxnSpPr>
          <p:nvPr/>
        </p:nvCxnSpPr>
        <p:spPr bwMode="auto">
          <a:xfrm flipV="1">
            <a:off x="3955762" y="4360673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38F020E-015E-402A-AA80-2E6D8FA0615A}"/>
              </a:ext>
            </a:extLst>
          </p:cNvPr>
          <p:cNvCxnSpPr>
            <a:cxnSpLocks/>
          </p:cNvCxnSpPr>
          <p:nvPr/>
        </p:nvCxnSpPr>
        <p:spPr bwMode="auto">
          <a:xfrm flipV="1">
            <a:off x="2505361" y="439269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2B25BBAC-13AA-4725-9AD3-5BEBE606424F}"/>
              </a:ext>
            </a:extLst>
          </p:cNvPr>
          <p:cNvSpPr txBox="1"/>
          <p:nvPr/>
        </p:nvSpPr>
        <p:spPr>
          <a:xfrm>
            <a:off x="2699831" y="4426912"/>
            <a:ext cx="1014765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</a:rPr>
              <a:t>UL </a:t>
            </a:r>
            <a:r>
              <a:rPr lang="fr-FR" sz="1400" dirty="0" err="1">
                <a:solidFill>
                  <a:schemeClr val="tx1"/>
                </a:solidFill>
              </a:rPr>
              <a:t>Length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C07F31-02EA-4541-ACD7-D143A08CB4FE}"/>
              </a:ext>
            </a:extLst>
          </p:cNvPr>
          <p:cNvCxnSpPr>
            <a:cxnSpLocks/>
          </p:cNvCxnSpPr>
          <p:nvPr/>
        </p:nvCxnSpPr>
        <p:spPr bwMode="auto">
          <a:xfrm>
            <a:off x="984954" y="37225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A5125F-DBA6-49A6-83EF-9098DFF8FA55}"/>
              </a:ext>
            </a:extLst>
          </p:cNvPr>
          <p:cNvCxnSpPr>
            <a:cxnSpLocks/>
          </p:cNvCxnSpPr>
          <p:nvPr/>
        </p:nvCxnSpPr>
        <p:spPr bwMode="auto">
          <a:xfrm>
            <a:off x="984954" y="29351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2AAFA1C5-D307-40A2-9330-28FADEC72D53}"/>
              </a:ext>
            </a:extLst>
          </p:cNvPr>
          <p:cNvSpPr/>
          <p:nvPr/>
        </p:nvSpPr>
        <p:spPr bwMode="auto">
          <a:xfrm>
            <a:off x="5268351" y="2335728"/>
            <a:ext cx="773552" cy="597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TF for P2P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FDF09CD-BAA2-49F3-899B-A101A3C4878A}"/>
              </a:ext>
            </a:extLst>
          </p:cNvPr>
          <p:cNvCxnSpPr>
            <a:cxnSpLocks/>
          </p:cNvCxnSpPr>
          <p:nvPr/>
        </p:nvCxnSpPr>
        <p:spPr bwMode="auto">
          <a:xfrm>
            <a:off x="6045583" y="2177316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995DB81-4484-41D8-B4D2-B13DE937D3B8}"/>
              </a:ext>
            </a:extLst>
          </p:cNvPr>
          <p:cNvCxnSpPr>
            <a:cxnSpLocks/>
          </p:cNvCxnSpPr>
          <p:nvPr/>
        </p:nvCxnSpPr>
        <p:spPr bwMode="auto">
          <a:xfrm>
            <a:off x="6267060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110ED448-78C7-4B61-93AF-62261796F7A5}"/>
              </a:ext>
            </a:extLst>
          </p:cNvPr>
          <p:cNvCxnSpPr>
            <a:cxnSpLocks/>
          </p:cNvCxnSpPr>
          <p:nvPr/>
        </p:nvCxnSpPr>
        <p:spPr bwMode="auto">
          <a:xfrm>
            <a:off x="7376350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E654F3D-1066-4C9F-9860-6C856385B2F8}"/>
              </a:ext>
            </a:extLst>
          </p:cNvPr>
          <p:cNvCxnSpPr>
            <a:cxnSpLocks/>
          </p:cNvCxnSpPr>
          <p:nvPr/>
        </p:nvCxnSpPr>
        <p:spPr bwMode="auto">
          <a:xfrm>
            <a:off x="7624290" y="4036826"/>
            <a:ext cx="9506" cy="213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35780BC0-1CD1-481E-9C33-7CBCC8513DA6}"/>
              </a:ext>
            </a:extLst>
          </p:cNvPr>
          <p:cNvSpPr/>
          <p:nvPr/>
        </p:nvSpPr>
        <p:spPr bwMode="auto">
          <a:xfrm>
            <a:off x="7633796" y="4072507"/>
            <a:ext cx="531812" cy="4357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2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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CD8AE4D9-B4D3-439F-9180-34378C1CB11F}"/>
              </a:ext>
            </a:extLst>
          </p:cNvPr>
          <p:cNvCxnSpPr>
            <a:cxnSpLocks/>
          </p:cNvCxnSpPr>
          <p:nvPr/>
        </p:nvCxnSpPr>
        <p:spPr bwMode="auto">
          <a:xfrm>
            <a:off x="7232650" y="619759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61F9152A-5C21-428B-9D17-3AB2D787ED7C}"/>
              </a:ext>
            </a:extLst>
          </p:cNvPr>
          <p:cNvCxnSpPr>
            <a:cxnSpLocks/>
          </p:cNvCxnSpPr>
          <p:nvPr/>
        </p:nvCxnSpPr>
        <p:spPr bwMode="auto">
          <a:xfrm flipH="1">
            <a:off x="6266028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FCC01F4B-1B12-4B31-8427-083B155046B4}"/>
              </a:ext>
            </a:extLst>
          </p:cNvPr>
          <p:cNvCxnSpPr>
            <a:cxnSpLocks/>
          </p:cNvCxnSpPr>
          <p:nvPr/>
        </p:nvCxnSpPr>
        <p:spPr bwMode="auto">
          <a:xfrm flipH="1">
            <a:off x="7616246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E560ED6C-B8F0-46CC-B1B5-967F6866FD74}"/>
              </a:ext>
            </a:extLst>
          </p:cNvPr>
          <p:cNvCxnSpPr>
            <a:cxnSpLocks/>
          </p:cNvCxnSpPr>
          <p:nvPr/>
        </p:nvCxnSpPr>
        <p:spPr bwMode="auto">
          <a:xfrm flipV="1">
            <a:off x="8147531" y="300187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979A6046-3C14-483A-B521-799118950DD6}"/>
              </a:ext>
            </a:extLst>
          </p:cNvPr>
          <p:cNvCxnSpPr>
            <a:cxnSpLocks/>
          </p:cNvCxnSpPr>
          <p:nvPr/>
        </p:nvCxnSpPr>
        <p:spPr bwMode="auto">
          <a:xfrm flipV="1">
            <a:off x="6266028" y="3055454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7B317BE9-1FC9-4D9A-83BA-A8EFE3270B1E}"/>
              </a:ext>
            </a:extLst>
          </p:cNvPr>
          <p:cNvSpPr txBox="1"/>
          <p:nvPr/>
        </p:nvSpPr>
        <p:spPr>
          <a:xfrm>
            <a:off x="6420088" y="2884993"/>
            <a:ext cx="1247457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</a:rPr>
              <a:t>Allocated</a:t>
            </a:r>
            <a:r>
              <a:rPr lang="fr-FR" sz="1400" dirty="0">
                <a:solidFill>
                  <a:schemeClr val="tx1"/>
                </a:solidFill>
              </a:rPr>
              <a:t> time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84CE67A-9654-47A4-807E-400169EEF93C}"/>
              </a:ext>
            </a:extLst>
          </p:cNvPr>
          <p:cNvSpPr/>
          <p:nvPr/>
        </p:nvSpPr>
        <p:spPr bwMode="auto">
          <a:xfrm>
            <a:off x="6266028" y="3242528"/>
            <a:ext cx="1113076" cy="4801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P2P PPDU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836F7DD4-E3E4-456F-B33C-4ACCE181A68F}"/>
              </a:ext>
            </a:extLst>
          </p:cNvPr>
          <p:cNvCxnSpPr>
            <a:cxnSpLocks/>
            <a:endCxn id="99" idx="1"/>
          </p:cNvCxnSpPr>
          <p:nvPr/>
        </p:nvCxnSpPr>
        <p:spPr bwMode="auto">
          <a:xfrm flipV="1">
            <a:off x="7180273" y="4290381"/>
            <a:ext cx="453523" cy="3613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2F429382-569C-4E8B-88FF-8F404DB11B25}"/>
              </a:ext>
            </a:extLst>
          </p:cNvPr>
          <p:cNvSpPr txBox="1"/>
          <p:nvPr/>
        </p:nvSpPr>
        <p:spPr>
          <a:xfrm>
            <a:off x="6195828" y="4650109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SU PPDU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(N x 20MHz)</a:t>
            </a:r>
            <a:endParaRPr lang="fr-FR" sz="1600" dirty="0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AF0AB532-3827-4A41-A18C-832141307B93}"/>
              </a:ext>
            </a:extLst>
          </p:cNvPr>
          <p:cNvCxnSpPr>
            <a:cxnSpLocks/>
            <a:stCxn id="111" idx="0"/>
          </p:cNvCxnSpPr>
          <p:nvPr/>
        </p:nvCxnSpPr>
        <p:spPr bwMode="auto">
          <a:xfrm flipV="1">
            <a:off x="6846808" y="3642638"/>
            <a:ext cx="106759" cy="10074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8F48B283-F4D9-4F6A-BF51-5638C785F416}"/>
              </a:ext>
            </a:extLst>
          </p:cNvPr>
          <p:cNvCxnSpPr>
            <a:cxnSpLocks/>
          </p:cNvCxnSpPr>
          <p:nvPr/>
        </p:nvCxnSpPr>
        <p:spPr bwMode="auto">
          <a:xfrm flipH="1">
            <a:off x="6259357" y="3182931"/>
            <a:ext cx="18844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6B75927-161E-46B8-9EE9-F61D2BD287AE}"/>
              </a:ext>
            </a:extLst>
          </p:cNvPr>
          <p:cNvCxnSpPr>
            <a:cxnSpLocks/>
          </p:cNvCxnSpPr>
          <p:nvPr/>
        </p:nvCxnSpPr>
        <p:spPr bwMode="auto">
          <a:xfrm>
            <a:off x="5906844" y="6181544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3FFAF283-D751-40B5-8C1B-37F7BE1DF6E6}"/>
              </a:ext>
            </a:extLst>
          </p:cNvPr>
          <p:cNvSpPr/>
          <p:nvPr/>
        </p:nvSpPr>
        <p:spPr bwMode="auto">
          <a:xfrm>
            <a:off x="4160397" y="2351529"/>
            <a:ext cx="838449" cy="5801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 STA Block </a:t>
            </a:r>
            <a:r>
              <a:rPr kumimoji="0" lang="fr-F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A421B22-CF6D-4792-AEB3-E52FBA03351E}"/>
              </a:ext>
            </a:extLst>
          </p:cNvPr>
          <p:cNvCxnSpPr>
            <a:cxnSpLocks/>
          </p:cNvCxnSpPr>
          <p:nvPr/>
        </p:nvCxnSpPr>
        <p:spPr bwMode="auto">
          <a:xfrm>
            <a:off x="5267681" y="2233534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5A3E328-D714-4130-9297-BFC1E9E82685}"/>
              </a:ext>
            </a:extLst>
          </p:cNvPr>
          <p:cNvCxnSpPr>
            <a:cxnSpLocks/>
          </p:cNvCxnSpPr>
          <p:nvPr/>
        </p:nvCxnSpPr>
        <p:spPr bwMode="auto">
          <a:xfrm>
            <a:off x="4157460" y="2219444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AFE47192-FA2D-4D1E-A2D7-23A025F26F77}"/>
              </a:ext>
            </a:extLst>
          </p:cNvPr>
          <p:cNvCxnSpPr>
            <a:cxnSpLocks/>
          </p:cNvCxnSpPr>
          <p:nvPr/>
        </p:nvCxnSpPr>
        <p:spPr bwMode="auto">
          <a:xfrm>
            <a:off x="4844969" y="6181544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7D995BB0-16B7-48B4-8A5B-320FE37FF747}"/>
              </a:ext>
            </a:extLst>
          </p:cNvPr>
          <p:cNvCxnSpPr>
            <a:cxnSpLocks/>
          </p:cNvCxnSpPr>
          <p:nvPr/>
        </p:nvCxnSpPr>
        <p:spPr bwMode="auto">
          <a:xfrm flipH="1">
            <a:off x="4178019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2E072E1E-437F-45A5-B280-08D46801FD2B}"/>
              </a:ext>
            </a:extLst>
          </p:cNvPr>
          <p:cNvSpPr txBox="1"/>
          <p:nvPr/>
        </p:nvSpPr>
        <p:spPr>
          <a:xfrm>
            <a:off x="4837923" y="617502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69" name="Date Placeholder 5">
            <a:extLst>
              <a:ext uri="{FF2B5EF4-FFF2-40B4-BE49-F238E27FC236}">
                <a16:creationId xmlns:a16="http://schemas.microsoft.com/office/drawing/2014/main" id="{4493A7B2-4482-43C3-B8FF-EAF85489252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629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challenges with Triggered P2P operation.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a simple solution for R1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D5523E5-FCFD-4EE5-B18E-EDA3A0CD085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932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09600" y="16764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Do you support that 11be defines in R1, a procedure for an AP to share a part of the obtained TXOP for peer-to-peer (STA-to-STA) frame exchanges by signaling in a trigger frame, a TBD field specifying the allocated time for the peer to peer communication, and a P2P RU allocated to a non-AP STA associated to the AP ?</a:t>
            </a:r>
            <a:endParaRPr lang="fr-FR" sz="2000" dirty="0"/>
          </a:p>
          <a:p>
            <a:pPr marL="0" indent="0">
              <a:buNone/>
            </a:pPr>
            <a:r>
              <a:rPr lang="en-US" dirty="0"/>
              <a:t> </a:t>
            </a:r>
            <a:endParaRPr lang="fr-FR" dirty="0"/>
          </a:p>
          <a:p>
            <a:r>
              <a:rPr lang="en-US" sz="2000" dirty="0"/>
              <a:t>Note : </a:t>
            </a:r>
          </a:p>
          <a:p>
            <a:pPr lvl="1"/>
            <a:r>
              <a:rPr lang="en-GB" altLang="zh-CN" sz="1400" dirty="0"/>
              <a:t>Type of trigger frame is TBD.</a:t>
            </a:r>
          </a:p>
          <a:p>
            <a:pPr lvl="1"/>
            <a:r>
              <a:rPr lang="en-US" sz="1400" dirty="0"/>
              <a:t>Signaling to the AP of P2P traffic needs, may be based on existing mechanisms (e.g., TSPEC, a TID value &gt; 7, BSR ..). Exact signaling is TBD.</a:t>
            </a:r>
            <a:endParaRPr lang="fr-FR" sz="1400" dirty="0"/>
          </a:p>
          <a:p>
            <a:pPr lvl="1"/>
            <a:r>
              <a:rPr lang="en-GB" altLang="zh-CN" sz="1400" dirty="0"/>
              <a:t>Peer STA may not be allowed to use EDCA for some time after being triggered (e.g., by extending MU-EDCA rules). </a:t>
            </a:r>
          </a:p>
          <a:p>
            <a:endParaRPr kumimoji="0" lang="en-GB" altLang="zh-CN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1291</Words>
  <Application>Microsoft Office PowerPoint</Application>
  <PresentationFormat>On-screen Show (4:3)</PresentationFormat>
  <Paragraphs>242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MS Gothic</vt:lpstr>
      <vt:lpstr>黑体</vt:lpstr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Triggered P2P transmissions follow up</vt:lpstr>
      <vt:lpstr>Abstract</vt:lpstr>
      <vt:lpstr>Introduction </vt:lpstr>
      <vt:lpstr>Trigger based DiL sequence benefits</vt:lpstr>
      <vt:lpstr>Possible Topologies</vt:lpstr>
      <vt:lpstr>Principle</vt:lpstr>
      <vt:lpstr>Example in cascading sequence</vt:lpstr>
      <vt:lpstr>Summary</vt:lpstr>
      <vt:lpstr>PowerPoint Presentation</vt:lpstr>
      <vt:lpstr>Reference</vt:lpstr>
      <vt:lpstr>Backup slides</vt:lpstr>
      <vt:lpstr>Triggered P2P Transmissions follow up</vt:lpstr>
      <vt:lpstr>1117r1: Direct Link issues with 11ax amendments</vt:lpstr>
      <vt:lpstr>Motivation</vt:lpstr>
      <vt:lpstr>Example in cascading sequence 2/2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>CTPClassification=CTP_NT</cp:keywords>
  <cp:lastModifiedBy/>
  <cp:revision>1</cp:revision>
  <dcterms:created xsi:type="dcterms:W3CDTF">2020-01-07T12:44:12Z</dcterms:created>
  <dcterms:modified xsi:type="dcterms:W3CDTF">2020-06-23T11:08:10Z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91709bea-dbb5-4ede-b90e-42a82e91e4c6</vt:lpwstr>
  </property>
  <property fmtid="{D5CDD505-2E9C-101B-9397-08002B2CF9AE}" pid="3" name="CTP_TimeStamp">
    <vt:lpwstr>2020-06-18 13:51:07Z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