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424" r:id="rId3"/>
    <p:sldId id="298" r:id="rId4"/>
    <p:sldId id="296" r:id="rId5"/>
    <p:sldId id="283" r:id="rId6"/>
    <p:sldId id="545" r:id="rId7"/>
    <p:sldId id="546" r:id="rId8"/>
    <p:sldId id="273" r:id="rId9"/>
    <p:sldId id="538" r:id="rId10"/>
    <p:sldId id="416" r:id="rId11"/>
    <p:sldId id="297" r:id="rId12"/>
    <p:sldId id="425" r:id="rId13"/>
    <p:sldId id="423" r:id="rId14"/>
    <p:sldId id="289" r:id="rId15"/>
    <p:sldId id="543" r:id="rId16"/>
  </p:sldIdLst>
  <p:sldSz cx="9144000" cy="6858000" type="screen4x3"/>
  <p:notesSz cx="6797675" cy="987266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64" userDrawn="1">
          <p15:clr>
            <a:srgbClr val="A4A3A4"/>
          </p15:clr>
        </p15:guide>
        <p15:guide id="2" pos="2118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CCFF"/>
    <a:srgbClr val="99FF66"/>
    <a:srgbClr val="FF7C80"/>
    <a:srgbClr val="E6E6E6"/>
    <a:srgbClr val="A3ED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95" autoAdjust="0"/>
  </p:normalViewPr>
  <p:slideViewPr>
    <p:cSldViewPr>
      <p:cViewPr varScale="1">
        <p:scale>
          <a:sx n="132" d="100"/>
          <a:sy n="132" d="100"/>
        </p:scale>
        <p:origin x="996" y="12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2707"/>
    </p:cViewPr>
  </p:sorterViewPr>
  <p:notesViewPr>
    <p:cSldViewPr>
      <p:cViewPr varScale="1">
        <p:scale>
          <a:sx n="67" d="100"/>
          <a:sy n="67" d="100"/>
        </p:scale>
        <p:origin x="3101" y="53"/>
      </p:cViewPr>
      <p:guideLst>
        <p:guide orient="horz" pos="3064"/>
        <p:guide pos="211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150" y="1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6/11/2020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150" y="9377849"/>
            <a:ext cx="2945971" cy="493126"/>
          </a:xfrm>
          <a:prstGeom prst="rect">
            <a:avLst/>
          </a:prstGeom>
        </p:spPr>
        <p:txBody>
          <a:bodyPr vert="horz" lIns="92098" tIns="46049" rIns="92098" bIns="46049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2"/>
            <a:ext cx="6797675" cy="987266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529337" y="103018"/>
            <a:ext cx="627166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41174" y="103018"/>
            <a:ext cx="809247" cy="22460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936625" y="744538"/>
            <a:ext cx="4922838" cy="3690937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05737" y="4689770"/>
            <a:ext cx="4984650" cy="444151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4274" tIns="46412" rIns="94274" bIns="46412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252325" y="9558550"/>
            <a:ext cx="904178" cy="192521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60492" algn="l"/>
                <a:tab pos="1381476" algn="l"/>
                <a:tab pos="2302459" algn="l"/>
                <a:tab pos="3223443" algn="l"/>
                <a:tab pos="4144427" algn="l"/>
                <a:tab pos="5065410" algn="l"/>
                <a:tab pos="5986394" algn="l"/>
                <a:tab pos="6907378" algn="l"/>
                <a:tab pos="7828361" algn="l"/>
                <a:tab pos="8749345" algn="l"/>
                <a:tab pos="9670329" algn="l"/>
                <a:tab pos="10591312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159177" y="9558551"/>
            <a:ext cx="501111" cy="38673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08094" y="9558549"/>
            <a:ext cx="731992" cy="1836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20984" algn="l"/>
                <a:tab pos="1841967" algn="l"/>
                <a:tab pos="2762951" algn="l"/>
                <a:tab pos="3683935" algn="l"/>
                <a:tab pos="4604918" algn="l"/>
                <a:tab pos="5525902" algn="l"/>
                <a:tab pos="6446886" algn="l"/>
                <a:tab pos="7367869" algn="l"/>
                <a:tab pos="8288853" algn="l"/>
                <a:tab pos="9209837" algn="l"/>
                <a:tab pos="1013082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09650" y="9556859"/>
            <a:ext cx="5378380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34948" y="315803"/>
            <a:ext cx="5527779" cy="1689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lIns="92098" tIns="46049" rIns="92098" bIns="46049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31391" y="746447"/>
            <a:ext cx="4534896" cy="3690005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92098" tIns="46049" rIns="92098" bIns="46049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05734" y="4689769"/>
            <a:ext cx="4986207" cy="4542844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622128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43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baseline="0" dirty="0"/>
              <a:t>Case 3 is same as general Multi-AP. </a:t>
            </a:r>
          </a:p>
        </p:txBody>
      </p:sp>
      <p:sp>
        <p:nvSpPr>
          <p:cNvPr id="4" name="Header Placeholder 3"/>
          <p:cNvSpPr>
            <a:spLocks noGrp="1"/>
          </p:cNvSpPr>
          <p:nvPr>
            <p:ph type="hdr" idx="10"/>
          </p:nvPr>
        </p:nvSpPr>
        <p:spPr/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2"/>
          </p:nvPr>
        </p:nvSpPr>
        <p:spPr/>
        <p:txBody>
          <a:bodyPr/>
          <a:lstStyle/>
          <a:p>
            <a:r>
              <a:rPr lang="en-US" dirty="0"/>
              <a:t>Dibakar Das, Intel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3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1061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  <p:sp>
        <p:nvSpPr>
          <p:cNvPr id="8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endParaRPr lang="en-GB" altLang="zh-CN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0D37565A-9E16-4AC8-961E-449C94C72A1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/>
              <a:t>Stephane Baron, Canon, et al</a:t>
            </a:r>
            <a:endParaRPr lang="en-GB" altLang="zh-CN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/>
              <a:t>05/25/2020</a:t>
            </a:r>
            <a:endParaRPr lang="en-GB" altLang="zh-CN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Canon, et al</a:t>
            </a:r>
          </a:p>
          <a:p>
            <a:endParaRPr lang="en-GB" altLang="zh-CN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IEEE 802.11-20/0813r1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05/25/2020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474662" y="838200"/>
            <a:ext cx="8194676" cy="6096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Triggered P2P transmissions follow up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96912" y="1465097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2020-06-08</a:t>
            </a:r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474662" y="1632116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 (Canon), et al </a:t>
            </a:r>
          </a:p>
          <a:p>
            <a:endParaRPr lang="en-GB" dirty="0"/>
          </a:p>
        </p:txBody>
      </p:sp>
      <p:graphicFrame>
        <p:nvGraphicFramePr>
          <p:cNvPr id="11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10381817"/>
              </p:ext>
            </p:extLst>
          </p:nvPr>
        </p:nvGraphicFramePr>
        <p:xfrm>
          <a:off x="290513" y="2062163"/>
          <a:ext cx="8858250" cy="4899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7" name="Document" r:id="rId4" imgW="10080577" imgH="5544306" progId="Word.Document.8">
                  <p:embed/>
                </p:oleObj>
              </mc:Choice>
              <mc:Fallback>
                <p:oleObj name="Document" r:id="rId4" imgW="10080577" imgH="554430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0513" y="2062163"/>
                        <a:ext cx="8858250" cy="48990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Reference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altLang="zh-CN" sz="1600" b="0" dirty="0">
                <a:latin typeface="+mj-lt"/>
                <a:cs typeface="Calibri" panose="020F0502020204030204" pitchFamily="34" charset="0"/>
              </a:rPr>
              <a:t>[1]. </a:t>
            </a:r>
            <a:r>
              <a:rPr lang="en-US" sz="1600" b="0" dirty="0"/>
              <a:t>11-18-1481-01: </a:t>
            </a:r>
            <a:r>
              <a:rPr lang="fr-FR" sz="1600" b="0" dirty="0" err="1"/>
              <a:t>Technology</a:t>
            </a:r>
            <a:r>
              <a:rPr lang="fr-FR" sz="1600" b="0" dirty="0"/>
              <a:t> for EHT</a:t>
            </a:r>
          </a:p>
          <a:p>
            <a:pPr marL="0" indent="0"/>
            <a:r>
              <a:rPr lang="fr-FR" sz="1600" b="0" dirty="0"/>
              <a:t>[2] 11-20-0871-00-be-simplified-p2p-release1</a:t>
            </a:r>
          </a:p>
          <a:p>
            <a:pPr marL="0" indent="0"/>
            <a:r>
              <a:rPr lang="fr-FR" sz="1600" b="0" dirty="0"/>
              <a:t>[3]. 11-19-1117-00: </a:t>
            </a:r>
            <a:r>
              <a:rPr lang="fr-FR" sz="1600" b="0" dirty="0" err="1"/>
              <a:t>Coordinated</a:t>
            </a:r>
            <a:r>
              <a:rPr lang="fr-FR" sz="1600" b="0" dirty="0"/>
              <a:t> OFDMA </a:t>
            </a:r>
            <a:r>
              <a:rPr lang="fr-FR" sz="1600" b="0" dirty="0" err="1"/>
              <a:t>Operation</a:t>
            </a:r>
            <a:endParaRPr lang="fr-FR" sz="1600" b="0" dirty="0"/>
          </a:p>
          <a:p>
            <a:pPr marL="0" indent="0"/>
            <a:r>
              <a:rPr lang="fr-FR" sz="1600" b="0" dirty="0"/>
              <a:t>[4]. 11-20-0095-02: </a:t>
            </a:r>
            <a:r>
              <a:rPr lang="en-US" sz="1600" b="0" dirty="0"/>
              <a:t>Triggered P2P transmissions</a:t>
            </a:r>
          </a:p>
          <a:p>
            <a:pPr marL="0" indent="0"/>
            <a:r>
              <a:rPr lang="en-US" sz="1600" b="0" dirty="0"/>
              <a:t>[5]- 11-18-2009-06-0rta-rta-report-draft</a:t>
            </a:r>
          </a:p>
          <a:p>
            <a:pPr marL="0" indent="0"/>
            <a:endParaRPr lang="fr-FR" sz="1600" b="0" dirty="0"/>
          </a:p>
          <a:p>
            <a:endParaRPr lang="zh-CN" altLang="en-US" sz="1600" b="0" dirty="0">
              <a:latin typeface="+mj-lt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85800" y="297657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06413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226A8B-D1C7-4269-8B2A-238F3483C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9581" y="3048000"/>
            <a:ext cx="7770813" cy="1065213"/>
          </a:xfrm>
        </p:spPr>
        <p:txBody>
          <a:bodyPr/>
          <a:lstStyle/>
          <a:p>
            <a:r>
              <a:rPr lang="en-US" dirty="0"/>
              <a:t>Backup slides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6D05323-EF39-4E66-AC1B-C415BDAA8DC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F814646-234F-45C9-B42C-7E916197289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0CE8C8E-C3AC-45ED-8BEA-33F886AC8EB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E2A2848-050C-4A45-B91E-64B3B9CAD0CB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1122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304800" y="558601"/>
            <a:ext cx="8534400" cy="770858"/>
          </a:xfrm>
        </p:spPr>
        <p:txBody>
          <a:bodyPr/>
          <a:lstStyle/>
          <a:p>
            <a:r>
              <a:rPr lang="en-US" altLang="zh-CN" sz="2800" dirty="0"/>
              <a:t>Triggered P2P Transmissions follow up</a:t>
            </a:r>
            <a:endParaRPr lang="zh-CN" altLang="en-US" sz="2800" dirty="0"/>
          </a:p>
        </p:txBody>
      </p:sp>
      <p:sp>
        <p:nvSpPr>
          <p:cNvPr id="33" name="Rectangle 4">
            <a:extLst>
              <a:ext uri="{FF2B5EF4-FFF2-40B4-BE49-F238E27FC236}">
                <a16:creationId xmlns:a16="http://schemas.microsoft.com/office/drawing/2014/main" id="{6DCE035C-E328-45E9-92A4-5F0C9F9E3C3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26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sp>
        <p:nvSpPr>
          <p:cNvPr id="15" name="内容占位符 2">
            <a:extLst>
              <a:ext uri="{FF2B5EF4-FFF2-40B4-BE49-F238E27FC236}">
                <a16:creationId xmlns:a16="http://schemas.microsoft.com/office/drawing/2014/main" id="{71C4C1D8-B19A-4F80-8BFD-88F4FD44B79A}"/>
              </a:ext>
            </a:extLst>
          </p:cNvPr>
          <p:cNvSpPr txBox="1">
            <a:spLocks/>
          </p:cNvSpPr>
          <p:nvPr/>
        </p:nvSpPr>
        <p:spPr bwMode="auto">
          <a:xfrm>
            <a:off x="458390" y="1177131"/>
            <a:ext cx="8227219" cy="526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Change in the direct link setup/teardown procedure.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Triggered P2P feature should be controlled by a capability (both at AP or STA level).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A non-AP STA can signal the need for P2P transmission thanks to </a:t>
            </a:r>
            <a:r>
              <a:rPr lang="en-US" altLang="zh-CN" sz="1400" dirty="0" err="1"/>
              <a:t>Tspec</a:t>
            </a:r>
            <a:r>
              <a:rPr lang="en-US" altLang="zh-CN" sz="1400" dirty="0"/>
              <a:t> or BSR (exact signaling is TBD).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The AP provides resource to the source P2P station that is associated with it.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TF May be included in a cascading mechanism.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Simple signaling (typically 1 bit) to signal “P2P RU”.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its own preamble on its distinct channel :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>
                <a:solidFill>
                  <a:schemeClr val="tx1"/>
                </a:solidFill>
              </a:rPr>
              <a:t>AP does not need to provide all trigger transmission parameters (e.g. MCS)</a:t>
            </a:r>
            <a:endParaRPr lang="en-US" altLang="zh-CN" sz="1400" dirty="0"/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No synchronization requirement (even for Ack part)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PPDU format is TBD (e.g. SU or MU PPDU format can be envisaged)</a:t>
            </a:r>
          </a:p>
        </p:txBody>
      </p:sp>
    </p:spTree>
    <p:extLst>
      <p:ext uri="{BB962C8B-B14F-4D97-AF65-F5344CB8AC3E}">
        <p14:creationId xmlns:p14="http://schemas.microsoft.com/office/powerpoint/2010/main" val="1629367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8" name="内容占位符 2"/>
          <p:cNvSpPr txBox="1">
            <a:spLocks/>
          </p:cNvSpPr>
          <p:nvPr/>
        </p:nvSpPr>
        <p:spPr bwMode="auto">
          <a:xfrm>
            <a:off x="459581" y="1524000"/>
            <a:ext cx="7770813" cy="47990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provides high “interferences” to the AP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8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carries large amount of data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Large video transmission for VR, or video streaming.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traffic often requires low latency thus frequently accesses the medium.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Interactive applications (VR, </a:t>
            </a:r>
            <a:r>
              <a:rPr lang="en-US" altLang="zh-CN" sz="1400" kern="0" dirty="0" err="1">
                <a:latin typeface="+mj-lt"/>
                <a:ea typeface="黑体" pitchFamily="49" charset="-122"/>
                <a:cs typeface="Calibri" panose="020F0502020204030204" pitchFamily="34" charset="0"/>
              </a:rPr>
              <a:t>visio</a:t>
            </a:r>
            <a:r>
              <a:rPr lang="en-US" altLang="zh-CN" sz="14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 conferences, etc.)</a:t>
            </a:r>
          </a:p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2000" dirty="0"/>
              <a:t>Direct link cannot be efficiently scheduled by an AP today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AP cannot trigger the sending of direct link data, so fine scheduling is not possible.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Direct link only relies on EDCA.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Multi User OFDMA doesn’t support Direct link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Quiet time period mechanism is not incentive enough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Every station with direct link traffic will contend on the same period.</a:t>
            </a:r>
            <a:b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</a:b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Even if this period has been negotiated by a STA, the quiet time period is open for all direct link stations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Other stations with uplink data may also contend during this period (Quiet time period is just intended to give a better priority of medium access for direct link traffic).</a:t>
            </a:r>
          </a:p>
          <a:p>
            <a:pPr lvl="2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200" kern="0" dirty="0">
                <a:latin typeface="+mj-lt"/>
                <a:ea typeface="黑体" pitchFamily="49" charset="-122"/>
                <a:cs typeface="Calibri" panose="020F0502020204030204" pitchFamily="34" charset="0"/>
              </a:rPr>
              <a:t>No specific protection against legacy stations.</a:t>
            </a:r>
          </a:p>
        </p:txBody>
      </p:sp>
      <p:sp>
        <p:nvSpPr>
          <p:cNvPr id="6" name="标题 1"/>
          <p:cNvSpPr>
            <a:spLocks noGrp="1"/>
          </p:cNvSpPr>
          <p:nvPr>
            <p:ph type="title"/>
          </p:nvPr>
        </p:nvSpPr>
        <p:spPr>
          <a:xfrm>
            <a:off x="696912" y="558600"/>
            <a:ext cx="7770813" cy="1065213"/>
          </a:xfrm>
        </p:spPr>
        <p:txBody>
          <a:bodyPr/>
          <a:lstStyle/>
          <a:p>
            <a:r>
              <a:rPr lang="en-US" altLang="zh-CN" dirty="0"/>
              <a:t>1117r1: Direct Link issues with 11ax amendments</a:t>
            </a:r>
            <a:endParaRPr lang="zh-CN" altLang="en-US" dirty="0"/>
          </a:p>
        </p:txBody>
      </p:sp>
      <p:sp>
        <p:nvSpPr>
          <p:cNvPr id="9" name="Rectangle 4">
            <a:extLst>
              <a:ext uri="{FF2B5EF4-FFF2-40B4-BE49-F238E27FC236}">
                <a16:creationId xmlns:a16="http://schemas.microsoft.com/office/drawing/2014/main" id="{6015C070-70BC-41B6-8AA6-57A6BB096018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74292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Motivation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3716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P2P communication can significantly reduce the load on the BSS and simultaneously the latency by a one-hop communication. 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About 70% reduction in </a:t>
            </a:r>
          </a:p>
          <a:p>
            <a:pPr marL="0" indent="0"/>
            <a:r>
              <a:rPr lang="en-US" sz="2000" dirty="0"/>
              <a:t>     latency/airtime possible in </a:t>
            </a:r>
          </a:p>
          <a:p>
            <a:pPr marL="0" indent="0"/>
            <a:r>
              <a:rPr lang="en-US" sz="2000" dirty="0"/>
              <a:t>    the two floor home scenario </a:t>
            </a:r>
          </a:p>
          <a:p>
            <a:pPr marL="0" indent="0"/>
            <a:r>
              <a:rPr lang="en-US" sz="2000" dirty="0"/>
              <a:t>     by using P2P communication </a:t>
            </a:r>
            <a:br>
              <a:rPr lang="en-US" sz="2000" dirty="0"/>
            </a:br>
            <a:r>
              <a:rPr lang="en-US" sz="2000" dirty="0"/>
              <a:t>    among users in the same room.</a:t>
            </a:r>
          </a:p>
          <a:p>
            <a:pPr marL="0" indent="0"/>
            <a:r>
              <a:rPr lang="en-US" dirty="0"/>
              <a:t>   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01100" y="2895600"/>
            <a:ext cx="4534694" cy="3401021"/>
          </a:xfrm>
          <a:prstGeom prst="rect">
            <a:avLst/>
          </a:prstGeom>
        </p:spPr>
      </p:pic>
      <p:sp>
        <p:nvSpPr>
          <p:cNvPr id="8" name="Rectangle 4">
            <a:extLst>
              <a:ext uri="{FF2B5EF4-FFF2-40B4-BE49-F238E27FC236}">
                <a16:creationId xmlns:a16="http://schemas.microsoft.com/office/drawing/2014/main" id="{25EA414F-35E3-439F-A4DC-B0D0DBA505F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9484266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 2/2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36F8D5A-CCC7-4637-8727-E789949654FF}"/>
              </a:ext>
            </a:extLst>
          </p:cNvPr>
          <p:cNvSpPr/>
          <p:nvPr/>
        </p:nvSpPr>
        <p:spPr bwMode="auto">
          <a:xfrm>
            <a:off x="1152215" y="2177315"/>
            <a:ext cx="895820" cy="75792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 TRS or TF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22CBD6F5-EA03-4D09-BA21-0E33AFA72115}"/>
              </a:ext>
            </a:extLst>
          </p:cNvPr>
          <p:cNvCxnSpPr>
            <a:cxnSpLocks/>
          </p:cNvCxnSpPr>
          <p:nvPr/>
        </p:nvCxnSpPr>
        <p:spPr bwMode="auto">
          <a:xfrm>
            <a:off x="2058877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>
            <a:extLst>
              <a:ext uri="{FF2B5EF4-FFF2-40B4-BE49-F238E27FC236}">
                <a16:creationId xmlns:a16="http://schemas.microsoft.com/office/drawing/2014/main" id="{2605A2ED-B698-49F3-8AE4-0BE8C47D7FF2}"/>
              </a:ext>
            </a:extLst>
          </p:cNvPr>
          <p:cNvCxnSpPr>
            <a:cxnSpLocks/>
          </p:cNvCxnSpPr>
          <p:nvPr/>
        </p:nvCxnSpPr>
        <p:spPr bwMode="auto">
          <a:xfrm>
            <a:off x="2280354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645C224F-51A9-419A-AF67-8AFEABF20BF5}"/>
              </a:ext>
            </a:extLst>
          </p:cNvPr>
          <p:cNvCxnSpPr>
            <a:cxnSpLocks/>
          </p:cNvCxnSpPr>
          <p:nvPr/>
        </p:nvCxnSpPr>
        <p:spPr bwMode="auto">
          <a:xfrm>
            <a:off x="3406422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>
            <a:extLst>
              <a:ext uri="{FF2B5EF4-FFF2-40B4-BE49-F238E27FC236}">
                <a16:creationId xmlns:a16="http://schemas.microsoft.com/office/drawing/2014/main" id="{DA5A7EE6-6102-4484-B058-134F978AD7C7}"/>
              </a:ext>
            </a:extLst>
          </p:cNvPr>
          <p:cNvCxnSpPr>
            <a:cxnSpLocks/>
          </p:cNvCxnSpPr>
          <p:nvPr/>
        </p:nvCxnSpPr>
        <p:spPr bwMode="auto">
          <a:xfrm>
            <a:off x="3637584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28" name="Rectangle 27">
            <a:extLst>
              <a:ext uri="{FF2B5EF4-FFF2-40B4-BE49-F238E27FC236}">
                <a16:creationId xmlns:a16="http://schemas.microsoft.com/office/drawing/2014/main" id="{DF54D932-33CD-406C-87D1-2637A953F7DB}"/>
              </a:ext>
            </a:extLst>
          </p:cNvPr>
          <p:cNvSpPr/>
          <p:nvPr/>
        </p:nvSpPr>
        <p:spPr bwMode="auto">
          <a:xfrm>
            <a:off x="3634882" y="4080045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151ADFDC-FBE3-45A9-8B57-1C073C75B773}"/>
              </a:ext>
            </a:extLst>
          </p:cNvPr>
          <p:cNvCxnSpPr>
            <a:cxnSpLocks/>
          </p:cNvCxnSpPr>
          <p:nvPr/>
        </p:nvCxnSpPr>
        <p:spPr bwMode="auto">
          <a:xfrm>
            <a:off x="4157077" y="3276600"/>
            <a:ext cx="0" cy="292099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4370382" y="2177316"/>
            <a:ext cx="1136919" cy="75792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301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 flipH="1">
            <a:off x="5507294" y="2177316"/>
            <a:ext cx="7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5724612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5727050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5720305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7BAE76B3-0ED7-4651-A573-0F90BAF7FAB9}"/>
              </a:ext>
            </a:extLst>
          </p:cNvPr>
          <p:cNvSpPr/>
          <p:nvPr/>
        </p:nvSpPr>
        <p:spPr bwMode="auto">
          <a:xfrm>
            <a:off x="7385313" y="2359381"/>
            <a:ext cx="113691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6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>
            <a:off x="7167995" y="4059404"/>
            <a:ext cx="0" cy="21381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7385313" y="2359381"/>
            <a:ext cx="0" cy="383821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355F1067-F555-4FC5-831F-4B340705A1F7}"/>
              </a:ext>
            </a:extLst>
          </p:cNvPr>
          <p:cNvCxnSpPr>
            <a:cxnSpLocks/>
          </p:cNvCxnSpPr>
          <p:nvPr/>
        </p:nvCxnSpPr>
        <p:spPr bwMode="auto">
          <a:xfrm>
            <a:off x="1905000" y="619759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0" name="Straight Arrow Connector 59">
            <a:extLst>
              <a:ext uri="{FF2B5EF4-FFF2-40B4-BE49-F238E27FC236}">
                <a16:creationId xmlns:a16="http://schemas.microsoft.com/office/drawing/2014/main" id="{42C440FA-2724-48C2-8FCE-75D5BEEFAD65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9322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1885214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FDEAE283-8011-40B7-8569-00F5C7B9C9D3}"/>
              </a:ext>
            </a:extLst>
          </p:cNvPr>
          <p:cNvCxnSpPr>
            <a:cxnSpLocks/>
          </p:cNvCxnSpPr>
          <p:nvPr/>
        </p:nvCxnSpPr>
        <p:spPr bwMode="auto">
          <a:xfrm>
            <a:off x="3255218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7" name="Straight Arrow Connector 66">
            <a:extLst>
              <a:ext uri="{FF2B5EF4-FFF2-40B4-BE49-F238E27FC236}">
                <a16:creationId xmlns:a16="http://schemas.microsoft.com/office/drawing/2014/main" id="{E9F45284-C26E-4ADD-A7F2-CD949C1F9565}"/>
              </a:ext>
            </a:extLst>
          </p:cNvPr>
          <p:cNvCxnSpPr>
            <a:cxnSpLocks/>
          </p:cNvCxnSpPr>
          <p:nvPr/>
        </p:nvCxnSpPr>
        <p:spPr bwMode="auto">
          <a:xfrm flipH="1">
            <a:off x="3629540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8" name="TextBox 67">
            <a:extLst>
              <a:ext uri="{FF2B5EF4-FFF2-40B4-BE49-F238E27FC236}">
                <a16:creationId xmlns:a16="http://schemas.microsoft.com/office/drawing/2014/main" id="{53A79F70-042D-48F4-B7BC-92D3B6B56479}"/>
              </a:ext>
            </a:extLst>
          </p:cNvPr>
          <p:cNvSpPr txBox="1"/>
          <p:nvPr/>
        </p:nvSpPr>
        <p:spPr>
          <a:xfrm>
            <a:off x="3235432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69" name="Straight Arrow Connector 68">
            <a:extLst>
              <a:ext uri="{FF2B5EF4-FFF2-40B4-BE49-F238E27FC236}">
                <a16:creationId xmlns:a16="http://schemas.microsoft.com/office/drawing/2014/main" id="{36F63F5C-45EC-4FFE-A0A9-4DF45D710238}"/>
              </a:ext>
            </a:extLst>
          </p:cNvPr>
          <p:cNvCxnSpPr>
            <a:cxnSpLocks/>
          </p:cNvCxnSpPr>
          <p:nvPr/>
        </p:nvCxnSpPr>
        <p:spPr bwMode="auto">
          <a:xfrm>
            <a:off x="4023694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0" name="Straight Arrow Connector 69">
            <a:extLst>
              <a:ext uri="{FF2B5EF4-FFF2-40B4-BE49-F238E27FC236}">
                <a16:creationId xmlns:a16="http://schemas.microsoft.com/office/drawing/2014/main" id="{333A2651-783F-4089-9C25-A59E490D6B9E}"/>
              </a:ext>
            </a:extLst>
          </p:cNvPr>
          <p:cNvCxnSpPr>
            <a:cxnSpLocks/>
          </p:cNvCxnSpPr>
          <p:nvPr/>
        </p:nvCxnSpPr>
        <p:spPr bwMode="auto">
          <a:xfrm flipH="1">
            <a:off x="4364149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410550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5364205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5738527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5344419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7022529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7396851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7002743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163057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7165117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763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39" y="1341317"/>
            <a:ext cx="7790061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69654" y="1869898"/>
            <a:ext cx="5995463" cy="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3021385" y="1634205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63" name="Straight Connector 62">
            <a:extLst>
              <a:ext uri="{FF2B5EF4-FFF2-40B4-BE49-F238E27FC236}">
                <a16:creationId xmlns:a16="http://schemas.microsoft.com/office/drawing/2014/main" id="{3F50D567-8C16-4B3C-ACD4-1D1D730F4987}"/>
              </a:ext>
            </a:extLst>
          </p:cNvPr>
          <p:cNvCxnSpPr>
            <a:cxnSpLocks/>
          </p:cNvCxnSpPr>
          <p:nvPr/>
        </p:nvCxnSpPr>
        <p:spPr bwMode="auto">
          <a:xfrm flipV="1">
            <a:off x="4160825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Connector 77">
            <a:extLst>
              <a:ext uri="{FF2B5EF4-FFF2-40B4-BE49-F238E27FC236}">
                <a16:creationId xmlns:a16="http://schemas.microsoft.com/office/drawing/2014/main" id="{E1F29A0D-F7A3-4ADF-BD57-6C50B8A4760E}"/>
              </a:ext>
            </a:extLst>
          </p:cNvPr>
          <p:cNvCxnSpPr>
            <a:cxnSpLocks/>
          </p:cNvCxnSpPr>
          <p:nvPr/>
        </p:nvCxnSpPr>
        <p:spPr bwMode="auto">
          <a:xfrm flipV="1">
            <a:off x="2279322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1" name="TextBox 80">
            <a:extLst>
              <a:ext uri="{FF2B5EF4-FFF2-40B4-BE49-F238E27FC236}">
                <a16:creationId xmlns:a16="http://schemas.microsoft.com/office/drawing/2014/main" id="{6119D9FF-B64C-4C98-8B77-F952B8186AFF}"/>
              </a:ext>
            </a:extLst>
          </p:cNvPr>
          <p:cNvSpPr txBox="1"/>
          <p:nvPr/>
        </p:nvSpPr>
        <p:spPr>
          <a:xfrm>
            <a:off x="2374117" y="2910602"/>
            <a:ext cx="129721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0AADF84C-B029-464F-AE01-CC440E83E241}"/>
              </a:ext>
            </a:extLst>
          </p:cNvPr>
          <p:cNvSpPr/>
          <p:nvPr/>
        </p:nvSpPr>
        <p:spPr bwMode="auto">
          <a:xfrm>
            <a:off x="2279322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5719839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7176911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5726510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5920980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604C7F49-DF91-4313-9645-0DE84CD1C29E}"/>
              </a:ext>
            </a:extLst>
          </p:cNvPr>
          <p:cNvCxnSpPr>
            <a:cxnSpLocks/>
            <a:endCxn id="28" idx="1"/>
          </p:cNvCxnSpPr>
          <p:nvPr/>
        </p:nvCxnSpPr>
        <p:spPr bwMode="auto">
          <a:xfrm flipV="1">
            <a:off x="3181359" y="4297919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5E8C82CB-3D70-4716-81A5-9F1A08C2838F}"/>
              </a:ext>
            </a:extLst>
          </p:cNvPr>
          <p:cNvSpPr txBox="1"/>
          <p:nvPr/>
        </p:nvSpPr>
        <p:spPr>
          <a:xfrm>
            <a:off x="2209122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3C8DB857-95E4-49D4-8A51-8C3941C580E2}"/>
              </a:ext>
            </a:extLst>
          </p:cNvPr>
          <p:cNvCxnSpPr>
            <a:cxnSpLocks/>
            <a:stCxn id="89" idx="0"/>
          </p:cNvCxnSpPr>
          <p:nvPr/>
        </p:nvCxnSpPr>
        <p:spPr bwMode="auto">
          <a:xfrm flipV="1">
            <a:off x="2860102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61" name="Straight Arrow Connector 60">
            <a:extLst>
              <a:ext uri="{FF2B5EF4-FFF2-40B4-BE49-F238E27FC236}">
                <a16:creationId xmlns:a16="http://schemas.microsoft.com/office/drawing/2014/main" id="{8BB63131-2D02-41BE-B6F0-8388CE24239B}"/>
              </a:ext>
            </a:extLst>
          </p:cNvPr>
          <p:cNvCxnSpPr>
            <a:cxnSpLocks/>
          </p:cNvCxnSpPr>
          <p:nvPr/>
        </p:nvCxnSpPr>
        <p:spPr bwMode="auto">
          <a:xfrm flipH="1">
            <a:off x="2272651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</p:spTree>
    <p:extLst>
      <p:ext uri="{BB962C8B-B14F-4D97-AF65-F5344CB8AC3E}">
        <p14:creationId xmlns:p14="http://schemas.microsoft.com/office/powerpoint/2010/main" val="2209376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06A45B-785A-4B60-9F7D-E7B863A8CF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Abstract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9237966-4042-475D-A16E-035BD5371B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a simple/low-complexity Triggered P2P scheme to be used for 11be R1.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841B0F-8E1E-4CAA-A354-FACA677E9B4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3AE4581-7608-4C36-96E7-6DE2FF644D6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F7C04DC-D393-4B13-8F94-6414DC116AC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FF481BBA-BE55-446E-A04B-912100967355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414482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4418" y="447032"/>
            <a:ext cx="7770813" cy="1065213"/>
          </a:xfrm>
        </p:spPr>
        <p:txBody>
          <a:bodyPr/>
          <a:lstStyle/>
          <a:p>
            <a:r>
              <a:rPr lang="en-US" dirty="0"/>
              <a:t>Introduction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96843"/>
            <a:ext cx="7710512" cy="3251318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Direct Link transmission =&gt; A Direct Link Scheduled  (“DLS”) STA communicates directly with another Direct Link Peer STA (“DLP”).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800" dirty="0"/>
              <a:t>Benefits of Direct Link (“</a:t>
            </a:r>
            <a:r>
              <a:rPr lang="en-US" sz="1800" dirty="0" err="1"/>
              <a:t>DiL</a:t>
            </a:r>
            <a:r>
              <a:rPr lang="en-US" sz="1800" dirty="0"/>
              <a:t>”) transmission [1] 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high throughput because lower number of transmissions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low latency due to one hop communication.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200" dirty="0"/>
              <a:t>Use-case of interest: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Miracast streaming from laptop to monitor.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VR applications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/>
              <a:t>Wireless file transfer from phone to printer. </a:t>
            </a:r>
          </a:p>
          <a:p>
            <a:pPr marL="0" indent="0"/>
            <a:endParaRPr lang="en-US" sz="2200" dirty="0"/>
          </a:p>
          <a:p>
            <a:pPr>
              <a:buFont typeface="Arial" panose="020B0604020202020204" pitchFamily="34" charset="0"/>
              <a:buChar char="•"/>
            </a:pP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71414" y="3126931"/>
            <a:ext cx="685800" cy="6858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6944547" y="3126931"/>
            <a:ext cx="406138" cy="62865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289668" y="2444125"/>
            <a:ext cx="979118" cy="734339"/>
          </a:xfrm>
          <a:prstGeom prst="rect">
            <a:avLst/>
          </a:prstGeom>
        </p:spPr>
      </p:pic>
      <p:cxnSp>
        <p:nvCxnSpPr>
          <p:cNvPr id="16" name="Straight Arrow Connector 15"/>
          <p:cNvCxnSpPr/>
          <p:nvPr/>
        </p:nvCxnSpPr>
        <p:spPr bwMode="auto">
          <a:xfrm flipH="1" flipV="1">
            <a:off x="7350684" y="3381588"/>
            <a:ext cx="816870" cy="116957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" name="Slide Number Placeholder 3"/>
          <p:cNvSpPr txBox="1">
            <a:spLocks/>
          </p:cNvSpPr>
          <p:nvPr/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ct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13" name="Straight Connector 12"/>
          <p:cNvCxnSpPr/>
          <p:nvPr/>
        </p:nvCxnSpPr>
        <p:spPr bwMode="auto">
          <a:xfrm>
            <a:off x="514350" y="5413358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171450" y="5071682"/>
            <a:ext cx="528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AP</a:t>
            </a:r>
            <a:r>
              <a:rPr lang="en-US" sz="1800" dirty="0"/>
              <a:t> 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914400" y="5121399"/>
            <a:ext cx="571500" cy="291959"/>
          </a:xfrm>
          <a:prstGeom prst="rect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050" dirty="0" err="1"/>
              <a:t>DiL</a:t>
            </a:r>
            <a:r>
              <a:rPr lang="en-US" sz="1050" dirty="0"/>
              <a:t>-A</a:t>
            </a:r>
          </a:p>
        </p:txBody>
      </p:sp>
      <p:cxnSp>
        <p:nvCxnSpPr>
          <p:cNvPr id="17" name="Straight Connector 16"/>
          <p:cNvCxnSpPr/>
          <p:nvPr/>
        </p:nvCxnSpPr>
        <p:spPr bwMode="auto">
          <a:xfrm>
            <a:off x="509612" y="5993425"/>
            <a:ext cx="74295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8" name="TextBox 17"/>
          <p:cNvSpPr txBox="1"/>
          <p:nvPr/>
        </p:nvSpPr>
        <p:spPr>
          <a:xfrm>
            <a:off x="166713" y="5651748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 STA </a:t>
            </a:r>
            <a:r>
              <a:rPr lang="en-US" sz="1050" dirty="0"/>
              <a:t>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0648" y="6070232"/>
            <a:ext cx="795411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STA </a:t>
            </a:r>
            <a:r>
              <a:rPr lang="en-US" sz="1050" dirty="0"/>
              <a:t> 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1485900" y="5813408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1313294" y="5542247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3" name="Rectangle 22"/>
          <p:cNvSpPr/>
          <p:nvPr/>
        </p:nvSpPr>
        <p:spPr bwMode="auto">
          <a:xfrm>
            <a:off x="1885950" y="5584808"/>
            <a:ext cx="2780507" cy="40861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Data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94616" y="6180181"/>
            <a:ext cx="45557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25" name="Rectangle 24"/>
          <p:cNvSpPr/>
          <p:nvPr/>
        </p:nvSpPr>
        <p:spPr bwMode="auto">
          <a:xfrm>
            <a:off x="5037749" y="6200291"/>
            <a:ext cx="523621" cy="280967"/>
          </a:xfrm>
          <a:prstGeom prst="rect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r>
              <a:rPr lang="en-US" sz="1800" dirty="0"/>
              <a:t>Ack</a:t>
            </a:r>
          </a:p>
        </p:txBody>
      </p:sp>
      <p:cxnSp>
        <p:nvCxnSpPr>
          <p:cNvPr id="26" name="Straight Arrow Connector 25"/>
          <p:cNvCxnSpPr/>
          <p:nvPr/>
        </p:nvCxnSpPr>
        <p:spPr bwMode="auto">
          <a:xfrm>
            <a:off x="4628074" y="6407380"/>
            <a:ext cx="40005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27" name="Straight Arrow Connector 26"/>
          <p:cNvCxnSpPr>
            <a:cxnSpLocks/>
          </p:cNvCxnSpPr>
          <p:nvPr/>
        </p:nvCxnSpPr>
        <p:spPr bwMode="auto">
          <a:xfrm>
            <a:off x="906387" y="5071682"/>
            <a:ext cx="4654983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8" name="TextBox 27"/>
          <p:cNvSpPr txBox="1"/>
          <p:nvPr/>
        </p:nvSpPr>
        <p:spPr>
          <a:xfrm>
            <a:off x="3374224" y="5027644"/>
            <a:ext cx="8365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TXOP</a:t>
            </a:r>
            <a:r>
              <a:rPr lang="en-US" sz="1800" dirty="0"/>
              <a:t> </a:t>
            </a:r>
          </a:p>
        </p:txBody>
      </p:sp>
      <p:sp>
        <p:nvSpPr>
          <p:cNvPr id="29" name="Rectangle 4">
            <a:extLst>
              <a:ext uri="{FF2B5EF4-FFF2-40B4-BE49-F238E27FC236}">
                <a16:creationId xmlns:a16="http://schemas.microsoft.com/office/drawing/2014/main" id="{151A438F-3D85-4E9B-829E-74487DB00E89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3533975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0E309A-A6C0-44A0-B6AD-3269C02A9D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Trigger based </a:t>
            </a:r>
            <a:r>
              <a:rPr lang="en-US" dirty="0" err="1"/>
              <a:t>DiL</a:t>
            </a:r>
            <a:r>
              <a:rPr lang="en-US" dirty="0"/>
              <a:t> sequence benefits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D3C7D1-0181-4C4B-BD24-4E7DCD7FA5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A </a:t>
            </a:r>
            <a:r>
              <a:rPr lang="en-US" sz="2000" dirty="0" err="1"/>
              <a:t>DiL</a:t>
            </a:r>
            <a:r>
              <a:rPr lang="en-US" sz="2000" dirty="0"/>
              <a:t> transmission sequence initiated by a TF transmission has following benefits.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Increases the chances of either AP or the </a:t>
            </a:r>
            <a:r>
              <a:rPr lang="en-US" sz="1600" dirty="0" err="1"/>
              <a:t>DiL</a:t>
            </a:r>
            <a:r>
              <a:rPr lang="en-US" sz="1600" dirty="0"/>
              <a:t> STA wins a TXOP for </a:t>
            </a:r>
            <a:r>
              <a:rPr lang="en-US" sz="1600" dirty="0" err="1"/>
              <a:t>DiL</a:t>
            </a:r>
            <a:r>
              <a:rPr lang="en-US" sz="1600" dirty="0"/>
              <a:t> transmissions when both contend simultaneously.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Better medium management at AP as it can serve more than just one </a:t>
            </a:r>
            <a:r>
              <a:rPr lang="en-US" sz="1600" dirty="0" err="1"/>
              <a:t>DiL</a:t>
            </a:r>
            <a:r>
              <a:rPr lang="en-US" sz="1600" dirty="0"/>
              <a:t> STA  in a TXOP.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000" dirty="0"/>
              <a:t> </a:t>
            </a:r>
            <a:r>
              <a:rPr lang="en-US" sz="1800" dirty="0"/>
              <a:t>Submission 1117r1 (appendix) mentions some inefficiency of QTP to support Direct link: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Legacy STA not prevented from channel access.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600" dirty="0"/>
              <a:t>AP is not aware of actual resource requests at STA during the QTP period. The initial configuration of schedules may be stale =&gt; medium inefficiency. 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sz="1600" dirty="0"/>
          </a:p>
          <a:p>
            <a:pPr>
              <a:buFont typeface="Arial" panose="020B0604020202020204" pitchFamily="34" charset="0"/>
              <a:buChar char="•"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B780B1D-70D9-4A44-9D0C-CB64AFE8BEC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C3AB40-5578-4648-8FB6-F6B1855FD0B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0EECAEE-EA67-4820-9273-C7D625452D4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B74BF193-F6C6-470A-96FB-3856AB74B4CC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015549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F28E766A-2C80-444B-8C5F-2E185DF75FBC}"/>
              </a:ext>
            </a:extLst>
          </p:cNvPr>
          <p:cNvSpPr/>
          <p:nvPr/>
        </p:nvSpPr>
        <p:spPr bwMode="auto">
          <a:xfrm rot="2333026">
            <a:off x="6211820" y="2120778"/>
            <a:ext cx="1083664" cy="2952289"/>
          </a:xfrm>
          <a:prstGeom prst="ellipse">
            <a:avLst/>
          </a:prstGeom>
          <a:solidFill>
            <a:schemeClr val="bg1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US" sz="2400" b="0" i="0" u="none" strike="noStrike" cap="none" normalizeH="0" baseline="0" dirty="0">
              <a:ln>
                <a:noFill/>
              </a:ln>
              <a:solidFill>
                <a:srgbClr val="FF0000"/>
              </a:solidFill>
              <a:effectLst/>
              <a:latin typeface="Times New Roman" pitchFamily="16" charset="0"/>
              <a:ea typeface="MS Gothic" charset="-128"/>
            </a:endParaRP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sz="2400" b="0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6" charset="0"/>
                <a:ea typeface="MS Gothic" charset="-128"/>
              </a:rPr>
              <a:t>ESS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Possible Topologies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Isosceles Triangle 6"/>
          <p:cNvSpPr/>
          <p:nvPr/>
        </p:nvSpPr>
        <p:spPr bwMode="auto">
          <a:xfrm>
            <a:off x="1411757" y="2512484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8" name="Oval 7"/>
          <p:cNvSpPr/>
          <p:nvPr/>
        </p:nvSpPr>
        <p:spPr bwMode="auto">
          <a:xfrm>
            <a:off x="684778" y="3141134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9" name="Oval 8"/>
          <p:cNvSpPr/>
          <p:nvPr/>
        </p:nvSpPr>
        <p:spPr bwMode="auto">
          <a:xfrm>
            <a:off x="1928317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11" name="Straight Arrow Connector 10"/>
          <p:cNvCxnSpPr>
            <a:stCxn id="8" idx="6"/>
            <a:endCxn id="9" idx="2"/>
          </p:cNvCxnSpPr>
          <p:nvPr/>
        </p:nvCxnSpPr>
        <p:spPr bwMode="auto">
          <a:xfrm>
            <a:off x="970529" y="3284010"/>
            <a:ext cx="957788" cy="58853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14" name="TextBox 13"/>
          <p:cNvSpPr txBox="1"/>
          <p:nvPr/>
        </p:nvSpPr>
        <p:spPr>
          <a:xfrm>
            <a:off x="294393" y="4113282"/>
            <a:ext cx="1866858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Both STAs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same AP.</a:t>
            </a:r>
          </a:p>
        </p:txBody>
      </p:sp>
      <p:sp>
        <p:nvSpPr>
          <p:cNvPr id="15" name="Isosceles Triangle 14"/>
          <p:cNvSpPr/>
          <p:nvPr/>
        </p:nvSpPr>
        <p:spPr bwMode="auto">
          <a:xfrm>
            <a:off x="7215683" y="2512485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6" name="Oval 15"/>
          <p:cNvSpPr/>
          <p:nvPr/>
        </p:nvSpPr>
        <p:spPr bwMode="auto">
          <a:xfrm>
            <a:off x="7044233" y="4016335"/>
            <a:ext cx="285750" cy="285750"/>
          </a:xfrm>
          <a:prstGeom prst="ellips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17" name="Oval 16"/>
          <p:cNvSpPr/>
          <p:nvPr/>
        </p:nvSpPr>
        <p:spPr bwMode="auto">
          <a:xfrm>
            <a:off x="7732243" y="3199988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cxnSp>
        <p:nvCxnSpPr>
          <p:cNvPr id="23" name="Straight Arrow Connector 22"/>
          <p:cNvCxnSpPr>
            <a:stCxn id="16" idx="7"/>
            <a:endCxn id="17" idx="3"/>
          </p:cNvCxnSpPr>
          <p:nvPr/>
        </p:nvCxnSpPr>
        <p:spPr bwMode="auto">
          <a:xfrm flipV="1">
            <a:off x="7288136" y="3443892"/>
            <a:ext cx="485954" cy="61429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24" name="TextBox 23"/>
          <p:cNvSpPr txBox="1"/>
          <p:nvPr/>
        </p:nvSpPr>
        <p:spPr>
          <a:xfrm>
            <a:off x="6714287" y="4616172"/>
            <a:ext cx="2192267" cy="5539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Only one STA associated</a:t>
            </a:r>
          </a:p>
          <a:p>
            <a:r>
              <a:rPr lang="en-US" sz="1500" dirty="0">
                <a:solidFill>
                  <a:schemeClr val="tx1"/>
                </a:solidFill>
              </a:rPr>
              <a:t>to  the Triggering AP. </a:t>
            </a:r>
          </a:p>
        </p:txBody>
      </p:sp>
      <p:sp>
        <p:nvSpPr>
          <p:cNvPr id="35" name="Isosceles Triangle 34"/>
          <p:cNvSpPr/>
          <p:nvPr/>
        </p:nvSpPr>
        <p:spPr bwMode="auto">
          <a:xfrm>
            <a:off x="2244479" y="5110729"/>
            <a:ext cx="228600" cy="400050"/>
          </a:xfrm>
          <a:prstGeom prst="triangl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6" name="Oval 35"/>
          <p:cNvSpPr/>
          <p:nvPr/>
        </p:nvSpPr>
        <p:spPr bwMode="auto">
          <a:xfrm>
            <a:off x="3602302" y="5225029"/>
            <a:ext cx="285750" cy="285750"/>
          </a:xfrm>
          <a:prstGeom prst="ellips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37" name="TextBox 36"/>
          <p:cNvSpPr txBox="1"/>
          <p:nvPr/>
        </p:nvSpPr>
        <p:spPr>
          <a:xfrm>
            <a:off x="3898569" y="5217863"/>
            <a:ext cx="1317925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Non-AP STA</a:t>
            </a:r>
          </a:p>
        </p:txBody>
      </p:sp>
      <p:sp>
        <p:nvSpPr>
          <p:cNvPr id="38" name="TextBox 37"/>
          <p:cNvSpPr txBox="1"/>
          <p:nvPr/>
        </p:nvSpPr>
        <p:spPr>
          <a:xfrm>
            <a:off x="2480783" y="5160713"/>
            <a:ext cx="521874" cy="3231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500" dirty="0">
                <a:solidFill>
                  <a:schemeClr val="tx1"/>
                </a:solidFill>
              </a:rPr>
              <a:t>: AP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14400" y="2010135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1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064251" y="2032837"/>
            <a:ext cx="8066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>
                <a:solidFill>
                  <a:schemeClr val="tx1"/>
                </a:solidFill>
              </a:rPr>
              <a:t>Case 2</a:t>
            </a:r>
          </a:p>
        </p:txBody>
      </p:sp>
      <p:sp>
        <p:nvSpPr>
          <p:cNvPr id="42" name="TextBox 41"/>
          <p:cNvSpPr txBox="1"/>
          <p:nvPr/>
        </p:nvSpPr>
        <p:spPr>
          <a:xfrm>
            <a:off x="1956596" y="3484053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5" name="TextBox 44"/>
          <p:cNvSpPr txBox="1"/>
          <p:nvPr/>
        </p:nvSpPr>
        <p:spPr>
          <a:xfrm>
            <a:off x="196558" y="3308381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39" name="Isosceles Triangle 38">
            <a:extLst>
              <a:ext uri="{FF2B5EF4-FFF2-40B4-BE49-F238E27FC236}">
                <a16:creationId xmlns:a16="http://schemas.microsoft.com/office/drawing/2014/main" id="{C013784E-513E-4D94-8EDF-CF538C77BE8A}"/>
              </a:ext>
            </a:extLst>
          </p:cNvPr>
          <p:cNvSpPr/>
          <p:nvPr/>
        </p:nvSpPr>
        <p:spPr bwMode="auto">
          <a:xfrm>
            <a:off x="6191672" y="4107097"/>
            <a:ext cx="228600" cy="400050"/>
          </a:xfrm>
          <a:prstGeom prst="triangle">
            <a:avLst/>
          </a:prstGeom>
          <a:solidFill>
            <a:srgbClr val="00B05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68580" tIns="34290" rIns="68580" bIns="34290" numCol="1" rtlCol="0" anchor="t" anchorCtr="0" compatLnSpc="1">
            <a:prstTxWarp prst="textNoShape">
              <a:avLst/>
            </a:prstTxWarp>
          </a:bodyPr>
          <a:lstStyle/>
          <a:p>
            <a:pPr defTabSz="336947"/>
            <a:endParaRPr lang="en-US" sz="18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E5C07938-7ADC-46AA-9E7D-504D9EBE3BDC}"/>
              </a:ext>
            </a:extLst>
          </p:cNvPr>
          <p:cNvSpPr txBox="1"/>
          <p:nvPr/>
        </p:nvSpPr>
        <p:spPr>
          <a:xfrm>
            <a:off x="1610376" y="2444285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1" name="TextBox 40">
            <a:extLst>
              <a:ext uri="{FF2B5EF4-FFF2-40B4-BE49-F238E27FC236}">
                <a16:creationId xmlns:a16="http://schemas.microsoft.com/office/drawing/2014/main" id="{D09559E2-71B7-4C84-A24E-2327DF4C09FD}"/>
              </a:ext>
            </a:extLst>
          </p:cNvPr>
          <p:cNvSpPr txBox="1"/>
          <p:nvPr/>
        </p:nvSpPr>
        <p:spPr>
          <a:xfrm>
            <a:off x="7973948" y="3257349"/>
            <a:ext cx="96532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DLS</a:t>
            </a:r>
          </a:p>
          <a:p>
            <a:r>
              <a:rPr lang="en-US" sz="1050" dirty="0">
                <a:solidFill>
                  <a:schemeClr val="tx1"/>
                </a:solidFill>
              </a:rPr>
              <a:t> STA (laptop)</a:t>
            </a:r>
            <a:r>
              <a:rPr lang="en-US" sz="1050" dirty="0"/>
              <a:t> 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94459F00-07D7-4C96-AD13-1EB15FC32852}"/>
              </a:ext>
            </a:extLst>
          </p:cNvPr>
          <p:cNvSpPr txBox="1"/>
          <p:nvPr/>
        </p:nvSpPr>
        <p:spPr>
          <a:xfrm>
            <a:off x="7288136" y="3931834"/>
            <a:ext cx="1207382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DLP </a:t>
            </a:r>
          </a:p>
          <a:p>
            <a:r>
              <a:rPr lang="en-US" sz="1050" dirty="0">
                <a:solidFill>
                  <a:schemeClr val="tx1"/>
                </a:solidFill>
              </a:rPr>
              <a:t>STA </a:t>
            </a:r>
          </a:p>
          <a:p>
            <a:r>
              <a:rPr lang="en-US" sz="1050" dirty="0">
                <a:solidFill>
                  <a:schemeClr val="tx1"/>
                </a:solidFill>
              </a:rPr>
              <a:t>(wireless monitor)</a:t>
            </a:r>
            <a:r>
              <a:rPr lang="en-US" sz="1050" dirty="0"/>
              <a:t> </a:t>
            </a:r>
          </a:p>
        </p:txBody>
      </p:sp>
      <p:sp>
        <p:nvSpPr>
          <p:cNvPr id="47" name="TextBox 46">
            <a:extLst>
              <a:ext uri="{FF2B5EF4-FFF2-40B4-BE49-F238E27FC236}">
                <a16:creationId xmlns:a16="http://schemas.microsoft.com/office/drawing/2014/main" id="{15146842-8B14-4058-BE19-62BA286E77A0}"/>
              </a:ext>
            </a:extLst>
          </p:cNvPr>
          <p:cNvSpPr txBox="1"/>
          <p:nvPr/>
        </p:nvSpPr>
        <p:spPr>
          <a:xfrm>
            <a:off x="7380284" y="2527660"/>
            <a:ext cx="112402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chemeClr val="tx1"/>
                </a:solidFill>
              </a:rPr>
              <a:t>AP in the ceiling </a:t>
            </a:r>
          </a:p>
          <a:p>
            <a:r>
              <a:rPr lang="en-US" sz="1050" dirty="0">
                <a:solidFill>
                  <a:schemeClr val="tx1"/>
                </a:solidFill>
              </a:rPr>
              <a:t>of an office</a:t>
            </a:r>
            <a:endParaRPr lang="en-US" sz="1050" dirty="0"/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D81AA828-BA04-4B0D-A249-DAAF2CD35D18}"/>
              </a:ext>
            </a:extLst>
          </p:cNvPr>
          <p:cNvSpPr txBox="1"/>
          <p:nvPr/>
        </p:nvSpPr>
        <p:spPr>
          <a:xfrm>
            <a:off x="5095964" y="4173384"/>
            <a:ext cx="1200970" cy="57708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>
                <a:solidFill>
                  <a:srgbClr val="FF0000"/>
                </a:solidFill>
              </a:rPr>
              <a:t>[Optional] </a:t>
            </a:r>
          </a:p>
          <a:p>
            <a:r>
              <a:rPr lang="en-US" sz="1050" dirty="0">
                <a:solidFill>
                  <a:schemeClr val="tx1"/>
                </a:solidFill>
              </a:rPr>
              <a:t>Another AP in the </a:t>
            </a:r>
            <a:br>
              <a:rPr lang="en-US" sz="1050" dirty="0">
                <a:solidFill>
                  <a:schemeClr val="tx1"/>
                </a:solidFill>
              </a:rPr>
            </a:br>
            <a:r>
              <a:rPr lang="en-US" sz="1050" dirty="0">
                <a:solidFill>
                  <a:schemeClr val="tx1"/>
                </a:solidFill>
              </a:rPr>
              <a:t>ESS</a:t>
            </a:r>
            <a:endParaRPr lang="en-US" sz="1050" dirty="0"/>
          </a:p>
        </p:txBody>
      </p:sp>
      <p:sp>
        <p:nvSpPr>
          <p:cNvPr id="31" name="Rectangle 4">
            <a:extLst>
              <a:ext uri="{FF2B5EF4-FFF2-40B4-BE49-F238E27FC236}">
                <a16:creationId xmlns:a16="http://schemas.microsoft.com/office/drawing/2014/main" id="{1272864A-C9D4-45F3-B7E6-324DB9CDE77E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925942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6593" y="623996"/>
            <a:ext cx="7770813" cy="483666"/>
          </a:xfrm>
        </p:spPr>
        <p:txBody>
          <a:bodyPr/>
          <a:lstStyle/>
          <a:p>
            <a:r>
              <a:rPr lang="en-US" altLang="zh-CN" dirty="0"/>
              <a:t>Principle</a:t>
            </a:r>
            <a:endParaRPr lang="zh-CN" altLang="en-US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90600" y="60901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9578" y="4058117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9577" y="4822735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8390" y="56396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5060300" y="6115368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1056139" y="3851627"/>
            <a:ext cx="630738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3331870" y="3411302"/>
            <a:ext cx="2671309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 </a:t>
            </a:r>
            <a:r>
              <a:rPr lang="fr-FR" sz="2000" dirty="0" err="1">
                <a:solidFill>
                  <a:schemeClr val="tx1"/>
                </a:solidFill>
              </a:rPr>
              <a:t>owned</a:t>
            </a:r>
            <a:r>
              <a:rPr lang="fr-FR" sz="2000" dirty="0">
                <a:solidFill>
                  <a:schemeClr val="tx1"/>
                </a:solidFill>
              </a:rPr>
              <a:t> by the AP</a:t>
            </a: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90600" y="5302717"/>
            <a:ext cx="77724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90600" y="4515317"/>
            <a:ext cx="7772400" cy="13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4362537" y="3879413"/>
            <a:ext cx="895820" cy="63758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 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5269064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5476153" y="4763139"/>
            <a:ext cx="0" cy="1326978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6589229" y="5009208"/>
            <a:ext cx="0" cy="118551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6831713" y="5660253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7357656" y="4582078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5476153" y="46356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5630213" y="4465201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5476153" y="4886094"/>
            <a:ext cx="1113076" cy="41675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stCxn id="111" idx="3"/>
            <a:endCxn id="99" idx="1"/>
          </p:cNvCxnSpPr>
          <p:nvPr/>
        </p:nvCxnSpPr>
        <p:spPr bwMode="auto">
          <a:xfrm>
            <a:off x="5969484" y="5661079"/>
            <a:ext cx="862229" cy="217048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4667525" y="5368691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5318505" y="5152065"/>
            <a:ext cx="552099" cy="216626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9482" y="4763139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115" name="Straight Connector 114">
            <a:extLst>
              <a:ext uri="{FF2B5EF4-FFF2-40B4-BE49-F238E27FC236}">
                <a16:creationId xmlns:a16="http://schemas.microsoft.com/office/drawing/2014/main" id="{F50FBAF9-7159-421B-AB9A-509BA5DFF310}"/>
              </a:ext>
            </a:extLst>
          </p:cNvPr>
          <p:cNvCxnSpPr>
            <a:cxnSpLocks/>
          </p:cNvCxnSpPr>
          <p:nvPr/>
        </p:nvCxnSpPr>
        <p:spPr bwMode="auto">
          <a:xfrm>
            <a:off x="4362538" y="3875262"/>
            <a:ext cx="0" cy="2214855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50BCBB-1961-457B-8829-080B5DAE0B08}"/>
              </a:ext>
            </a:extLst>
          </p:cNvPr>
          <p:cNvSpPr txBox="1"/>
          <p:nvPr/>
        </p:nvSpPr>
        <p:spPr>
          <a:xfrm>
            <a:off x="6400598" y="61947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91" name="Straight Arrow Connector 90">
            <a:extLst>
              <a:ext uri="{FF2B5EF4-FFF2-40B4-BE49-F238E27FC236}">
                <a16:creationId xmlns:a16="http://schemas.microsoft.com/office/drawing/2014/main" id="{29A047A2-C418-4C21-96BA-207CE7A384C1}"/>
              </a:ext>
            </a:extLst>
          </p:cNvPr>
          <p:cNvCxnSpPr>
            <a:cxnSpLocks/>
          </p:cNvCxnSpPr>
          <p:nvPr/>
        </p:nvCxnSpPr>
        <p:spPr bwMode="auto">
          <a:xfrm>
            <a:off x="6454423" y="6164573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0" name="Straight Arrow Connector 99">
            <a:extLst>
              <a:ext uri="{FF2B5EF4-FFF2-40B4-BE49-F238E27FC236}">
                <a16:creationId xmlns:a16="http://schemas.microsoft.com/office/drawing/2014/main" id="{A38E9DB2-8B11-49C5-B971-3185048B0026}"/>
              </a:ext>
            </a:extLst>
          </p:cNvPr>
          <p:cNvCxnSpPr>
            <a:cxnSpLocks/>
          </p:cNvCxnSpPr>
          <p:nvPr/>
        </p:nvCxnSpPr>
        <p:spPr bwMode="auto">
          <a:xfrm flipH="1">
            <a:off x="6804989" y="6164573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761767D8-A9EB-475F-828A-4A86062D2672}"/>
              </a:ext>
            </a:extLst>
          </p:cNvPr>
          <p:cNvCxnSpPr>
            <a:cxnSpLocks/>
          </p:cNvCxnSpPr>
          <p:nvPr/>
        </p:nvCxnSpPr>
        <p:spPr bwMode="auto">
          <a:xfrm>
            <a:off x="6804989" y="5660253"/>
            <a:ext cx="26724" cy="534467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117" name="Straight Arrow Connector 116">
            <a:extLst>
              <a:ext uri="{FF2B5EF4-FFF2-40B4-BE49-F238E27FC236}">
                <a16:creationId xmlns:a16="http://schemas.microsoft.com/office/drawing/2014/main" id="{A2C6A8B3-D629-4097-B403-36FA6B8E0B63}"/>
              </a:ext>
            </a:extLst>
          </p:cNvPr>
          <p:cNvCxnSpPr>
            <a:cxnSpLocks/>
          </p:cNvCxnSpPr>
          <p:nvPr/>
        </p:nvCxnSpPr>
        <p:spPr bwMode="auto">
          <a:xfrm>
            <a:off x="5110255" y="6160008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8" name="Straight Arrow Connector 117">
            <a:extLst>
              <a:ext uri="{FF2B5EF4-FFF2-40B4-BE49-F238E27FC236}">
                <a16:creationId xmlns:a16="http://schemas.microsoft.com/office/drawing/2014/main" id="{323ABE8C-3BEC-4AC4-AB6C-48C1E1810DB3}"/>
              </a:ext>
            </a:extLst>
          </p:cNvPr>
          <p:cNvCxnSpPr>
            <a:cxnSpLocks/>
          </p:cNvCxnSpPr>
          <p:nvPr/>
        </p:nvCxnSpPr>
        <p:spPr bwMode="auto">
          <a:xfrm flipH="1">
            <a:off x="5460821" y="616000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20" name="Straight Connector 119">
            <a:extLst>
              <a:ext uri="{FF2B5EF4-FFF2-40B4-BE49-F238E27FC236}">
                <a16:creationId xmlns:a16="http://schemas.microsoft.com/office/drawing/2014/main" id="{AEA9D740-9538-4ECE-BEDC-5388833F5075}"/>
              </a:ext>
            </a:extLst>
          </p:cNvPr>
          <p:cNvCxnSpPr>
            <a:cxnSpLocks/>
          </p:cNvCxnSpPr>
          <p:nvPr/>
        </p:nvCxnSpPr>
        <p:spPr bwMode="auto">
          <a:xfrm flipV="1">
            <a:off x="7363525" y="361135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id="{F455EA42-DBF8-48A2-86B7-CE119426B48B}"/>
              </a:ext>
            </a:extLst>
          </p:cNvPr>
          <p:cNvCxnSpPr>
            <a:cxnSpLocks/>
          </p:cNvCxnSpPr>
          <p:nvPr/>
        </p:nvCxnSpPr>
        <p:spPr bwMode="auto">
          <a:xfrm flipV="1">
            <a:off x="1056139" y="363098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22" name="内容占位符 2">
            <a:extLst>
              <a:ext uri="{FF2B5EF4-FFF2-40B4-BE49-F238E27FC236}">
                <a16:creationId xmlns:a16="http://schemas.microsoft.com/office/drawing/2014/main" id="{5323CFE5-323E-497D-93C7-910FE41E067D}"/>
              </a:ext>
            </a:extLst>
          </p:cNvPr>
          <p:cNvSpPr txBox="1">
            <a:spLocks/>
          </p:cNvSpPr>
          <p:nvPr/>
        </p:nvSpPr>
        <p:spPr bwMode="auto">
          <a:xfrm>
            <a:off x="458390" y="1536494"/>
            <a:ext cx="8227219" cy="174010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>
            <a:lvl1pPr marL="342900" indent="-342900" algn="l" defTabSz="449263" rtl="0" eaLnBrk="1" fontAlgn="base" hangingPunct="1">
              <a:spcBef>
                <a:spcPts val="6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b="1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49263" rtl="0" eaLnBrk="1" fontAlgn="base" hangingPunct="1">
              <a:spcBef>
                <a:spcPts val="5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000">
                <a:solidFill>
                  <a:srgbClr val="000000"/>
                </a:solidFill>
                <a:latin typeface="+mn-lt"/>
                <a:ea typeface="+mn-ea"/>
              </a:defRPr>
            </a:lvl2pPr>
            <a:lvl3pPr marL="1143000" indent="-228600" algn="l" defTabSz="449263" rtl="0" eaLnBrk="1" fontAlgn="base" hangingPunct="1">
              <a:spcBef>
                <a:spcPts val="45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>
                <a:solidFill>
                  <a:srgbClr val="000000"/>
                </a:solidFill>
                <a:latin typeface="+mn-lt"/>
                <a:ea typeface="+mn-ea"/>
              </a:defRPr>
            </a:lvl3pPr>
            <a:lvl4pPr marL="1600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4pPr>
            <a:lvl5pPr marL="20574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5pPr>
            <a:lvl6pPr marL="25146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6pPr>
            <a:lvl7pPr marL="29718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7pPr>
            <a:lvl8pPr marL="34290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8pPr>
            <a:lvl9pPr marL="3886200" indent="-228600" algn="l" defTabSz="449263" rtl="0" eaLnBrk="1" fontAlgn="base" hangingPunct="1">
              <a:spcBef>
                <a:spcPts val="4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1600">
                <a:solidFill>
                  <a:srgbClr val="000000"/>
                </a:solidFill>
                <a:latin typeface="+mn-lt"/>
                <a:ea typeface="+mn-ea"/>
              </a:defRPr>
            </a:lvl9pPr>
          </a:lstStyle>
          <a:p>
            <a:pPr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400" dirty="0"/>
              <a:t>P2P traffic is triggered by the AP for a “</a:t>
            </a:r>
            <a:r>
              <a:rPr lang="en-US" altLang="zh-CN" sz="1400" dirty="0">
                <a:solidFill>
                  <a:srgbClr val="FF0000"/>
                </a:solidFill>
              </a:rPr>
              <a:t>Single-User style</a:t>
            </a:r>
            <a:r>
              <a:rPr lang="en-US" altLang="zh-CN" sz="1400" dirty="0"/>
              <a:t>” PPDU :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AP can share a part of the TXOP to the P2P traffic.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P2P traffic uses a “P2P RU”  = n x 20MHZ covering all the operating band for that period of time.</a:t>
            </a:r>
          </a:p>
          <a:p>
            <a:pPr lvl="1" defTabSz="914400" eaLnBrk="0" hangingPunct="0">
              <a:lnSpc>
                <a:spcPct val="140000"/>
              </a:lnSpc>
              <a:spcBef>
                <a:spcPct val="0"/>
              </a:spcBef>
              <a:buClr>
                <a:srgbClr val="777777"/>
              </a:buClr>
              <a:buSzPct val="60000"/>
              <a:buFont typeface="Wingdings" pitchFamily="2" charset="2"/>
              <a:buChar char="l"/>
            </a:pPr>
            <a:r>
              <a:rPr lang="en-US" altLang="zh-CN" sz="1600" dirty="0"/>
              <a:t>Dedicated signaling (may be a 1 bit) to signal “P2P RU”.</a:t>
            </a:r>
          </a:p>
        </p:txBody>
      </p:sp>
    </p:spTree>
    <p:extLst>
      <p:ext uri="{BB962C8B-B14F-4D97-AF65-F5344CB8AC3E}">
        <p14:creationId xmlns:p14="http://schemas.microsoft.com/office/powerpoint/2010/main" val="24467766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85800" y="685801"/>
            <a:ext cx="7770813" cy="483666"/>
          </a:xfrm>
        </p:spPr>
        <p:txBody>
          <a:bodyPr/>
          <a:lstStyle/>
          <a:p>
            <a:r>
              <a:rPr lang="en-US" altLang="zh-CN" dirty="0"/>
              <a:t>Example in cascading sequence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>
          <a:xfrm>
            <a:off x="3733800" y="6475413"/>
            <a:ext cx="528637" cy="363537"/>
          </a:xfrm>
        </p:spPr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  <p:sp>
        <p:nvSpPr>
          <p:cNvPr id="9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/>
              <a:t>06/08/2020</a:t>
            </a:r>
            <a:endParaRPr lang="en-GB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7064B97-5EAC-44D8-B97F-50F61C81BE7D}"/>
              </a:ext>
            </a:extLst>
          </p:cNvPr>
          <p:cNvCxnSpPr>
            <a:cxnSpLocks/>
          </p:cNvCxnSpPr>
          <p:nvPr/>
        </p:nvCxnSpPr>
        <p:spPr bwMode="auto">
          <a:xfrm>
            <a:off x="984954" y="52973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F166BEA7-B999-49E4-92C6-F0B70504FCDA}"/>
              </a:ext>
            </a:extLst>
          </p:cNvPr>
          <p:cNvCxnSpPr>
            <a:cxnSpLocks/>
          </p:cNvCxnSpPr>
          <p:nvPr/>
        </p:nvCxnSpPr>
        <p:spPr bwMode="auto">
          <a:xfrm>
            <a:off x="984954" y="45099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5" name="TextBox 14">
            <a:extLst>
              <a:ext uri="{FF2B5EF4-FFF2-40B4-BE49-F238E27FC236}">
                <a16:creationId xmlns:a16="http://schemas.microsoft.com/office/drawing/2014/main" id="{85715265-5B1C-44CD-8655-9041A21E185B}"/>
              </a:ext>
            </a:extLst>
          </p:cNvPr>
          <p:cNvSpPr txBox="1"/>
          <p:nvPr/>
        </p:nvSpPr>
        <p:spPr>
          <a:xfrm>
            <a:off x="393932" y="2477910"/>
            <a:ext cx="5790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solidFill>
                  <a:schemeClr val="tx1"/>
                </a:solidFill>
              </a:rPr>
              <a:t>AP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E0D8BCEF-A13E-4110-9022-C89AFA3FC13D}"/>
              </a:ext>
            </a:extLst>
          </p:cNvPr>
          <p:cNvSpPr txBox="1"/>
          <p:nvPr/>
        </p:nvSpPr>
        <p:spPr>
          <a:xfrm>
            <a:off x="393931" y="3242528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STA1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EAFE811-AA0D-46D3-9FFF-731618E16B08}"/>
              </a:ext>
            </a:extLst>
          </p:cNvPr>
          <p:cNvSpPr txBox="1"/>
          <p:nvPr/>
        </p:nvSpPr>
        <p:spPr>
          <a:xfrm>
            <a:off x="392744" y="4059404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STA2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7919F64-71CD-436F-872B-1245E5B71202}"/>
              </a:ext>
            </a:extLst>
          </p:cNvPr>
          <p:cNvSpPr txBox="1"/>
          <p:nvPr/>
        </p:nvSpPr>
        <p:spPr>
          <a:xfrm>
            <a:off x="392743" y="4835311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STA3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8E06C8FA-973A-4793-B900-C520C06792D4}"/>
              </a:ext>
            </a:extLst>
          </p:cNvPr>
          <p:cNvCxnSpPr>
            <a:cxnSpLocks/>
          </p:cNvCxnSpPr>
          <p:nvPr/>
        </p:nvCxnSpPr>
        <p:spPr bwMode="auto">
          <a:xfrm>
            <a:off x="983765" y="6084375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B8B9EBEA-0D43-4ECD-B4CF-B372DF371953}"/>
              </a:ext>
            </a:extLst>
          </p:cNvPr>
          <p:cNvSpPr txBox="1"/>
          <p:nvPr/>
        </p:nvSpPr>
        <p:spPr>
          <a:xfrm>
            <a:off x="391554" y="5622376"/>
            <a:ext cx="77809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STA4</a:t>
            </a:r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8E38C344-0EAA-4585-8E34-EB21F68CDE9A}"/>
              </a:ext>
            </a:extLst>
          </p:cNvPr>
          <p:cNvSpPr/>
          <p:nvPr/>
        </p:nvSpPr>
        <p:spPr bwMode="auto">
          <a:xfrm>
            <a:off x="1108420" y="2299766"/>
            <a:ext cx="1147699" cy="635476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MU PPDU /TRS or TF</a:t>
            </a:r>
          </a:p>
        </p:txBody>
      </p: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B4015104-9BE6-4120-BC85-DE6554D6B834}"/>
              </a:ext>
            </a:extLst>
          </p:cNvPr>
          <p:cNvCxnSpPr>
            <a:cxnSpLocks/>
          </p:cNvCxnSpPr>
          <p:nvPr/>
        </p:nvCxnSpPr>
        <p:spPr bwMode="auto">
          <a:xfrm flipH="1">
            <a:off x="1101207" y="2177316"/>
            <a:ext cx="6081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7D18AAB3-B043-4097-B588-C935805F2A2E}"/>
              </a:ext>
            </a:extLst>
          </p:cNvPr>
          <p:cNvCxnSpPr>
            <a:cxnSpLocks/>
          </p:cNvCxnSpPr>
          <p:nvPr/>
        </p:nvCxnSpPr>
        <p:spPr bwMode="auto">
          <a:xfrm>
            <a:off x="2263515" y="2233534"/>
            <a:ext cx="22631" cy="396406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59E6195B-E56E-4D47-B4E6-A5E4C69FB9CB}"/>
              </a:ext>
            </a:extLst>
          </p:cNvPr>
          <p:cNvCxnSpPr>
            <a:cxnSpLocks/>
          </p:cNvCxnSpPr>
          <p:nvPr/>
        </p:nvCxnSpPr>
        <p:spPr bwMode="auto">
          <a:xfrm>
            <a:off x="2505361" y="4650109"/>
            <a:ext cx="0" cy="1524911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36" name="Rectangle 35">
            <a:extLst>
              <a:ext uri="{FF2B5EF4-FFF2-40B4-BE49-F238E27FC236}">
                <a16:creationId xmlns:a16="http://schemas.microsoft.com/office/drawing/2014/main" id="{7B0CB1A6-D258-49EC-A916-750E60FF5F34}"/>
              </a:ext>
            </a:extLst>
          </p:cNvPr>
          <p:cNvSpPr/>
          <p:nvPr/>
        </p:nvSpPr>
        <p:spPr bwMode="auto">
          <a:xfrm>
            <a:off x="2505901" y="4835311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sp>
        <p:nvSpPr>
          <p:cNvPr id="37" name="Rectangle 36">
            <a:extLst>
              <a:ext uri="{FF2B5EF4-FFF2-40B4-BE49-F238E27FC236}">
                <a16:creationId xmlns:a16="http://schemas.microsoft.com/office/drawing/2014/main" id="{B9E41EB8-0755-468A-BDE0-8524C3CA6360}"/>
              </a:ext>
            </a:extLst>
          </p:cNvPr>
          <p:cNvSpPr/>
          <p:nvPr/>
        </p:nvSpPr>
        <p:spPr bwMode="auto">
          <a:xfrm>
            <a:off x="2499156" y="5623496"/>
            <a:ext cx="1446209" cy="45910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HE TB PPDU</a:t>
            </a:r>
          </a:p>
        </p:txBody>
      </p:sp>
      <p:cxnSp>
        <p:nvCxnSpPr>
          <p:cNvPr id="39" name="Straight Connector 38">
            <a:extLst>
              <a:ext uri="{FF2B5EF4-FFF2-40B4-BE49-F238E27FC236}">
                <a16:creationId xmlns:a16="http://schemas.microsoft.com/office/drawing/2014/main" id="{85D8E927-8677-4AC7-962C-7366FE7D2D3B}"/>
              </a:ext>
            </a:extLst>
          </p:cNvPr>
          <p:cNvCxnSpPr>
            <a:cxnSpLocks/>
          </p:cNvCxnSpPr>
          <p:nvPr/>
        </p:nvCxnSpPr>
        <p:spPr bwMode="auto">
          <a:xfrm flipH="1">
            <a:off x="3946847" y="4659304"/>
            <a:ext cx="8872" cy="1538294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0FAB520F-E4C6-4FFA-90E8-AE4EA73BFC2C}"/>
              </a:ext>
            </a:extLst>
          </p:cNvPr>
          <p:cNvCxnSpPr>
            <a:cxnSpLocks/>
          </p:cNvCxnSpPr>
          <p:nvPr/>
        </p:nvCxnSpPr>
        <p:spPr bwMode="auto">
          <a:xfrm>
            <a:off x="4998846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65" name="TextBox 64">
            <a:extLst>
              <a:ext uri="{FF2B5EF4-FFF2-40B4-BE49-F238E27FC236}">
                <a16:creationId xmlns:a16="http://schemas.microsoft.com/office/drawing/2014/main" id="{ABB05FC4-4DA2-4863-8C71-E5A906FBF6BD}"/>
              </a:ext>
            </a:extLst>
          </p:cNvPr>
          <p:cNvSpPr txBox="1"/>
          <p:nvPr/>
        </p:nvSpPr>
        <p:spPr>
          <a:xfrm>
            <a:off x="7259914" y="6167026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sp>
        <p:nvSpPr>
          <p:cNvPr id="71" name="TextBox 70">
            <a:extLst>
              <a:ext uri="{FF2B5EF4-FFF2-40B4-BE49-F238E27FC236}">
                <a16:creationId xmlns:a16="http://schemas.microsoft.com/office/drawing/2014/main" id="{7D984429-735F-4963-A8ED-EBF717333CAD}"/>
              </a:ext>
            </a:extLst>
          </p:cNvPr>
          <p:cNvSpPr txBox="1"/>
          <p:nvPr/>
        </p:nvSpPr>
        <p:spPr>
          <a:xfrm>
            <a:off x="6081376" y="6142032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2" name="Straight Arrow Connector 71">
            <a:extLst>
              <a:ext uri="{FF2B5EF4-FFF2-40B4-BE49-F238E27FC236}">
                <a16:creationId xmlns:a16="http://schemas.microsoft.com/office/drawing/2014/main" id="{529EC450-D01E-484F-B4F6-A18B2617A94D}"/>
              </a:ext>
            </a:extLst>
          </p:cNvPr>
          <p:cNvCxnSpPr>
            <a:cxnSpLocks/>
          </p:cNvCxnSpPr>
          <p:nvPr/>
        </p:nvCxnSpPr>
        <p:spPr bwMode="auto">
          <a:xfrm>
            <a:off x="2143056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444C71C1-6F5F-44B0-ACCB-D9906C90CE48}"/>
              </a:ext>
            </a:extLst>
          </p:cNvPr>
          <p:cNvCxnSpPr>
            <a:cxnSpLocks/>
          </p:cNvCxnSpPr>
          <p:nvPr/>
        </p:nvCxnSpPr>
        <p:spPr bwMode="auto">
          <a:xfrm flipH="1">
            <a:off x="2517378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4" name="TextBox 73">
            <a:extLst>
              <a:ext uri="{FF2B5EF4-FFF2-40B4-BE49-F238E27FC236}">
                <a16:creationId xmlns:a16="http://schemas.microsoft.com/office/drawing/2014/main" id="{15B2ADCB-CAF0-45E9-B030-5174FA10FB3C}"/>
              </a:ext>
            </a:extLst>
          </p:cNvPr>
          <p:cNvSpPr txBox="1"/>
          <p:nvPr/>
        </p:nvSpPr>
        <p:spPr>
          <a:xfrm>
            <a:off x="2123270" y="6145583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0B86C206-2E2B-401E-8DF7-9CDD0EFF64E4}"/>
              </a:ext>
            </a:extLst>
          </p:cNvPr>
          <p:cNvCxnSpPr>
            <a:cxnSpLocks/>
          </p:cNvCxnSpPr>
          <p:nvPr/>
        </p:nvCxnSpPr>
        <p:spPr bwMode="auto">
          <a:xfrm>
            <a:off x="3801380" y="620114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76" name="Straight Arrow Connector 75">
            <a:extLst>
              <a:ext uri="{FF2B5EF4-FFF2-40B4-BE49-F238E27FC236}">
                <a16:creationId xmlns:a16="http://schemas.microsoft.com/office/drawing/2014/main" id="{0789F379-0C05-4A6C-AD94-3FD2AB03F2A3}"/>
              </a:ext>
            </a:extLst>
          </p:cNvPr>
          <p:cNvCxnSpPr>
            <a:cxnSpLocks/>
          </p:cNvCxnSpPr>
          <p:nvPr/>
        </p:nvCxnSpPr>
        <p:spPr bwMode="auto">
          <a:xfrm flipH="1">
            <a:off x="5267681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77" name="TextBox 76">
            <a:extLst>
              <a:ext uri="{FF2B5EF4-FFF2-40B4-BE49-F238E27FC236}">
                <a16:creationId xmlns:a16="http://schemas.microsoft.com/office/drawing/2014/main" id="{07DCA4E2-19FD-4E3B-AD09-EDD38B294097}"/>
              </a:ext>
            </a:extLst>
          </p:cNvPr>
          <p:cNvSpPr txBox="1"/>
          <p:nvPr/>
        </p:nvSpPr>
        <p:spPr>
          <a:xfrm>
            <a:off x="3769550" y="6152554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  <p:cxnSp>
        <p:nvCxnSpPr>
          <p:cNvPr id="79" name="Straight Connector 78">
            <a:extLst>
              <a:ext uri="{FF2B5EF4-FFF2-40B4-BE49-F238E27FC236}">
                <a16:creationId xmlns:a16="http://schemas.microsoft.com/office/drawing/2014/main" id="{9A09A3EF-1DF0-406D-9642-0A273D67DE49}"/>
              </a:ext>
            </a:extLst>
          </p:cNvPr>
          <p:cNvCxnSpPr>
            <a:cxnSpLocks/>
          </p:cNvCxnSpPr>
          <p:nvPr/>
        </p:nvCxnSpPr>
        <p:spPr bwMode="auto">
          <a:xfrm flipV="1">
            <a:off x="1095945" y="1686208"/>
            <a:ext cx="6595" cy="124890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0" name="Straight Connector 79">
            <a:extLst>
              <a:ext uri="{FF2B5EF4-FFF2-40B4-BE49-F238E27FC236}">
                <a16:creationId xmlns:a16="http://schemas.microsoft.com/office/drawing/2014/main" id="{14AB7F3C-F58C-4121-9AF5-394996CF7664}"/>
              </a:ext>
            </a:extLst>
          </p:cNvPr>
          <p:cNvCxnSpPr>
            <a:cxnSpLocks/>
          </p:cNvCxnSpPr>
          <p:nvPr/>
        </p:nvCxnSpPr>
        <p:spPr bwMode="auto">
          <a:xfrm flipV="1">
            <a:off x="972937" y="1141262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F240D2A0-D41F-4FC5-A461-08158F533FA6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686208"/>
            <a:ext cx="0" cy="44557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B94ACF93-A8E7-4360-8EBE-EA8DD1B6FD59}"/>
              </a:ext>
            </a:extLst>
          </p:cNvPr>
          <p:cNvCxnSpPr>
            <a:cxnSpLocks/>
          </p:cNvCxnSpPr>
          <p:nvPr/>
        </p:nvCxnSpPr>
        <p:spPr bwMode="auto">
          <a:xfrm flipV="1">
            <a:off x="8001000" y="1169467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8" name="Straight Arrow Connector 87">
            <a:extLst>
              <a:ext uri="{FF2B5EF4-FFF2-40B4-BE49-F238E27FC236}">
                <a16:creationId xmlns:a16="http://schemas.microsoft.com/office/drawing/2014/main" id="{054AD360-1CE0-484E-86CB-D54CBF8B972A}"/>
              </a:ext>
            </a:extLst>
          </p:cNvPr>
          <p:cNvCxnSpPr>
            <a:cxnSpLocks/>
          </p:cNvCxnSpPr>
          <p:nvPr/>
        </p:nvCxnSpPr>
        <p:spPr bwMode="auto">
          <a:xfrm flipH="1">
            <a:off x="972940" y="1341318"/>
            <a:ext cx="702806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90" name="Straight Arrow Connector 89">
            <a:extLst>
              <a:ext uri="{FF2B5EF4-FFF2-40B4-BE49-F238E27FC236}">
                <a16:creationId xmlns:a16="http://schemas.microsoft.com/office/drawing/2014/main" id="{A88D1D4B-BB38-4B3A-AAE7-418A5CDAFA41}"/>
              </a:ext>
            </a:extLst>
          </p:cNvPr>
          <p:cNvCxnSpPr>
            <a:cxnSpLocks/>
          </p:cNvCxnSpPr>
          <p:nvPr/>
        </p:nvCxnSpPr>
        <p:spPr bwMode="auto">
          <a:xfrm flipH="1">
            <a:off x="1127711" y="1869900"/>
            <a:ext cx="6873289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sp>
        <p:nvSpPr>
          <p:cNvPr id="94" name="TextBox 93">
            <a:extLst>
              <a:ext uri="{FF2B5EF4-FFF2-40B4-BE49-F238E27FC236}">
                <a16:creationId xmlns:a16="http://schemas.microsoft.com/office/drawing/2014/main" id="{F7783C2F-C502-45AC-AE96-C1CBE7A5AFD7}"/>
              </a:ext>
            </a:extLst>
          </p:cNvPr>
          <p:cNvSpPr txBox="1"/>
          <p:nvPr/>
        </p:nvSpPr>
        <p:spPr>
          <a:xfrm>
            <a:off x="4157077" y="1141262"/>
            <a:ext cx="856325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TXOP</a:t>
            </a:r>
          </a:p>
        </p:txBody>
      </p:sp>
      <p:sp>
        <p:nvSpPr>
          <p:cNvPr id="95" name="TextBox 94">
            <a:extLst>
              <a:ext uri="{FF2B5EF4-FFF2-40B4-BE49-F238E27FC236}">
                <a16:creationId xmlns:a16="http://schemas.microsoft.com/office/drawing/2014/main" id="{4D24ED25-480C-49C8-B259-D81BC069072B}"/>
              </a:ext>
            </a:extLst>
          </p:cNvPr>
          <p:cNvSpPr txBox="1"/>
          <p:nvPr/>
        </p:nvSpPr>
        <p:spPr>
          <a:xfrm>
            <a:off x="2747319" y="1445797"/>
            <a:ext cx="2733441" cy="400110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2000" dirty="0">
                <a:solidFill>
                  <a:schemeClr val="tx1"/>
                </a:solidFill>
              </a:rPr>
              <a:t>MU </a:t>
            </a:r>
            <a:r>
              <a:rPr lang="fr-FR" sz="2000" dirty="0" err="1">
                <a:solidFill>
                  <a:schemeClr val="tx1"/>
                </a:solidFill>
              </a:rPr>
              <a:t>cascading</a:t>
            </a:r>
            <a:r>
              <a:rPr lang="fr-FR" sz="2000" dirty="0">
                <a:solidFill>
                  <a:schemeClr val="tx1"/>
                </a:solidFill>
              </a:rPr>
              <a:t> </a:t>
            </a:r>
            <a:r>
              <a:rPr lang="fr-FR" sz="2000" dirty="0" err="1">
                <a:solidFill>
                  <a:schemeClr val="tx1"/>
                </a:solidFill>
              </a:rPr>
              <a:t>sequence</a:t>
            </a:r>
            <a:endParaRPr lang="fr-FR" sz="2000" dirty="0">
              <a:solidFill>
                <a:schemeClr val="tx1"/>
              </a:solidFill>
            </a:endParaRPr>
          </a:p>
        </p:txBody>
      </p: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4A44CE5D-4AB8-49EB-BD75-3E2C83AE11F6}"/>
              </a:ext>
            </a:extLst>
          </p:cNvPr>
          <p:cNvCxnSpPr>
            <a:cxnSpLocks/>
          </p:cNvCxnSpPr>
          <p:nvPr/>
        </p:nvCxnSpPr>
        <p:spPr bwMode="auto">
          <a:xfrm flipH="1">
            <a:off x="2498690" y="4663163"/>
            <a:ext cx="1444812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83" name="Straight Connector 82">
            <a:extLst>
              <a:ext uri="{FF2B5EF4-FFF2-40B4-BE49-F238E27FC236}">
                <a16:creationId xmlns:a16="http://schemas.microsoft.com/office/drawing/2014/main" id="{94A352C9-816A-438F-A786-9D996924ACD8}"/>
              </a:ext>
            </a:extLst>
          </p:cNvPr>
          <p:cNvCxnSpPr>
            <a:cxnSpLocks/>
          </p:cNvCxnSpPr>
          <p:nvPr/>
        </p:nvCxnSpPr>
        <p:spPr bwMode="auto">
          <a:xfrm flipV="1">
            <a:off x="3955762" y="4360673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E38F020E-015E-402A-AA80-2E6D8FA0615A}"/>
              </a:ext>
            </a:extLst>
          </p:cNvPr>
          <p:cNvCxnSpPr>
            <a:cxnSpLocks/>
          </p:cNvCxnSpPr>
          <p:nvPr/>
        </p:nvCxnSpPr>
        <p:spPr bwMode="auto">
          <a:xfrm flipV="1">
            <a:off x="2505361" y="439269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87" name="TextBox 86">
            <a:extLst>
              <a:ext uri="{FF2B5EF4-FFF2-40B4-BE49-F238E27FC236}">
                <a16:creationId xmlns:a16="http://schemas.microsoft.com/office/drawing/2014/main" id="{2B25BBAC-13AA-4725-9AD3-5BEBE606424F}"/>
              </a:ext>
            </a:extLst>
          </p:cNvPr>
          <p:cNvSpPr txBox="1"/>
          <p:nvPr/>
        </p:nvSpPr>
        <p:spPr>
          <a:xfrm>
            <a:off x="2699831" y="4426912"/>
            <a:ext cx="1014765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>
                <a:solidFill>
                  <a:schemeClr val="tx1"/>
                </a:solidFill>
              </a:rPr>
              <a:t>UL </a:t>
            </a:r>
            <a:r>
              <a:rPr lang="fr-FR" sz="1400" dirty="0" err="1">
                <a:solidFill>
                  <a:schemeClr val="tx1"/>
                </a:solidFill>
              </a:rPr>
              <a:t>Length</a:t>
            </a:r>
            <a:r>
              <a:rPr lang="fr-FR" sz="1400" dirty="0">
                <a:solidFill>
                  <a:schemeClr val="tx1"/>
                </a:solidFill>
              </a:rPr>
              <a:t> </a:t>
            </a:r>
            <a:endParaRPr lang="fr-FR" sz="1200" dirty="0">
              <a:solidFill>
                <a:schemeClr val="tx1"/>
              </a:solidFill>
            </a:endParaRPr>
          </a:p>
        </p:txBody>
      </p: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E5C07F31-02EA-4541-ACD7-D143A08CB4FE}"/>
              </a:ext>
            </a:extLst>
          </p:cNvPr>
          <p:cNvCxnSpPr>
            <a:cxnSpLocks/>
          </p:cNvCxnSpPr>
          <p:nvPr/>
        </p:nvCxnSpPr>
        <p:spPr bwMode="auto">
          <a:xfrm>
            <a:off x="984954" y="37225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0DA5125F-DBA6-49A6-83EF-9098DFF8FA55}"/>
              </a:ext>
            </a:extLst>
          </p:cNvPr>
          <p:cNvCxnSpPr>
            <a:cxnSpLocks/>
          </p:cNvCxnSpPr>
          <p:nvPr/>
        </p:nvCxnSpPr>
        <p:spPr bwMode="auto">
          <a:xfrm>
            <a:off x="984954" y="2935110"/>
            <a:ext cx="7162800" cy="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92" name="Rectangle 91">
            <a:extLst>
              <a:ext uri="{FF2B5EF4-FFF2-40B4-BE49-F238E27FC236}">
                <a16:creationId xmlns:a16="http://schemas.microsoft.com/office/drawing/2014/main" id="{2AAFA1C5-D307-40A2-9330-28FADEC72D53}"/>
              </a:ext>
            </a:extLst>
          </p:cNvPr>
          <p:cNvSpPr/>
          <p:nvPr/>
        </p:nvSpPr>
        <p:spPr bwMode="auto">
          <a:xfrm>
            <a:off x="5268351" y="2335728"/>
            <a:ext cx="773552" cy="59721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TF for P2P</a:t>
            </a:r>
          </a:p>
        </p:txBody>
      </p: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id="{CFDF09CD-BAA2-49F3-899B-A101A3C4878A}"/>
              </a:ext>
            </a:extLst>
          </p:cNvPr>
          <p:cNvCxnSpPr>
            <a:cxnSpLocks/>
          </p:cNvCxnSpPr>
          <p:nvPr/>
        </p:nvCxnSpPr>
        <p:spPr bwMode="auto">
          <a:xfrm>
            <a:off x="6045583" y="2177316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6" name="Straight Connector 95">
            <a:extLst>
              <a:ext uri="{FF2B5EF4-FFF2-40B4-BE49-F238E27FC236}">
                <a16:creationId xmlns:a16="http://schemas.microsoft.com/office/drawing/2014/main" id="{A995DB81-4484-41D8-B4D2-B13DE937D3B8}"/>
              </a:ext>
            </a:extLst>
          </p:cNvPr>
          <p:cNvCxnSpPr>
            <a:cxnSpLocks/>
          </p:cNvCxnSpPr>
          <p:nvPr/>
        </p:nvCxnSpPr>
        <p:spPr bwMode="auto">
          <a:xfrm>
            <a:off x="626706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110ED448-78C7-4B61-93AF-62261796F7A5}"/>
              </a:ext>
            </a:extLst>
          </p:cNvPr>
          <p:cNvCxnSpPr>
            <a:cxnSpLocks/>
          </p:cNvCxnSpPr>
          <p:nvPr/>
        </p:nvCxnSpPr>
        <p:spPr bwMode="auto">
          <a:xfrm>
            <a:off x="7376350" y="3242528"/>
            <a:ext cx="0" cy="295507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4E654F3D-1066-4C9F-9860-6C856385B2F8}"/>
              </a:ext>
            </a:extLst>
          </p:cNvPr>
          <p:cNvCxnSpPr>
            <a:cxnSpLocks/>
          </p:cNvCxnSpPr>
          <p:nvPr/>
        </p:nvCxnSpPr>
        <p:spPr bwMode="auto">
          <a:xfrm>
            <a:off x="7624290" y="4036826"/>
            <a:ext cx="9506" cy="2135373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sp>
        <p:nvSpPr>
          <p:cNvPr id="99" name="Rectangle 98">
            <a:extLst>
              <a:ext uri="{FF2B5EF4-FFF2-40B4-BE49-F238E27FC236}">
                <a16:creationId xmlns:a16="http://schemas.microsoft.com/office/drawing/2014/main" id="{35780BC0-1CD1-481E-9C33-7CBCC8513DA6}"/>
              </a:ext>
            </a:extLst>
          </p:cNvPr>
          <p:cNvSpPr/>
          <p:nvPr/>
        </p:nvSpPr>
        <p:spPr bwMode="auto">
          <a:xfrm>
            <a:off x="7633796" y="4072507"/>
            <a:ext cx="531812" cy="435747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 2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  <a:sym typeface="Wingdings" panose="05000000000000000000" pitchFamily="2" charset="2"/>
              </a:rPr>
              <a:t></a:t>
            </a: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1</a:t>
            </a:r>
          </a:p>
        </p:txBody>
      </p:sp>
      <p:cxnSp>
        <p:nvCxnSpPr>
          <p:cNvPr id="101" name="Straight Arrow Connector 100">
            <a:extLst>
              <a:ext uri="{FF2B5EF4-FFF2-40B4-BE49-F238E27FC236}">
                <a16:creationId xmlns:a16="http://schemas.microsoft.com/office/drawing/2014/main" id="{CD8AE4D9-B4D3-439F-9180-34378C1CB11F}"/>
              </a:ext>
            </a:extLst>
          </p:cNvPr>
          <p:cNvCxnSpPr>
            <a:cxnSpLocks/>
          </p:cNvCxnSpPr>
          <p:nvPr/>
        </p:nvCxnSpPr>
        <p:spPr bwMode="auto">
          <a:xfrm>
            <a:off x="7232650" y="6197599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61F9152A-5C21-428B-9D17-3AB2D787ED7C}"/>
              </a:ext>
            </a:extLst>
          </p:cNvPr>
          <p:cNvCxnSpPr>
            <a:cxnSpLocks/>
          </p:cNvCxnSpPr>
          <p:nvPr/>
        </p:nvCxnSpPr>
        <p:spPr bwMode="auto">
          <a:xfrm flipH="1">
            <a:off x="6266028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FCC01F4B-1B12-4B31-8427-083B155046B4}"/>
              </a:ext>
            </a:extLst>
          </p:cNvPr>
          <p:cNvCxnSpPr>
            <a:cxnSpLocks/>
          </p:cNvCxnSpPr>
          <p:nvPr/>
        </p:nvCxnSpPr>
        <p:spPr bwMode="auto">
          <a:xfrm flipH="1">
            <a:off x="7616246" y="6201149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06" name="Straight Connector 105">
            <a:extLst>
              <a:ext uri="{FF2B5EF4-FFF2-40B4-BE49-F238E27FC236}">
                <a16:creationId xmlns:a16="http://schemas.microsoft.com/office/drawing/2014/main" id="{E560ED6C-B8F0-46CC-B1B5-967F6866FD74}"/>
              </a:ext>
            </a:extLst>
          </p:cNvPr>
          <p:cNvCxnSpPr>
            <a:cxnSpLocks/>
          </p:cNvCxnSpPr>
          <p:nvPr/>
        </p:nvCxnSpPr>
        <p:spPr bwMode="auto">
          <a:xfrm flipV="1">
            <a:off x="8147531" y="3001870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7" name="Straight Connector 106">
            <a:extLst>
              <a:ext uri="{FF2B5EF4-FFF2-40B4-BE49-F238E27FC236}">
                <a16:creationId xmlns:a16="http://schemas.microsoft.com/office/drawing/2014/main" id="{979A6046-3C14-483A-B521-799118950DD6}"/>
              </a:ext>
            </a:extLst>
          </p:cNvPr>
          <p:cNvCxnSpPr>
            <a:cxnSpLocks/>
          </p:cNvCxnSpPr>
          <p:nvPr/>
        </p:nvCxnSpPr>
        <p:spPr bwMode="auto">
          <a:xfrm flipV="1">
            <a:off x="6266028" y="3055454"/>
            <a:ext cx="0" cy="42713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108" name="TextBox 107">
            <a:extLst>
              <a:ext uri="{FF2B5EF4-FFF2-40B4-BE49-F238E27FC236}">
                <a16:creationId xmlns:a16="http://schemas.microsoft.com/office/drawing/2014/main" id="{7B317BE9-1FC9-4D9A-83BA-A8EFE3270B1E}"/>
              </a:ext>
            </a:extLst>
          </p:cNvPr>
          <p:cNvSpPr txBox="1"/>
          <p:nvPr/>
        </p:nvSpPr>
        <p:spPr>
          <a:xfrm>
            <a:off x="6420088" y="2884993"/>
            <a:ext cx="1247457" cy="307777"/>
          </a:xfrm>
          <a:prstGeom prst="rect">
            <a:avLst/>
          </a:prstGeom>
          <a:solidFill>
            <a:srgbClr val="FFFFFF"/>
          </a:solidFill>
        </p:spPr>
        <p:txBody>
          <a:bodyPr wrap="none" rtlCol="0">
            <a:spAutoFit/>
          </a:bodyPr>
          <a:lstStyle/>
          <a:p>
            <a:r>
              <a:rPr lang="fr-FR" sz="1400" dirty="0" err="1">
                <a:solidFill>
                  <a:schemeClr val="tx1"/>
                </a:solidFill>
              </a:rPr>
              <a:t>Allocated</a:t>
            </a:r>
            <a:r>
              <a:rPr lang="fr-FR" sz="1400" dirty="0">
                <a:solidFill>
                  <a:schemeClr val="tx1"/>
                </a:solidFill>
              </a:rPr>
              <a:t> time</a:t>
            </a:r>
            <a:endParaRPr lang="fr-FR" sz="1200" dirty="0">
              <a:solidFill>
                <a:schemeClr val="tx1"/>
              </a:solidFill>
            </a:endParaRPr>
          </a:p>
        </p:txBody>
      </p:sp>
      <p:sp>
        <p:nvSpPr>
          <p:cNvPr id="109" name="Rectangle 108">
            <a:extLst>
              <a:ext uri="{FF2B5EF4-FFF2-40B4-BE49-F238E27FC236}">
                <a16:creationId xmlns:a16="http://schemas.microsoft.com/office/drawing/2014/main" id="{884CE67A-9654-47A4-807E-400169EEF93C}"/>
              </a:ext>
            </a:extLst>
          </p:cNvPr>
          <p:cNvSpPr/>
          <p:nvPr/>
        </p:nvSpPr>
        <p:spPr bwMode="auto">
          <a:xfrm>
            <a:off x="6266028" y="3242528"/>
            <a:ext cx="1113076" cy="48011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P2P PPDU</a:t>
            </a:r>
          </a:p>
        </p:txBody>
      </p:sp>
      <p:cxnSp>
        <p:nvCxnSpPr>
          <p:cNvPr id="110" name="Straight Arrow Connector 109">
            <a:extLst>
              <a:ext uri="{FF2B5EF4-FFF2-40B4-BE49-F238E27FC236}">
                <a16:creationId xmlns:a16="http://schemas.microsoft.com/office/drawing/2014/main" id="{836F7DD4-E3E4-456F-B33C-4ACCE181A68F}"/>
              </a:ext>
            </a:extLst>
          </p:cNvPr>
          <p:cNvCxnSpPr>
            <a:cxnSpLocks/>
            <a:endCxn id="99" idx="1"/>
          </p:cNvCxnSpPr>
          <p:nvPr/>
        </p:nvCxnSpPr>
        <p:spPr bwMode="auto">
          <a:xfrm flipV="1">
            <a:off x="7180273" y="4290381"/>
            <a:ext cx="453523" cy="361385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111" name="TextBox 110">
            <a:extLst>
              <a:ext uri="{FF2B5EF4-FFF2-40B4-BE49-F238E27FC236}">
                <a16:creationId xmlns:a16="http://schemas.microsoft.com/office/drawing/2014/main" id="{2F429382-569C-4E8B-88FF-8F404DB11B25}"/>
              </a:ext>
            </a:extLst>
          </p:cNvPr>
          <p:cNvSpPr txBox="1"/>
          <p:nvPr/>
        </p:nvSpPr>
        <p:spPr>
          <a:xfrm>
            <a:off x="6195828" y="4650109"/>
            <a:ext cx="1301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sz="1600" dirty="0">
                <a:solidFill>
                  <a:schemeClr val="tx1"/>
                </a:solidFill>
              </a:rPr>
              <a:t>SU PPDU </a:t>
            </a:r>
          </a:p>
          <a:p>
            <a:pPr algn="ctr"/>
            <a:r>
              <a:rPr lang="fr-FR" sz="1600" dirty="0">
                <a:solidFill>
                  <a:schemeClr val="tx1"/>
                </a:solidFill>
              </a:rPr>
              <a:t>(N x 20MHz)</a:t>
            </a:r>
            <a:endParaRPr lang="fr-FR" sz="1600" dirty="0"/>
          </a:p>
        </p:txBody>
      </p:sp>
      <p:cxnSp>
        <p:nvCxnSpPr>
          <p:cNvPr id="112" name="Straight Arrow Connector 111">
            <a:extLst>
              <a:ext uri="{FF2B5EF4-FFF2-40B4-BE49-F238E27FC236}">
                <a16:creationId xmlns:a16="http://schemas.microsoft.com/office/drawing/2014/main" id="{AF0AB532-3827-4A41-A18C-832141307B93}"/>
              </a:ext>
            </a:extLst>
          </p:cNvPr>
          <p:cNvCxnSpPr>
            <a:cxnSpLocks/>
            <a:stCxn id="111" idx="0"/>
          </p:cNvCxnSpPr>
          <p:nvPr/>
        </p:nvCxnSpPr>
        <p:spPr bwMode="auto">
          <a:xfrm flipV="1">
            <a:off x="6846808" y="3642638"/>
            <a:ext cx="106759" cy="1007471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113" name="Straight Arrow Connector 112">
            <a:extLst>
              <a:ext uri="{FF2B5EF4-FFF2-40B4-BE49-F238E27FC236}">
                <a16:creationId xmlns:a16="http://schemas.microsoft.com/office/drawing/2014/main" id="{8F48B283-F4D9-4F6A-BF51-5638C785F416}"/>
              </a:ext>
            </a:extLst>
          </p:cNvPr>
          <p:cNvCxnSpPr>
            <a:cxnSpLocks/>
          </p:cNvCxnSpPr>
          <p:nvPr/>
        </p:nvCxnSpPr>
        <p:spPr bwMode="auto">
          <a:xfrm flipH="1">
            <a:off x="6259357" y="3182931"/>
            <a:ext cx="1884426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triangle"/>
            <a:tailEnd type="triangle"/>
          </a:ln>
          <a:effectLst/>
        </p:spPr>
      </p:cxnSp>
      <p:cxnSp>
        <p:nvCxnSpPr>
          <p:cNvPr id="66" name="Straight Arrow Connector 65">
            <a:extLst>
              <a:ext uri="{FF2B5EF4-FFF2-40B4-BE49-F238E27FC236}">
                <a16:creationId xmlns:a16="http://schemas.microsoft.com/office/drawing/2014/main" id="{B6B75927-161E-46B8-9EE9-F61D2BD287AE}"/>
              </a:ext>
            </a:extLst>
          </p:cNvPr>
          <p:cNvCxnSpPr>
            <a:cxnSpLocks/>
          </p:cNvCxnSpPr>
          <p:nvPr/>
        </p:nvCxnSpPr>
        <p:spPr bwMode="auto">
          <a:xfrm>
            <a:off x="5906844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64" name="Rectangle 63">
            <a:extLst>
              <a:ext uri="{FF2B5EF4-FFF2-40B4-BE49-F238E27FC236}">
                <a16:creationId xmlns:a16="http://schemas.microsoft.com/office/drawing/2014/main" id="{3FFAF283-D751-40B5-8C1B-37F7BE1DF6E6}"/>
              </a:ext>
            </a:extLst>
          </p:cNvPr>
          <p:cNvSpPr/>
          <p:nvPr/>
        </p:nvSpPr>
        <p:spPr bwMode="auto">
          <a:xfrm>
            <a:off x="4160397" y="2351529"/>
            <a:ext cx="838449" cy="580123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fr-FR" sz="12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Multi STA Block </a:t>
            </a:r>
            <a:r>
              <a:rPr kumimoji="0" lang="fr-FR" sz="12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Ack</a:t>
            </a:r>
            <a:endParaRPr kumimoji="0" lang="fr-FR" sz="12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67" name="Straight Connector 66">
            <a:extLst>
              <a:ext uri="{FF2B5EF4-FFF2-40B4-BE49-F238E27FC236}">
                <a16:creationId xmlns:a16="http://schemas.microsoft.com/office/drawing/2014/main" id="{8A421B22-CF6D-4792-AEB3-E52FBA03351E}"/>
              </a:ext>
            </a:extLst>
          </p:cNvPr>
          <p:cNvCxnSpPr>
            <a:cxnSpLocks/>
          </p:cNvCxnSpPr>
          <p:nvPr/>
        </p:nvCxnSpPr>
        <p:spPr bwMode="auto">
          <a:xfrm>
            <a:off x="5267681" y="223353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68" name="Straight Connector 67">
            <a:extLst>
              <a:ext uri="{FF2B5EF4-FFF2-40B4-BE49-F238E27FC236}">
                <a16:creationId xmlns:a16="http://schemas.microsoft.com/office/drawing/2014/main" id="{55A3E328-D714-4130-9297-BFC1E9E82685}"/>
              </a:ext>
            </a:extLst>
          </p:cNvPr>
          <p:cNvCxnSpPr>
            <a:cxnSpLocks/>
          </p:cNvCxnSpPr>
          <p:nvPr/>
        </p:nvCxnSpPr>
        <p:spPr bwMode="auto">
          <a:xfrm>
            <a:off x="4157460" y="2219444"/>
            <a:ext cx="0" cy="4020282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  <p:cxnSp>
        <p:nvCxnSpPr>
          <p:cNvPr id="78" name="Straight Arrow Connector 77">
            <a:extLst>
              <a:ext uri="{FF2B5EF4-FFF2-40B4-BE49-F238E27FC236}">
                <a16:creationId xmlns:a16="http://schemas.microsoft.com/office/drawing/2014/main" id="{AFE47192-FA2D-4D1E-A2D7-23A025F26F77}"/>
              </a:ext>
            </a:extLst>
          </p:cNvPr>
          <p:cNvCxnSpPr>
            <a:cxnSpLocks/>
          </p:cNvCxnSpPr>
          <p:nvPr/>
        </p:nvCxnSpPr>
        <p:spPr bwMode="auto">
          <a:xfrm>
            <a:off x="4844969" y="6181544"/>
            <a:ext cx="153877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7D995BB0-16B7-48B4-8A5B-320FE37FF747}"/>
              </a:ext>
            </a:extLst>
          </p:cNvPr>
          <p:cNvCxnSpPr>
            <a:cxnSpLocks/>
          </p:cNvCxnSpPr>
          <p:nvPr/>
        </p:nvCxnSpPr>
        <p:spPr bwMode="auto">
          <a:xfrm flipH="1">
            <a:off x="4178019" y="6197598"/>
            <a:ext cx="168835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triangle"/>
          </a:ln>
          <a:effectLst/>
        </p:spPr>
      </p:cxnSp>
      <p:sp>
        <p:nvSpPr>
          <p:cNvPr id="89" name="TextBox 88">
            <a:extLst>
              <a:ext uri="{FF2B5EF4-FFF2-40B4-BE49-F238E27FC236}">
                <a16:creationId xmlns:a16="http://schemas.microsoft.com/office/drawing/2014/main" id="{2E072E1E-437F-45A5-B280-08D46801FD2B}"/>
              </a:ext>
            </a:extLst>
          </p:cNvPr>
          <p:cNvSpPr txBox="1"/>
          <p:nvPr/>
        </p:nvSpPr>
        <p:spPr>
          <a:xfrm>
            <a:off x="4837923" y="6175020"/>
            <a:ext cx="595035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solidFill>
                  <a:schemeClr val="tx1"/>
                </a:solidFill>
              </a:rPr>
              <a:t>SIFS</a:t>
            </a:r>
          </a:p>
        </p:txBody>
      </p:sp>
    </p:spTree>
    <p:extLst>
      <p:ext uri="{BB962C8B-B14F-4D97-AF65-F5344CB8AC3E}">
        <p14:creationId xmlns:p14="http://schemas.microsoft.com/office/powerpoint/2010/main" val="36862988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Discussed challenges with Triggered P2P operation.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Proposed a simple solution for R1 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Dibakar Das etal, Intel</a:t>
            </a:r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June 2020</a:t>
            </a:r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7D5523E5-FCFD-4EE5-B18E-EDA3A0CD0857}"/>
              </a:ext>
            </a:extLst>
          </p:cNvPr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Stephane Baron, (Canon), et al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89328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灯片编号占位符 3">
            <a:extLst>
              <a:ext uri="{FF2B5EF4-FFF2-40B4-BE49-F238E27FC236}">
                <a16:creationId xmlns:a16="http://schemas.microsoft.com/office/drawing/2014/main" id="{E176EC5C-1700-4784-8920-5ADBD08B925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E3BDDF86-2EFE-4A51-B051-363578C4007F}"/>
              </a:ext>
            </a:extLst>
          </p:cNvPr>
          <p:cNvSpPr>
            <a:spLocks noGrp="1" noChangeArrowheads="1"/>
          </p:cNvSpPr>
          <p:nvPr>
            <p:ph type="ftr" idx="4294967295"/>
          </p:nvPr>
        </p:nvSpPr>
        <p:spPr bwMode="auto">
          <a:xfrm>
            <a:off x="5959475" y="6475413"/>
            <a:ext cx="2651125" cy="23018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altLang="zh-CN" dirty="0"/>
              <a:t>Stephane Baron, (Canon), et al</a:t>
            </a:r>
          </a:p>
          <a:p>
            <a:endParaRPr lang="en-GB" altLang="zh-CN" dirty="0"/>
          </a:p>
        </p:txBody>
      </p:sp>
      <p:sp>
        <p:nvSpPr>
          <p:cNvPr id="3" name="Rectangle 1"/>
          <p:cNvSpPr txBox="1">
            <a:spLocks noChangeArrowheads="1"/>
          </p:cNvSpPr>
          <p:nvPr/>
        </p:nvSpPr>
        <p:spPr>
          <a:xfrm>
            <a:off x="685800" y="685800"/>
            <a:ext cx="7772400" cy="1066800"/>
          </a:xfrm>
          <a:prstGeom prst="rect">
            <a:avLst/>
          </a:prstGeom>
          <a:ln/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fontAlgn="auto">
              <a:spcAft>
                <a:spcPts val="0"/>
              </a:spcAft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altLang="zh-CN" sz="3200" b="1" kern="0" dirty="0">
                <a:solidFill>
                  <a:srgbClr val="000000"/>
                </a:solidFill>
              </a:rPr>
              <a:t>Straw Poll #1</a:t>
            </a:r>
            <a:endParaRPr kumimoji="0" lang="en-GB" sz="4400" b="0" i="0" u="none" strike="noStrike" kern="120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/>
              <a:ea typeface="+mj-ea"/>
              <a:cs typeface="+mj-cs"/>
            </a:endParaRPr>
          </a:p>
        </p:txBody>
      </p:sp>
      <p:sp>
        <p:nvSpPr>
          <p:cNvPr id="8" name="内容占位符 2"/>
          <p:cNvSpPr>
            <a:spLocks noGrp="1"/>
          </p:cNvSpPr>
          <p:nvPr/>
        </p:nvSpPr>
        <p:spPr bwMode="auto">
          <a:xfrm>
            <a:off x="609600" y="1676400"/>
            <a:ext cx="7772400" cy="457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r>
              <a:rPr lang="en-US" sz="2000" dirty="0"/>
              <a:t>Do you support that 11be defines a procedure for an AP to share a part of the obtained TXOP for peer-to-peer (STA-to-STA) frame exchanges by signaling in a trigger frame, a TBD field specifying the allocated time for the peer to peer communication, and a P2P RU allocated to a non-AP STA associated to the AP ?</a:t>
            </a:r>
            <a:endParaRPr lang="fr-FR" sz="2000" dirty="0"/>
          </a:p>
          <a:p>
            <a:pPr marL="0" indent="0">
              <a:buNone/>
            </a:pPr>
            <a:r>
              <a:rPr lang="en-US" dirty="0"/>
              <a:t> </a:t>
            </a:r>
            <a:endParaRPr lang="fr-FR" dirty="0"/>
          </a:p>
          <a:p>
            <a:r>
              <a:rPr lang="en-US" sz="2000" dirty="0"/>
              <a:t>Note #1: This is an R1 feature.</a:t>
            </a:r>
          </a:p>
          <a:p>
            <a:r>
              <a:rPr kumimoji="0" lang="en-GB" altLang="zh-CN" sz="20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/>
                <a:ea typeface="+mn-ea"/>
                <a:cs typeface="+mn-cs"/>
              </a:rPr>
              <a:t>Note #2: Type of trigger frame is TBD</a:t>
            </a:r>
          </a:p>
          <a:p>
            <a:endParaRPr lang="en-GB" altLang="zh-CN" sz="2000" kern="0" dirty="0">
              <a:solidFill>
                <a:srgbClr val="000000"/>
              </a:solidFill>
              <a:latin typeface="Times New Roman"/>
            </a:endParaRPr>
          </a:p>
          <a:p>
            <a:endParaRPr kumimoji="0" lang="en-GB" altLang="zh-CN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en-GB" altLang="zh-CN" sz="2000" kern="0" dirty="0">
                <a:solidFill>
                  <a:srgbClr val="000000"/>
                </a:solidFill>
                <a:latin typeface="Times New Roman"/>
              </a:rPr>
              <a:t>Results: Y/N/A</a:t>
            </a:r>
            <a:endParaRPr kumimoji="0" lang="zh-CN" altLang="en-US" sz="2000" b="1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3958569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1234</Words>
  <Application>Microsoft Office PowerPoint</Application>
  <PresentationFormat>On-screen Show (4:3)</PresentationFormat>
  <Paragraphs>240</Paragraphs>
  <Slides>15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4" baseType="lpstr">
      <vt:lpstr>MS Gothic</vt:lpstr>
      <vt:lpstr>黑体</vt:lpstr>
      <vt:lpstr>Arial</vt:lpstr>
      <vt:lpstr>Arial Unicode MS</vt:lpstr>
      <vt:lpstr>Calibri</vt:lpstr>
      <vt:lpstr>Times New Roman</vt:lpstr>
      <vt:lpstr>Wingdings</vt:lpstr>
      <vt:lpstr>Office Theme</vt:lpstr>
      <vt:lpstr>Document</vt:lpstr>
      <vt:lpstr>Triggered P2P transmissions follow up</vt:lpstr>
      <vt:lpstr>Abstract</vt:lpstr>
      <vt:lpstr>Introduction </vt:lpstr>
      <vt:lpstr>Trigger based DiL sequence benefits</vt:lpstr>
      <vt:lpstr>Possible Topologies</vt:lpstr>
      <vt:lpstr>Principle</vt:lpstr>
      <vt:lpstr>Example in cascading sequence</vt:lpstr>
      <vt:lpstr>Summary</vt:lpstr>
      <vt:lpstr>PowerPoint Presentation</vt:lpstr>
      <vt:lpstr>Reference</vt:lpstr>
      <vt:lpstr>Backup slides</vt:lpstr>
      <vt:lpstr>Triggered P2P Transmissions follow up</vt:lpstr>
      <vt:lpstr>1117r1: Direct Link issues with 11ax amendments</vt:lpstr>
      <vt:lpstr>Motivation</vt:lpstr>
      <vt:lpstr>Example in cascading sequence 2/2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>CTPClassification=CTP_NT</cp:keywords>
  <cp:lastModifiedBy/>
  <cp:revision>1</cp:revision>
  <dcterms:created xsi:type="dcterms:W3CDTF">2020-01-07T12:44:12Z</dcterms:created>
  <dcterms:modified xsi:type="dcterms:W3CDTF">2020-06-11T08:21:11Z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86573849-8047-4f6b-aa63-f82d9ac82ca8</vt:lpwstr>
  </property>
  <property fmtid="{D5CDD505-2E9C-101B-9397-08002B2CF9AE}" pid="3" name="CTP_TimeStamp">
    <vt:lpwstr>2020-06-09 19:31:06Z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