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1" r:id="rId2"/>
    <p:sldId id="700" r:id="rId3"/>
    <p:sldId id="705" r:id="rId4"/>
    <p:sldId id="712" r:id="rId5"/>
    <p:sldId id="713" r:id="rId6"/>
    <p:sldId id="707" r:id="rId7"/>
    <p:sldId id="703" r:id="rId8"/>
    <p:sldId id="715" r:id="rId9"/>
    <p:sldId id="346" r:id="rId1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561E52E-98A1-4E32-B064-4A068AF19C10}">
          <p14:sldIdLst>
            <p14:sldId id="331"/>
            <p14:sldId id="700"/>
            <p14:sldId id="705"/>
            <p14:sldId id="712"/>
            <p14:sldId id="713"/>
            <p14:sldId id="707"/>
            <p14:sldId id="703"/>
            <p14:sldId id="715"/>
            <p14:sldId id="34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4" name="Brian Hart (brianh)" initials="BH(" lastIdx="10" clrIdx="3">
    <p:extLst>
      <p:ext uri="{19B8F6BF-5375-455C-9EA6-DF929625EA0E}">
        <p15:presenceInfo xmlns:p15="http://schemas.microsoft.com/office/powerpoint/2012/main" userId="S::brianh@cisco.com::b480e93f-9b7e-426d-89cd-28bc03e9a0d0" providerId="AD"/>
      </p:ext>
    </p:extLst>
  </p:cmAuthor>
  <p:cmAuthor id="5" name="Pooya Monajemi (pmonajem)" initials="PM(" lastIdx="2" clrIdx="4">
    <p:extLst>
      <p:ext uri="{19B8F6BF-5375-455C-9EA6-DF929625EA0E}">
        <p15:presenceInfo xmlns:p15="http://schemas.microsoft.com/office/powerpoint/2012/main" userId="S::pmonajem@cisco.com::f3517947-8623-45ec-8a63-b9bc55f5e04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40" autoAdjust="0"/>
    <p:restoredTop sz="97520" autoAdjust="0"/>
  </p:normalViewPr>
  <p:slideViewPr>
    <p:cSldViewPr>
      <p:cViewPr varScale="1">
        <p:scale>
          <a:sx n="168" d="100"/>
          <a:sy n="168" d="100"/>
        </p:scale>
        <p:origin x="2076" y="12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267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5490" y="64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802.11-20/000r0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April 2020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Pooya Monajemi (Cisco)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April 2020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Pooya Monajemi (Cisco)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B351C5C6-95C4-412A-BE89-304B45054EF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April 2020</a:t>
            </a:r>
            <a:endParaRPr lang="en-GB" altLang="en-US" sz="1400"/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Pooya Monajemi (Cisco)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F981657-9AC3-4833-B57B-8657FD1867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328988" y="120650"/>
            <a:ext cx="2825750" cy="2127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doc.: IEEE 802.11-20/000r0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April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Pooya Monajemi (Cisco)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4704C4E0-CD6D-4C6B-9474-E6AE87883D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328988" y="120650"/>
            <a:ext cx="2825750" cy="2127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doc.: IEEE 802.11-20/000r0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1252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April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Pooya Monajemi (Cisco)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4704C4E0-CD6D-4C6B-9474-E6AE87883D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328988" y="120650"/>
            <a:ext cx="2825750" cy="2127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doc.: IEEE 802.11-20/000r0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667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Pooya Monajemi, Cisco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Pooya Monajemi, Cisco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Pooya Monajemi, Cisco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5/23/2020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78260D3-AC31-4591-890D-221F3E5D7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0FC0F9-00E9-49FF-A949-E9FEE6F22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13C111-F8F2-4585-B99B-AA7DD2EFE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Pooya Monajemi, Cisco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6F573DE-8D4F-4653-8906-71954470D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04A4ADCC-1FF2-43A0-8B51-D9DAAACC5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3FA9DA5C-C5FA-489F-B433-4654D4901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A54B12E4-AA6F-427A-B013-DA308BE99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Pooya Monajemi, Cisco</a:t>
            </a:r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2FAAB07-1365-4402-A022-35BD62934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Pooya Monajemi, Cisco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Pooya Monajemi, Cisco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Pooya Monajemi, Cisco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Pooya Monajemi, Cisco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Pooya Monajemi, Cisco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Pooya Monajemi, Cisco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Pooya Monajemi, Cisco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802.11-20/0810r0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Dynamic Link Sets for MLDs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2020-05-15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57941" y="6475413"/>
            <a:ext cx="148598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Pooya Monajemi, Cisco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D0CABEE-34EC-4CC0-ADE2-E78A81E3D8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327510"/>
              </p:ext>
            </p:extLst>
          </p:nvPr>
        </p:nvGraphicFramePr>
        <p:xfrm>
          <a:off x="685796" y="3098680"/>
          <a:ext cx="7772402" cy="248400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2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34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1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37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011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40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Pooya Monajemi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Cisco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pmonajem@cisco.com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4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Brian Hart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brianh@cisco.com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4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Malcolm Smith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mmsmith</a:t>
                      </a:r>
                      <a:r>
                        <a:rPr lang="en-US" sz="1100" dirty="0"/>
                        <a:t>@cisco.com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4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Khashayar Mirfakhraei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kmirfakh@cisco.com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7586260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D59E18-8194-4B58-B368-24B33C475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A671C-7EED-4684-932C-6841817ED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B1084-DCA4-4A25-BAEB-66BB84C74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11be Introduces the concept of Multi-Link Devices</a:t>
            </a:r>
          </a:p>
          <a:p>
            <a:r>
              <a:rPr lang="en-US" sz="1800" dirty="0"/>
              <a:t>Enablement/disablement</a:t>
            </a:r>
          </a:p>
          <a:p>
            <a:pPr lvl="1"/>
            <a:r>
              <a:rPr lang="en-US" sz="1400" dirty="0"/>
              <a:t>A link is defined enabled if there is at least one TIDs mapped to that link</a:t>
            </a:r>
          </a:p>
          <a:p>
            <a:pPr lvl="1"/>
            <a:r>
              <a:rPr lang="en-US" sz="1400" dirty="0"/>
              <a:t>By default all TIDs are mapped to all links</a:t>
            </a:r>
          </a:p>
          <a:p>
            <a:pPr marL="457200" lvl="1" indent="0">
              <a:buNone/>
            </a:pPr>
            <a:endParaRPr lang="en-US" sz="1400" dirty="0"/>
          </a:p>
          <a:p>
            <a:r>
              <a:rPr lang="en-US" sz="1800" dirty="0"/>
              <a:t>Static Set of Links</a:t>
            </a:r>
          </a:p>
          <a:p>
            <a:pPr lvl="1"/>
            <a:r>
              <a:rPr lang="en-US" sz="1400" dirty="0"/>
              <a:t>AP is expected to advertise about all links using MLA IEs in Beacons/Probe Responses/</a:t>
            </a:r>
            <a:r>
              <a:rPr lang="en-US" sz="1400" dirty="0" err="1"/>
              <a:t>etc</a:t>
            </a:r>
            <a:endParaRPr lang="en-US" sz="1400" dirty="0"/>
          </a:p>
          <a:p>
            <a:pPr lvl="1"/>
            <a:r>
              <a:rPr lang="en-US" sz="1400" dirty="0"/>
              <a:t>At association/setup, the AP MLD can grant a set of links to a non-AP STA MLD by sending a list of MLA IEs in the Association Response frame</a:t>
            </a:r>
          </a:p>
          <a:p>
            <a:pPr lvl="1"/>
            <a:r>
              <a:rPr lang="en-US" sz="1400" dirty="0"/>
              <a:t>Once the setup is complete, no further modifications are currently envisioned to the set of links </a:t>
            </a:r>
          </a:p>
          <a:p>
            <a:pPr marL="457200" lvl="1" indent="0">
              <a:buNone/>
            </a:pPr>
            <a:endParaRPr lang="en-US" sz="1400" dirty="0"/>
          </a:p>
          <a:p>
            <a:r>
              <a:rPr lang="en-US" sz="1800" dirty="0"/>
              <a:t>Shortcomings </a:t>
            </a:r>
          </a:p>
          <a:p>
            <a:pPr lvl="1"/>
            <a:r>
              <a:rPr lang="en-US" sz="1400" dirty="0"/>
              <a:t>In this contribution we discuss a few cases where a static set of links will face limitations</a:t>
            </a:r>
          </a:p>
          <a:p>
            <a:pPr lvl="1"/>
            <a:r>
              <a:rPr lang="en-US" sz="1400" dirty="0"/>
              <a:t>Capability to dynamically add or remove links from an MLD setup is needed</a:t>
            </a:r>
          </a:p>
          <a:p>
            <a:pPr marL="857250" lvl="2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95288E-8C81-42D8-BAB9-6EFDC4AB8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57941" y="6475413"/>
            <a:ext cx="148598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Pooya Monajemi, Cisco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A6E1F5-0A26-45CC-8DD4-E869AEC6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F5327B-5C6C-41A7-84ED-01A3977DA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50652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19B67-E1CE-4861-B634-DF23E107A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Case 1 : Dynamic Radio Role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AC8DD-2781-44F6-9FC0-6B7D8DFBA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844824"/>
            <a:ext cx="7056139" cy="4259114"/>
          </a:xfrm>
        </p:spPr>
        <p:txBody>
          <a:bodyPr/>
          <a:lstStyle/>
          <a:p>
            <a:r>
              <a:rPr lang="en-US" sz="1600" dirty="0"/>
              <a:t>AP Radio Role Switching</a:t>
            </a:r>
          </a:p>
          <a:p>
            <a:pPr lvl="1"/>
            <a:r>
              <a:rPr lang="en-US" sz="1200" dirty="0"/>
              <a:t>Many multi-radio APs can dynamically switch a radio’s mode of operation</a:t>
            </a:r>
          </a:p>
          <a:p>
            <a:pPr lvl="2"/>
            <a:r>
              <a:rPr lang="en-US" sz="1100" dirty="0"/>
              <a:t>Radios may be turned on/off in order to manage interference levels/coverage</a:t>
            </a:r>
          </a:p>
          <a:p>
            <a:pPr lvl="3"/>
            <a:r>
              <a:rPr lang="en-US" sz="900" dirty="0"/>
              <a:t>Commonly used in 2.4GHz</a:t>
            </a:r>
          </a:p>
          <a:p>
            <a:pPr lvl="2"/>
            <a:r>
              <a:rPr lang="en-US" sz="1100" dirty="0"/>
              <a:t>Operating band of a radio may be switched</a:t>
            </a:r>
          </a:p>
          <a:p>
            <a:pPr lvl="2"/>
            <a:r>
              <a:rPr lang="en-US" sz="1100" dirty="0"/>
              <a:t>Radio may be turned into a “monitor-only” role for measurement purposes</a:t>
            </a:r>
          </a:p>
          <a:p>
            <a:pPr lvl="3"/>
            <a:r>
              <a:rPr lang="en-US" sz="900" dirty="0"/>
              <a:t>Or turned back into client-serving mode once done</a:t>
            </a:r>
          </a:p>
          <a:p>
            <a:pPr marL="1200150" lvl="3" indent="0">
              <a:buNone/>
            </a:pPr>
            <a:endParaRPr lang="en-US" sz="900" dirty="0"/>
          </a:p>
          <a:p>
            <a:r>
              <a:rPr lang="en-US" sz="1600" dirty="0"/>
              <a:t>Unrealistic to require a new MLD setup. We need:</a:t>
            </a:r>
          </a:p>
          <a:p>
            <a:pPr lvl="1"/>
            <a:r>
              <a:rPr lang="en-US" sz="1200" dirty="0"/>
              <a:t>Notification that a new link is available</a:t>
            </a:r>
          </a:p>
          <a:p>
            <a:pPr lvl="1"/>
            <a:r>
              <a:rPr lang="en-US" sz="1200" dirty="0"/>
              <a:t>Notification that an existing link is about to be shutdown</a:t>
            </a:r>
          </a:p>
          <a:p>
            <a:pPr lvl="1"/>
            <a:r>
              <a:rPr lang="en-US" sz="1200" dirty="0"/>
              <a:t>Notification that a radio is switching channels/bands</a:t>
            </a:r>
          </a:p>
          <a:p>
            <a:pPr lvl="2"/>
            <a:r>
              <a:rPr lang="en-US" sz="1100" dirty="0"/>
              <a:t>May be possible to address using extended CSA</a:t>
            </a:r>
          </a:p>
          <a:p>
            <a:endParaRPr lang="en-US" sz="1400" dirty="0"/>
          </a:p>
          <a:p>
            <a:r>
              <a:rPr lang="en-US" sz="1400" dirty="0"/>
              <a:t>TID-to-link-mapping approach is not the answer</a:t>
            </a:r>
          </a:p>
          <a:p>
            <a:pPr lvl="1"/>
            <a:r>
              <a:rPr lang="en-US" sz="1100" dirty="0"/>
              <a:t>TID to link mapping is a short term solution</a:t>
            </a:r>
          </a:p>
          <a:p>
            <a:pPr lvl="1"/>
            <a:r>
              <a:rPr lang="en-US" sz="1100" dirty="0"/>
              <a:t>No way to add a new link</a:t>
            </a:r>
          </a:p>
          <a:p>
            <a:pPr lvl="1"/>
            <a:r>
              <a:rPr lang="en-US" sz="1100" dirty="0"/>
              <a:t>No way to permanently remove a link</a:t>
            </a:r>
          </a:p>
          <a:p>
            <a:pPr lvl="1"/>
            <a:r>
              <a:rPr lang="en-US" sz="1100" dirty="0"/>
              <a:t>“Negotiated”, i.e. the receiver may reject</a:t>
            </a:r>
          </a:p>
          <a:p>
            <a:pPr marL="457200" lvl="1" indent="0">
              <a:buNone/>
            </a:pPr>
            <a:r>
              <a:rPr lang="en-US" sz="1200" dirty="0"/>
              <a:t>	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27D154-0054-4E6F-86E2-520205BB5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57941" y="6475413"/>
            <a:ext cx="1485984" cy="184666"/>
          </a:xfrm>
        </p:spPr>
        <p:txBody>
          <a:bodyPr/>
          <a:lstStyle/>
          <a:p>
            <a:pPr>
              <a:defRPr/>
            </a:pPr>
            <a:r>
              <a:rPr lang="en-GB"/>
              <a:t>Pooya Monajemi, Cisco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2E919A-290A-4DD5-9FB6-19DC7A759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21457F-0641-46EB-BB21-FCB427EA6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30659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19B67-E1CE-4861-B634-DF23E107A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Case 2 : Reachability Disparities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AC8DD-2781-44F6-9FC0-6B7D8DFBA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844824"/>
            <a:ext cx="7056139" cy="4259114"/>
          </a:xfrm>
        </p:spPr>
        <p:txBody>
          <a:bodyPr/>
          <a:lstStyle/>
          <a:p>
            <a:r>
              <a:rPr lang="en-US" sz="1600" dirty="0"/>
              <a:t>Link qualities between two MLDs may vary</a:t>
            </a:r>
          </a:p>
          <a:p>
            <a:pPr lvl="1"/>
            <a:r>
              <a:rPr lang="en-US" sz="1200" dirty="0"/>
              <a:t>If the STA and AP can communicate in one link, there is no guarantee that they will also be able to communicate in the other links</a:t>
            </a:r>
          </a:p>
          <a:p>
            <a:pPr lvl="1"/>
            <a:r>
              <a:rPr lang="en-US" sz="1200" dirty="0"/>
              <a:t>Pathloss differences </a:t>
            </a:r>
          </a:p>
          <a:p>
            <a:pPr lvl="2"/>
            <a:r>
              <a:rPr lang="en-US" sz="1100" dirty="0"/>
              <a:t>Path loss in 2.4 GHz generally smaller than in 5/6 GHz bands</a:t>
            </a:r>
          </a:p>
          <a:p>
            <a:pPr lvl="1"/>
            <a:r>
              <a:rPr lang="en-US" sz="1100" dirty="0"/>
              <a:t>Transmit power differences</a:t>
            </a:r>
          </a:p>
          <a:p>
            <a:pPr lvl="2"/>
            <a:r>
              <a:rPr lang="en-US" sz="900" dirty="0"/>
              <a:t>Limited by regulation, hardware, or configuration</a:t>
            </a:r>
          </a:p>
          <a:p>
            <a:pPr lvl="2"/>
            <a:r>
              <a:rPr lang="en-US" sz="900" dirty="0"/>
              <a:t>Not necessarily reciprocal</a:t>
            </a:r>
          </a:p>
          <a:p>
            <a:pPr lvl="1"/>
            <a:r>
              <a:rPr lang="en-US" sz="1100" dirty="0"/>
              <a:t>Antenna directionality differences</a:t>
            </a:r>
          </a:p>
          <a:p>
            <a:pPr lvl="2"/>
            <a:r>
              <a:rPr lang="en-US" sz="1100" dirty="0"/>
              <a:t>Different antenna sets may be assigned to each link</a:t>
            </a:r>
          </a:p>
          <a:p>
            <a:pPr lvl="2"/>
            <a:r>
              <a:rPr lang="en-US" sz="1100" dirty="0"/>
              <a:t>Impossible to predict/estimate</a:t>
            </a:r>
          </a:p>
          <a:p>
            <a:pPr marL="1200150" lvl="3" indent="0">
              <a:buNone/>
            </a:pPr>
            <a:endParaRPr lang="en-US" sz="900" dirty="0"/>
          </a:p>
          <a:p>
            <a:r>
              <a:rPr lang="en-US" sz="1600" dirty="0"/>
              <a:t>Directional disparity </a:t>
            </a:r>
          </a:p>
          <a:p>
            <a:pPr lvl="1"/>
            <a:r>
              <a:rPr lang="en-US" sz="1200" dirty="0"/>
              <a:t>We may have poor connection in either direction (UL/DL), as a result of TX power differences.</a:t>
            </a:r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27D154-0054-4E6F-86E2-520205BB5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57941" y="6475413"/>
            <a:ext cx="1485984" cy="184666"/>
          </a:xfrm>
        </p:spPr>
        <p:txBody>
          <a:bodyPr/>
          <a:lstStyle/>
          <a:p>
            <a:pPr>
              <a:defRPr/>
            </a:pPr>
            <a:r>
              <a:rPr lang="en-GB"/>
              <a:t>Pooya Monajemi, Cisco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2E919A-290A-4DD5-9FB6-19DC7A759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21457F-0641-46EB-BB21-FCB427EA6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86672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758A447-DD2B-4B76-AFA4-94785A4E6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2 : Reachability Disparities - </a:t>
            </a:r>
            <a:r>
              <a:rPr lang="en-US" dirty="0" err="1"/>
              <a:t>Contd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1B5B6F-A715-40BB-935E-B8DAA4DED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BFF00-0227-42A5-881C-FC9CEC3AF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Pooya Monajemi, Cisco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A3EE6-983B-426C-8E51-3FA218913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676FB96-E76C-4D83-B8E3-CD3E38A213F1}"/>
              </a:ext>
            </a:extLst>
          </p:cNvPr>
          <p:cNvGrpSpPr/>
          <p:nvPr/>
        </p:nvGrpSpPr>
        <p:grpSpPr>
          <a:xfrm>
            <a:off x="5364087" y="3284984"/>
            <a:ext cx="3247976" cy="2818954"/>
            <a:chOff x="5953097" y="3596352"/>
            <a:chExt cx="2946292" cy="2599184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DB18CA08-253F-455A-88A4-AED4A03EE858}"/>
                </a:ext>
              </a:extLst>
            </p:cNvPr>
            <p:cNvGrpSpPr/>
            <p:nvPr/>
          </p:nvGrpSpPr>
          <p:grpSpPr>
            <a:xfrm>
              <a:off x="6081436" y="3645025"/>
              <a:ext cx="2817953" cy="2458914"/>
              <a:chOff x="2456577" y="1213920"/>
              <a:chExt cx="5066595" cy="4280153"/>
            </a:xfrm>
          </p:grpSpPr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AA00DC30-0D73-4CE6-95DD-F70A688E8F94}"/>
                  </a:ext>
                </a:extLst>
              </p:cNvPr>
              <p:cNvGrpSpPr/>
              <p:nvPr/>
            </p:nvGrpSpPr>
            <p:grpSpPr>
              <a:xfrm>
                <a:off x="2456577" y="1213920"/>
                <a:ext cx="4413070" cy="4280153"/>
                <a:chOff x="2279793" y="2219760"/>
                <a:chExt cx="4413070" cy="4280153"/>
              </a:xfrm>
            </p:grpSpPr>
            <p:grpSp>
              <p:nvGrpSpPr>
                <p:cNvPr id="37" name="Group 36">
                  <a:extLst>
                    <a:ext uri="{FF2B5EF4-FFF2-40B4-BE49-F238E27FC236}">
                      <a16:creationId xmlns:a16="http://schemas.microsoft.com/office/drawing/2014/main" id="{B1FE7789-5473-45D4-A781-D33FA45B8238}"/>
                    </a:ext>
                  </a:extLst>
                </p:cNvPr>
                <p:cNvGrpSpPr/>
                <p:nvPr/>
              </p:nvGrpSpPr>
              <p:grpSpPr>
                <a:xfrm>
                  <a:off x="2279793" y="2219760"/>
                  <a:ext cx="4413070" cy="4280153"/>
                  <a:chOff x="5551714" y="1183821"/>
                  <a:chExt cx="3314700" cy="3461657"/>
                </a:xfrm>
              </p:grpSpPr>
              <p:sp>
                <p:nvSpPr>
                  <p:cNvPr id="41" name="Oval 40">
                    <a:extLst>
                      <a:ext uri="{FF2B5EF4-FFF2-40B4-BE49-F238E27FC236}">
                        <a16:creationId xmlns:a16="http://schemas.microsoft.com/office/drawing/2014/main" id="{94241151-DE0D-4541-A4A2-278F68401C2C}"/>
                      </a:ext>
                    </a:extLst>
                  </p:cNvPr>
                  <p:cNvSpPr/>
                  <p:nvPr/>
                </p:nvSpPr>
                <p:spPr>
                  <a:xfrm>
                    <a:off x="5551714" y="1183821"/>
                    <a:ext cx="3314700" cy="3461657"/>
                  </a:xfrm>
                  <a:prstGeom prst="ellipse">
                    <a:avLst/>
                  </a:prstGeom>
                  <a:solidFill>
                    <a:srgbClr val="70AD47">
                      <a:alpha val="24000"/>
                    </a:srgb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  <a:prstDash val="dash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2" name="Oval 41">
                    <a:extLst>
                      <a:ext uri="{FF2B5EF4-FFF2-40B4-BE49-F238E27FC236}">
                        <a16:creationId xmlns:a16="http://schemas.microsoft.com/office/drawing/2014/main" id="{7DF2120F-396C-4B65-8729-21C558499F5E}"/>
                      </a:ext>
                    </a:extLst>
                  </p:cNvPr>
                  <p:cNvSpPr/>
                  <p:nvPr/>
                </p:nvSpPr>
                <p:spPr>
                  <a:xfrm>
                    <a:off x="7147832" y="2849335"/>
                    <a:ext cx="122464" cy="130628"/>
                  </a:xfrm>
                  <a:prstGeom prst="ellipse">
                    <a:avLst/>
                  </a:prstGeom>
                  <a:solidFill>
                    <a:srgbClr val="70AD47">
                      <a:lumMod val="75000"/>
                    </a:srgbClr>
                  </a:solidFill>
                  <a:ln w="12700" cap="flat" cmpd="sng" algn="ctr">
                    <a:solidFill>
                      <a:srgbClr val="4472C4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39" name="Oval 38">
                  <a:extLst>
                    <a:ext uri="{FF2B5EF4-FFF2-40B4-BE49-F238E27FC236}">
                      <a16:creationId xmlns:a16="http://schemas.microsoft.com/office/drawing/2014/main" id="{C013D4A0-CAE1-487E-887D-93F287D37FAF}"/>
                    </a:ext>
                  </a:extLst>
                </p:cNvPr>
                <p:cNvSpPr/>
                <p:nvPr/>
              </p:nvSpPr>
              <p:spPr>
                <a:xfrm>
                  <a:off x="3118009" y="3033301"/>
                  <a:ext cx="2681806" cy="2707384"/>
                </a:xfrm>
                <a:prstGeom prst="ellipse">
                  <a:avLst/>
                </a:prstGeom>
                <a:solidFill>
                  <a:srgbClr val="5B9BD5">
                    <a:alpha val="50000"/>
                  </a:srgbClr>
                </a:solidFill>
                <a:ln>
                  <a:solidFill>
                    <a:schemeClr val="bg1">
                      <a:lumMod val="50000"/>
                    </a:schemeClr>
                  </a:solidFill>
                  <a:prstDash val="dash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3CEDFDF-DB2A-4E50-8687-5C2C7DDC4982}"/>
                  </a:ext>
                </a:extLst>
              </p:cNvPr>
              <p:cNvSpPr txBox="1"/>
              <p:nvPr/>
            </p:nvSpPr>
            <p:spPr>
              <a:xfrm>
                <a:off x="4647569" y="4207318"/>
                <a:ext cx="1119506" cy="3457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>
                        <a:lumMod val="50000"/>
                      </a:schemeClr>
                    </a:solidFill>
                    <a:effectLst/>
                    <a:uLnTx/>
                    <a:uFillTx/>
                    <a:latin typeface="Calibri" panose="020F0502020204030204"/>
                  </a:rPr>
                  <a:t>5GHz Range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A0E30A9-25F3-4B72-8906-3B4F6FEFAF21}"/>
                  </a:ext>
                </a:extLst>
              </p:cNvPr>
              <p:cNvSpPr txBox="1"/>
              <p:nvPr/>
            </p:nvSpPr>
            <p:spPr>
              <a:xfrm>
                <a:off x="5525377" y="4734845"/>
                <a:ext cx="1245001" cy="3457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>
                        <a:lumMod val="50000"/>
                      </a:schemeClr>
                    </a:solidFill>
                    <a:effectLst/>
                    <a:uLnTx/>
                    <a:uFillTx/>
                    <a:latin typeface="Calibri" panose="020F0502020204030204"/>
                  </a:rPr>
                  <a:t>2.4GHz Range</a:t>
                </a:r>
              </a:p>
            </p:txBody>
          </p: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32EE8F57-088C-4E01-910B-16ACC7B2C18E}"/>
                  </a:ext>
                </a:extLst>
              </p:cNvPr>
              <p:cNvGrpSpPr/>
              <p:nvPr/>
            </p:nvGrpSpPr>
            <p:grpSpPr>
              <a:xfrm>
                <a:off x="5478917" y="3452295"/>
                <a:ext cx="1039094" cy="88181"/>
                <a:chOff x="5457581" y="3260008"/>
                <a:chExt cx="1039094" cy="88181"/>
              </a:xfrm>
            </p:grpSpPr>
            <p:sp>
              <p:nvSpPr>
                <p:cNvPr id="35" name="Oval 34">
                  <a:extLst>
                    <a:ext uri="{FF2B5EF4-FFF2-40B4-BE49-F238E27FC236}">
                      <a16:creationId xmlns:a16="http://schemas.microsoft.com/office/drawing/2014/main" id="{1774A9D3-F58A-47F1-9BA9-EA874544189D}"/>
                    </a:ext>
                  </a:extLst>
                </p:cNvPr>
                <p:cNvSpPr/>
                <p:nvPr/>
              </p:nvSpPr>
              <p:spPr>
                <a:xfrm>
                  <a:off x="5457581" y="3260008"/>
                  <a:ext cx="85344" cy="88181"/>
                </a:xfrm>
                <a:prstGeom prst="ellipse">
                  <a:avLst/>
                </a:prstGeom>
                <a:solidFill>
                  <a:srgbClr val="FFC000"/>
                </a:solidFill>
                <a:ln w="12700" cap="flat" cmpd="sng" algn="ctr">
                  <a:solidFill>
                    <a:srgbClr val="FFC000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cxnSp>
              <p:nvCxnSpPr>
                <p:cNvPr id="36" name="Straight Arrow Connector 35">
                  <a:extLst>
                    <a:ext uri="{FF2B5EF4-FFF2-40B4-BE49-F238E27FC236}">
                      <a16:creationId xmlns:a16="http://schemas.microsoft.com/office/drawing/2014/main" id="{2099865A-B22E-4ED3-8B0C-70BC8ABF70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500253" y="3300611"/>
                  <a:ext cx="996422" cy="3487"/>
                </a:xfrm>
                <a:prstGeom prst="straightConnector1">
                  <a:avLst/>
                </a:prstGeom>
                <a:noFill/>
                <a:ln w="6350" cap="flat" cmpd="sng" algn="ctr">
                  <a:solidFill>
                    <a:srgbClr val="4472C4"/>
                  </a:solidFill>
                  <a:prstDash val="dash"/>
                  <a:miter lim="800000"/>
                  <a:tailEnd type="triangle"/>
                </a:ln>
                <a:effectLst/>
              </p:spPr>
            </p:cxnSp>
          </p:grpSp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6B216C62-3EB4-466A-96B0-58D8F18219B5}"/>
                  </a:ext>
                </a:extLst>
              </p:cNvPr>
              <p:cNvGrpSpPr/>
              <p:nvPr/>
            </p:nvGrpSpPr>
            <p:grpSpPr>
              <a:xfrm flipH="1">
                <a:off x="5466042" y="2892246"/>
                <a:ext cx="1064843" cy="88181"/>
                <a:chOff x="5457581" y="3260008"/>
                <a:chExt cx="1039094" cy="88181"/>
              </a:xfrm>
            </p:grpSpPr>
            <p:sp>
              <p:nvSpPr>
                <p:cNvPr id="33" name="Oval 32">
                  <a:extLst>
                    <a:ext uri="{FF2B5EF4-FFF2-40B4-BE49-F238E27FC236}">
                      <a16:creationId xmlns:a16="http://schemas.microsoft.com/office/drawing/2014/main" id="{BE0CF6C7-4936-4A15-9434-00156D3BA7D5}"/>
                    </a:ext>
                  </a:extLst>
                </p:cNvPr>
                <p:cNvSpPr/>
                <p:nvPr/>
              </p:nvSpPr>
              <p:spPr>
                <a:xfrm>
                  <a:off x="5457581" y="3260008"/>
                  <a:ext cx="85344" cy="88181"/>
                </a:xfrm>
                <a:prstGeom prst="ellipse">
                  <a:avLst/>
                </a:prstGeom>
                <a:solidFill>
                  <a:srgbClr val="FFC000"/>
                </a:solidFill>
                <a:ln w="12700" cap="flat" cmpd="sng" algn="ctr">
                  <a:solidFill>
                    <a:srgbClr val="FFC000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cxnSp>
              <p:nvCxnSpPr>
                <p:cNvPr id="34" name="Straight Arrow Connector 33">
                  <a:extLst>
                    <a:ext uri="{FF2B5EF4-FFF2-40B4-BE49-F238E27FC236}">
                      <a16:creationId xmlns:a16="http://schemas.microsoft.com/office/drawing/2014/main" id="{57DF46AE-A917-44A3-B5E3-24A0AFEB344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500253" y="3300611"/>
                  <a:ext cx="996422" cy="3487"/>
                </a:xfrm>
                <a:prstGeom prst="straightConnector1">
                  <a:avLst/>
                </a:prstGeom>
                <a:noFill/>
                <a:ln w="6350" cap="flat" cmpd="sng" algn="ctr">
                  <a:solidFill>
                    <a:srgbClr val="4472C4"/>
                  </a:solidFill>
                  <a:prstDash val="dash"/>
                  <a:miter lim="800000"/>
                  <a:tailEnd type="triangle"/>
                </a:ln>
                <a:effectLst/>
              </p:spPr>
            </p:cxnSp>
          </p:grp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0576CD90-B794-4289-993D-D418C8948E23}"/>
                  </a:ext>
                </a:extLst>
              </p:cNvPr>
              <p:cNvSpPr txBox="1"/>
              <p:nvPr/>
            </p:nvSpPr>
            <p:spPr>
              <a:xfrm>
                <a:off x="5032270" y="2536551"/>
                <a:ext cx="1454885" cy="4006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Add 5GHz Link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3A41DF8-123D-4317-AC0D-CEC6645F1AF7}"/>
                  </a:ext>
                </a:extLst>
              </p:cNvPr>
              <p:cNvSpPr txBox="1"/>
              <p:nvPr/>
            </p:nvSpPr>
            <p:spPr>
              <a:xfrm>
                <a:off x="5752436" y="3473226"/>
                <a:ext cx="1770736" cy="4006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Remove 5GHz Link</a:t>
                </a:r>
              </a:p>
            </p:txBody>
          </p:sp>
        </p:grp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5B671B5C-B0E3-4FC2-A62D-1141F4AE41CE}"/>
                </a:ext>
              </a:extLst>
            </p:cNvPr>
            <p:cNvSpPr/>
            <p:nvPr/>
          </p:nvSpPr>
          <p:spPr bwMode="auto">
            <a:xfrm>
              <a:off x="5953097" y="3596352"/>
              <a:ext cx="1309654" cy="259918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D487783-B38C-4147-93CF-BE834BF1ED7D}"/>
                </a:ext>
              </a:extLst>
            </p:cNvPr>
            <p:cNvSpPr txBox="1"/>
            <p:nvPr/>
          </p:nvSpPr>
          <p:spPr>
            <a:xfrm>
              <a:off x="6982855" y="4659036"/>
              <a:ext cx="52129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MLD AP</a:t>
              </a:r>
            </a:p>
          </p:txBody>
        </p:sp>
      </p:grp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5A3559A-6487-4D6B-99F1-CC7A1940D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5617165" cy="4114800"/>
          </a:xfrm>
        </p:spPr>
        <p:txBody>
          <a:bodyPr/>
          <a:lstStyle/>
          <a:p>
            <a:r>
              <a:rPr lang="en-US" sz="1600" dirty="0"/>
              <a:t>MLD Setup phase</a:t>
            </a:r>
          </a:p>
          <a:p>
            <a:pPr lvl="1"/>
            <a:r>
              <a:rPr lang="en-US" sz="1200" dirty="0"/>
              <a:t>At setup, one or both ends may be missing a measurement in the other links. </a:t>
            </a:r>
          </a:p>
          <a:p>
            <a:pPr lvl="1"/>
            <a:r>
              <a:rPr lang="en-US" sz="1200" dirty="0"/>
              <a:t>Option 1:  link may be added to setup blindly</a:t>
            </a:r>
          </a:p>
          <a:p>
            <a:pPr lvl="2"/>
            <a:r>
              <a:rPr lang="en-US" sz="1000" dirty="0"/>
              <a:t>By default all TIDs are mapped.</a:t>
            </a:r>
          </a:p>
          <a:p>
            <a:pPr lvl="2"/>
            <a:r>
              <a:rPr lang="en-US" sz="1000" dirty="0"/>
              <a:t>Need method to initially disable until a measurement is available (e.g. beacon report)</a:t>
            </a:r>
          </a:p>
          <a:p>
            <a:pPr lvl="1"/>
            <a:r>
              <a:rPr lang="en-US" sz="1200" dirty="0"/>
              <a:t>Option 2: link not granted in initial setup</a:t>
            </a:r>
          </a:p>
          <a:p>
            <a:pPr lvl="2"/>
            <a:r>
              <a:rPr lang="en-US" sz="1000" dirty="0"/>
              <a:t>Once a measurement is available, then link is added</a:t>
            </a:r>
          </a:p>
          <a:p>
            <a:pPr marL="457200" lvl="1" indent="0">
              <a:buNone/>
            </a:pPr>
            <a:endParaRPr lang="en-US" sz="1200" dirty="0"/>
          </a:p>
          <a:p>
            <a:r>
              <a:rPr lang="en-US" sz="1600" dirty="0"/>
              <a:t>Post-MLD Setup/Association </a:t>
            </a:r>
          </a:p>
          <a:p>
            <a:pPr lvl="1"/>
            <a:r>
              <a:rPr lang="en-US" sz="1200" dirty="0"/>
              <a:t>A moving STA can get in or out of range of some of the links</a:t>
            </a:r>
          </a:p>
          <a:p>
            <a:pPr lvl="2"/>
            <a:r>
              <a:rPr lang="en-US" sz="1000" dirty="0"/>
              <a:t>For example, if moving from a large distance closer towards the AP, then a 5/6 GHz link may become viable at some point.</a:t>
            </a:r>
          </a:p>
          <a:p>
            <a:pPr lvl="1"/>
            <a:r>
              <a:rPr lang="en-US" sz="1200" dirty="0"/>
              <a:t>Once other links become viable, we need a method to add the new link to the setup.</a:t>
            </a:r>
          </a:p>
          <a:p>
            <a:pPr lvl="1"/>
            <a:r>
              <a:rPr lang="en-US" sz="1200" dirty="0"/>
              <a:t>Vice versa, if STA moves away from the AP, we may need to remove the 5/6 links and only rely on 2.4.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989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0EA424A-1323-4436-BDA4-AEC4D77B3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968E4A-AE41-42B2-9392-7D467846B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described the need for maintaining a dynamic set of links in MLD setups</a:t>
            </a:r>
          </a:p>
          <a:p>
            <a:pPr lvl="1"/>
            <a:r>
              <a:rPr lang="en-US" dirty="0"/>
              <a:t>Links may need to be added or removed</a:t>
            </a:r>
          </a:p>
          <a:p>
            <a:pPr lvl="1"/>
            <a:r>
              <a:rPr lang="en-US" dirty="0"/>
              <a:t>We should not require a new MLD setup in order to change the link set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66D6AD-0BFE-41A2-8F76-83DF9FD89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57941" y="6475413"/>
            <a:ext cx="1485984" cy="184666"/>
          </a:xfrm>
        </p:spPr>
        <p:txBody>
          <a:bodyPr/>
          <a:lstStyle/>
          <a:p>
            <a:pPr>
              <a:defRPr/>
            </a:pPr>
            <a:r>
              <a:rPr lang="en-GB"/>
              <a:t>Pooya Monajemi, Cisco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450928-6DC9-4CBE-9C90-56B5BA4B0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5622AF-3691-40E0-B0F5-D7706696D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583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A1751-3CB9-4737-B259-BA3F38185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8D372-5A01-42D6-A12E-3F4E18960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that</a:t>
            </a:r>
          </a:p>
          <a:p>
            <a:pPr lvl="1"/>
            <a:r>
              <a:rPr lang="en-US" sz="1600" dirty="0"/>
              <a:t>11be shall define mechanisms to add links to, and remove links from, an MLD setup.</a:t>
            </a:r>
          </a:p>
          <a:p>
            <a:pPr marL="457200" lvl="1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C26B1B-2D08-421E-8A99-5B69DC744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57941" y="6475413"/>
            <a:ext cx="1485984" cy="184666"/>
          </a:xfrm>
        </p:spPr>
        <p:txBody>
          <a:bodyPr/>
          <a:lstStyle/>
          <a:p>
            <a:pPr>
              <a:defRPr/>
            </a:pPr>
            <a:r>
              <a:rPr lang="en-GB"/>
              <a:t>Pooya Monajemi, Cisco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79538F-ED88-4ADF-BA74-EFBE0BFB8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E61862-2135-4DD3-9688-BD0CE266B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64115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A1751-3CB9-4737-B259-BA3F38185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8D372-5A01-42D6-A12E-3F4E18960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that</a:t>
            </a:r>
            <a:endParaRPr lang="en-US" sz="1600" dirty="0"/>
          </a:p>
          <a:p>
            <a:pPr lvl="1"/>
            <a:r>
              <a:rPr lang="en-US" sz="1600" dirty="0"/>
              <a:t>An AP MLD may announce the addition of a new link by adding a new MLA element in its Beacons/Probe Responses.</a:t>
            </a:r>
          </a:p>
          <a:p>
            <a:pPr lvl="1"/>
            <a:r>
              <a:rPr lang="en-US" sz="1600" dirty="0"/>
              <a:t>A non-AP MLD may request the addition of a new link to an existing MLD setup</a:t>
            </a:r>
          </a:p>
          <a:p>
            <a:pPr lvl="2"/>
            <a:r>
              <a:rPr lang="en-US" sz="1400" dirty="0"/>
              <a:t>Details of the request and response are TBD</a:t>
            </a:r>
          </a:p>
          <a:p>
            <a:pPr lvl="1"/>
            <a:r>
              <a:rPr lang="en-US" sz="1600" dirty="0"/>
              <a:t>Any MLD entity may notify its counterpart that a link will be removed from the MLD setup. </a:t>
            </a:r>
          </a:p>
          <a:p>
            <a:pPr lvl="2"/>
            <a:r>
              <a:rPr lang="en-US" sz="1400" dirty="0"/>
              <a:t>Notification details are TBD.</a:t>
            </a:r>
          </a:p>
          <a:p>
            <a:pPr lvl="2"/>
            <a:r>
              <a:rPr lang="en-US" sz="1400" dirty="0" err="1"/>
              <a:t>Ultimatley</a:t>
            </a:r>
            <a:r>
              <a:rPr lang="en-US" sz="1400" dirty="0"/>
              <a:t> link’s information element from Beacon/Probe Reponses will be omitted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C26B1B-2D08-421E-8A99-5B69DC744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57941" y="6475413"/>
            <a:ext cx="1485984" cy="184666"/>
          </a:xfrm>
        </p:spPr>
        <p:txBody>
          <a:bodyPr/>
          <a:lstStyle/>
          <a:p>
            <a:pPr>
              <a:defRPr/>
            </a:pPr>
            <a:r>
              <a:rPr lang="en-GB"/>
              <a:t>Pooya Monajemi, Cisco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79538F-ED88-4ADF-BA74-EFBE0BFB8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E61862-2135-4DD3-9688-BD0CE266B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25482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11be</a:t>
            </a:r>
            <a:r>
              <a:rPr lang="zh-CN" altLang="en-US" dirty="0"/>
              <a:t> </a:t>
            </a:r>
            <a:r>
              <a:rPr lang="en-US" altLang="zh-CN" dirty="0"/>
              <a:t>SFD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057941" y="6475413"/>
            <a:ext cx="148598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Pooya Monajemi, Cisco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79BEDC-FB44-4F6D-A14F-6118B3B8B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1408311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82602</TotalTime>
  <Words>893</Words>
  <Application>Microsoft Office PowerPoint</Application>
  <PresentationFormat>On-screen Show (4:3)</PresentationFormat>
  <Paragraphs>156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Qualcomm Office Regular</vt:lpstr>
      <vt:lpstr>Qualcomm Regular</vt:lpstr>
      <vt:lpstr>Times New Roman</vt:lpstr>
      <vt:lpstr>802-11-Submission</vt:lpstr>
      <vt:lpstr>Dynamic Link Sets for MLDs</vt:lpstr>
      <vt:lpstr>Motivation</vt:lpstr>
      <vt:lpstr>Case 1 : Dynamic Radio Role Changes</vt:lpstr>
      <vt:lpstr>Case 2 : Reachability Disparities</vt:lpstr>
      <vt:lpstr>Case 2 : Reachability Disparities - Contd</vt:lpstr>
      <vt:lpstr>Conclusions</vt:lpstr>
      <vt:lpstr>SP1</vt:lpstr>
      <vt:lpstr>SP2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cheng.chen@intel.com</dc:creator>
  <cp:keywords>CTPClassification=CTP_NT</cp:keywords>
  <cp:lastModifiedBy>Pooya Monajemi (pmonajem)</cp:lastModifiedBy>
  <cp:revision>2015</cp:revision>
  <cp:lastPrinted>1998-02-10T13:28:06Z</cp:lastPrinted>
  <dcterms:created xsi:type="dcterms:W3CDTF">2004-12-02T14:01:45Z</dcterms:created>
  <dcterms:modified xsi:type="dcterms:W3CDTF">2020-05-23T19:32:42Z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0555f2cd-4793-4381-8cc1-66c1ad2e6912</vt:lpwstr>
  </property>
  <property fmtid="{D5CDD505-2E9C-101B-9397-08002B2CF9AE}" pid="4" name="CTP_TimeStamp">
    <vt:lpwstr>2020-04-10 23:47:42Z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