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700" r:id="rId3"/>
    <p:sldId id="705" r:id="rId4"/>
    <p:sldId id="706" r:id="rId5"/>
    <p:sldId id="708" r:id="rId6"/>
    <p:sldId id="710" r:id="rId7"/>
    <p:sldId id="709" r:id="rId8"/>
    <p:sldId id="711" r:id="rId9"/>
    <p:sldId id="707" r:id="rId10"/>
    <p:sldId id="703" r:id="rId11"/>
    <p:sldId id="712" r:id="rId12"/>
    <p:sldId id="346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61E52E-98A1-4E32-B064-4A068AF19C10}">
          <p14:sldIdLst>
            <p14:sldId id="331"/>
            <p14:sldId id="700"/>
            <p14:sldId id="705"/>
            <p14:sldId id="706"/>
            <p14:sldId id="708"/>
            <p14:sldId id="710"/>
            <p14:sldId id="709"/>
            <p14:sldId id="711"/>
            <p14:sldId id="707"/>
            <p14:sldId id="703"/>
            <p14:sldId id="712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Brian Hart (brianh)" initials="BH(" lastIdx="10" clrIdx="3">
    <p:extLst>
      <p:ext uri="{19B8F6BF-5375-455C-9EA6-DF929625EA0E}">
        <p15:presenceInfo xmlns:p15="http://schemas.microsoft.com/office/powerpoint/2012/main" userId="S::brianh@cisco.com::b480e93f-9b7e-426d-89cd-28bc03e9a0d0" providerId="AD"/>
      </p:ext>
    </p:extLst>
  </p:cmAuthor>
  <p:cmAuthor id="5" name="Pooya Monajemi (pmonajem)" initials="PM(" lastIdx="2" clrIdx="4">
    <p:extLst>
      <p:ext uri="{19B8F6BF-5375-455C-9EA6-DF929625EA0E}">
        <p15:presenceInfo xmlns:p15="http://schemas.microsoft.com/office/powerpoint/2012/main" userId="S::pmonajem@cisco.com::f3517947-8623-45ec-8a63-b9bc55f5e0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0" autoAdjust="0"/>
    <p:restoredTop sz="97520" autoAdjust="0"/>
  </p:normalViewPr>
  <p:slideViewPr>
    <p:cSldViewPr>
      <p:cViewPr varScale="1">
        <p:scale>
          <a:sx n="168" d="100"/>
          <a:sy n="168" d="100"/>
        </p:scale>
        <p:origin x="2076" y="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5490" y="64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802.11-20/000r0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Pooya Monajemi (Cisco)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351C5C6-95C4-412A-BE89-304B45054E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April 2020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Pooya Monajemi (Cisco)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981657-9AC3-4833-B57B-8657FD186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4704C4E0-CD6D-4C6B-9474-E6AE87883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25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5/23/2020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260D3-AC31-4591-890D-221F3E5D7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FC0F9-00E9-49FF-A949-E9FEE6F2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3C111-F8F2-4585-B99B-AA7DD2EF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F573DE-8D4F-4653-8906-71954470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4A4ADCC-1FF2-43A0-8B51-D9DAAACC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FA9DA5C-C5FA-489F-B433-4654D490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54B12E4-AA6F-427A-B013-DA308BE9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2FAAB07-1365-4402-A022-35BD6293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802.11-20/0809r0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STR Capability Report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0CABEE-34EC-4CC0-ADE2-E78A81E3D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82043"/>
              </p:ext>
            </p:extLst>
          </p:nvPr>
        </p:nvGraphicFramePr>
        <p:xfrm>
          <a:off x="685796" y="3098680"/>
          <a:ext cx="7772402" cy="20585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Pooya Monajemi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Cisco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pmonajem@cisco.com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brianh@cisco.com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59E18-8194-4B58-B368-24B33C47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A1751-3CB9-4737-B259-BA3F3818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D372-5A01-42D6-A12E-3F4E1896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introduce an STR capability reporting scheme as described in slide 7?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26B1B-2D08-421E-8A99-5B69DC74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9538F-ED88-4ADF-BA74-EFBE0BFB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61862-2135-4DD3-9688-BD0CE266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115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709445A-0A7D-4389-89D8-4C8C76B5A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Do you agree to introduce an STR capability reporting scheme where a STA reports the following parameters?</a:t>
                </a:r>
              </a:p>
              <a:p>
                <a:endParaRPr lang="en-US" sz="2000" dirty="0"/>
              </a:p>
              <a:p>
                <a:pPr lvl="1"/>
                <a:r>
                  <a:rPr lang="el-GR" sz="1600" dirty="0"/>
                  <a:t>Δ</a:t>
                </a:r>
                <a:r>
                  <a:rPr lang="en-US" sz="1600" dirty="0"/>
                  <a:t>P</a:t>
                </a:r>
                <a:r>
                  <a:rPr lang="en-US" sz="1600" baseline="-25000" dirty="0"/>
                  <a:t>ref  </a:t>
                </a:r>
                <a:r>
                  <a:rPr lang="en-US" sz="1600" dirty="0"/>
                  <a:t>(optionally pre-defined)</a:t>
                </a:r>
              </a:p>
              <a:p>
                <a:pPr lvl="1"/>
                <a:r>
                  <a:rPr lang="el-GR" sz="1600" dirty="0"/>
                  <a:t>Δ</a:t>
                </a:r>
                <a:r>
                  <a:rPr lang="en-US" sz="1600" dirty="0" err="1"/>
                  <a:t>f</a:t>
                </a:r>
                <a:r>
                  <a:rPr lang="en-US" sz="1600" baseline="-25000" dirty="0" err="1"/>
                  <a:t>ref</a:t>
                </a:r>
                <a:r>
                  <a:rPr lang="en-US" sz="1600" baseline="-25000" dirty="0"/>
                  <a:t> </a:t>
                </a:r>
                <a:r>
                  <a:rPr lang="en-US" sz="1600" dirty="0"/>
                  <a:t>: minimum frequency separation required between links for STR operation when difference between Tx and Rx powers are </a:t>
                </a:r>
                <a:r>
                  <a:rPr lang="el-GR" sz="1600" dirty="0"/>
                  <a:t>Δ</a:t>
                </a:r>
                <a:r>
                  <a:rPr lang="en-US" sz="1600" dirty="0"/>
                  <a:t>P</a:t>
                </a:r>
                <a:r>
                  <a:rPr lang="en-US" sz="1600" baseline="-25000" dirty="0"/>
                  <a:t>ref  </a:t>
                </a:r>
                <a:r>
                  <a:rPr lang="en-US" sz="1600" dirty="0"/>
                  <a:t> </a:t>
                </a:r>
                <a:r>
                  <a:rPr lang="en-US" sz="1600" baseline="-25000" dirty="0"/>
                  <a:t> </a:t>
                </a:r>
              </a:p>
              <a:p>
                <a:pPr lvl="1"/>
                <a:r>
                  <a:rPr lang="el-GR" sz="1600" dirty="0"/>
                  <a:t>α </a:t>
                </a:r>
                <a:r>
                  <a:rPr lang="en-US" sz="1600" dirty="0"/>
                  <a:t>, and optionally one or more pairs of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1600" dirty="0"/>
                      <m:t>Δ</m:t>
                    </m:r>
                    <m:r>
                      <m:rPr>
                        <m:nor/>
                      </m:rPr>
                      <a:rPr lang="en-US" sz="1600" dirty="0"/>
                      <m:t>f</m:t>
                    </m:r>
                    <m:r>
                      <m:rPr>
                        <m:nor/>
                      </m:rPr>
                      <a:rPr lang="en-US" sz="1600" b="1" baseline="-25000" dirty="0"/>
                      <m:t>n</m:t>
                    </m:r>
                    <m:r>
                      <m:rPr>
                        <m:nor/>
                      </m:rPr>
                      <a:rPr lang="en-US" sz="1600" baseline="-25000" dirty="0"/>
                      <m:t> </m:t>
                    </m:r>
                  </m:oMath>
                </a14:m>
                <a:r>
                  <a:rPr lang="en-US" sz="1600" dirty="0"/>
                  <a:t>,</a:t>
                </a:r>
                <a:r>
                  <a:rPr lang="el-GR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US" sz="1600" baseline="-25000" dirty="0"/>
                  <a:t>n </a:t>
                </a:r>
                <a:r>
                  <a:rPr lang="en-US" sz="1600" dirty="0"/>
                  <a:t>) to indicate the sideband shape of Tx PSD</a:t>
                </a:r>
              </a:p>
              <a:p>
                <a:pPr marL="457200" lvl="1" indent="0">
                  <a:buNone/>
                </a:pPr>
                <a:endParaRPr lang="en-US" sz="1600" dirty="0"/>
              </a:p>
              <a:p>
                <a:pPr marL="457200" lvl="1" indent="0">
                  <a:buNone/>
                </a:pPr>
                <a:r>
                  <a:rPr lang="en-US" sz="1600" dirty="0"/>
                  <a:t>The report may be included in (re-)association requests and more TBD frames.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709445A-0A7D-4389-89D8-4C8C76B5A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39D4BBCD-64D6-449A-88D7-8527C6E0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0E5E0-514A-4DB2-B769-FF70F17CB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75233-A7A3-495E-9E10-FB6E4B52B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658DB-C877-4081-B9D0-B4960D98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95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11be</a:t>
            </a:r>
            <a:r>
              <a:rPr lang="zh-CN" altLang="en-US" dirty="0"/>
              <a:t> </a:t>
            </a:r>
            <a:r>
              <a:rPr lang="en-US" altLang="zh-CN" dirty="0"/>
              <a:t>SFD</a:t>
            </a:r>
          </a:p>
          <a:p>
            <a:r>
              <a:rPr lang="en-US" altLang="zh-CN" dirty="0"/>
              <a:t>[2] </a:t>
            </a:r>
            <a:r>
              <a:rPr lang="en-US" dirty="0"/>
              <a:t>11-19/1550r1 Simultaneous Tx/Rx Capability indication for multi-link operation</a:t>
            </a: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9BEDC-FB44-4F6D-A14F-6118B3B8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671C-7EED-4684-932C-6841817E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B1084-DCA4-4A25-BAEB-66BB84C74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11be Introduces both STR and non-STR modes of operation for non-AP MLDs [1]</a:t>
            </a:r>
          </a:p>
          <a:p>
            <a:r>
              <a:rPr lang="en-US" sz="1800" dirty="0"/>
              <a:t>Operating in STR mode is preferable when possible</a:t>
            </a:r>
          </a:p>
          <a:p>
            <a:pPr lvl="1"/>
            <a:r>
              <a:rPr lang="en-US" sz="1400" dirty="0"/>
              <a:t>STA enjoys freedom in contending </a:t>
            </a:r>
          </a:p>
          <a:p>
            <a:pPr lvl="1"/>
            <a:r>
              <a:rPr lang="en-US" sz="1400" dirty="0"/>
              <a:t>Inefficiencies in power/spectrum from non-STR modes</a:t>
            </a:r>
          </a:p>
          <a:p>
            <a:pPr lvl="1"/>
            <a:r>
              <a:rPr lang="en-US" sz="1400" dirty="0"/>
              <a:t>Complex scheduling required for non-STR operation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/>
              <a:t>AP selects operating channels for each link</a:t>
            </a:r>
          </a:p>
          <a:p>
            <a:pPr lvl="1"/>
            <a:r>
              <a:rPr lang="en-US" sz="1400" dirty="0"/>
              <a:t>Needs prior knowledge of required frequency separation for devices to operate in STR</a:t>
            </a:r>
          </a:p>
          <a:p>
            <a:pPr lvl="2"/>
            <a:r>
              <a:rPr lang="en-US" sz="1200" dirty="0"/>
              <a:t>Factors local to STA may impact STR-capability, but </a:t>
            </a:r>
            <a:r>
              <a:rPr lang="en-US" sz="1200" b="1" dirty="0"/>
              <a:t>minimum requirement </a:t>
            </a:r>
            <a:r>
              <a:rPr lang="en-US" sz="1200" dirty="0"/>
              <a:t>is valuable to know</a:t>
            </a:r>
            <a:endParaRPr lang="en-US" sz="1400" dirty="0"/>
          </a:p>
          <a:p>
            <a:pPr lvl="1"/>
            <a:r>
              <a:rPr lang="en-US" sz="1400" dirty="0"/>
              <a:t>A posteriori signaling by STAs (after switching channels) does not address the issue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/>
              <a:t>Options have been discussed in the past, for example [2]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5288E-8C81-42D8-BAB9-6EFDC4AB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6E1F5-0A26-45CC-8DD4-E869AEC6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5327B-5C6C-41A7-84ED-01A3977D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65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9B67-E1CE-4861-B634-DF23E107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 Operation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C8DD-2781-44F6-9FC0-6B7D8DFB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4901170" cy="4259114"/>
          </a:xfrm>
        </p:spPr>
        <p:txBody>
          <a:bodyPr/>
          <a:lstStyle/>
          <a:p>
            <a:r>
              <a:rPr lang="en-US" sz="1800" dirty="0"/>
              <a:t>Self interference from Tx PSD leaking into Rx Bandwidth</a:t>
            </a:r>
          </a:p>
          <a:p>
            <a:endParaRPr lang="en-US" sz="1800" dirty="0"/>
          </a:p>
          <a:p>
            <a:r>
              <a:rPr lang="en-US" sz="1800" dirty="0"/>
              <a:t>Resulting SIR depends on </a:t>
            </a:r>
          </a:p>
          <a:p>
            <a:pPr lvl="1"/>
            <a:r>
              <a:rPr lang="en-US" sz="1400" dirty="0"/>
              <a:t>Frequency Separation</a:t>
            </a:r>
          </a:p>
          <a:p>
            <a:pPr lvl="1"/>
            <a:r>
              <a:rPr lang="en-US" sz="1400" dirty="0"/>
              <a:t>Transmit power</a:t>
            </a:r>
          </a:p>
          <a:p>
            <a:pPr lvl="1"/>
            <a:r>
              <a:rPr lang="en-US" sz="1400" dirty="0"/>
              <a:t>Receive signal strength</a:t>
            </a:r>
          </a:p>
          <a:p>
            <a:pPr lvl="1"/>
            <a:r>
              <a:rPr lang="en-US" sz="1400" dirty="0"/>
              <a:t>PSD sideband characteristics</a:t>
            </a:r>
          </a:p>
          <a:p>
            <a:endParaRPr lang="en-US" sz="1800" dirty="0"/>
          </a:p>
          <a:p>
            <a:r>
              <a:rPr lang="en-US" sz="1800" dirty="0"/>
              <a:t>A constant frequency separation requirement is inadequate</a:t>
            </a:r>
          </a:p>
          <a:p>
            <a:pPr lvl="1"/>
            <a:r>
              <a:rPr lang="en-US" sz="1400" dirty="0"/>
              <a:t>Especially given that AP’s TX power, AP's edge of cell target RSSI and client's actual RSSI are all varying.</a:t>
            </a:r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7D154-0054-4E6F-86E2-520205BB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E919A-290A-4DD5-9FB6-19DC7A75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1457F-0641-46EB-BB21-FCB427EA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7DA7BF-6BF6-4479-BC23-A4EE7C9FBFC1}"/>
              </a:ext>
            </a:extLst>
          </p:cNvPr>
          <p:cNvGrpSpPr/>
          <p:nvPr/>
        </p:nvGrpSpPr>
        <p:grpSpPr>
          <a:xfrm>
            <a:off x="5004048" y="2775350"/>
            <a:ext cx="4058566" cy="2453851"/>
            <a:chOff x="4822163" y="2775350"/>
            <a:chExt cx="4240451" cy="2453851"/>
          </a:xfrm>
          <a:noFill/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557F6E7-BBC8-4A5F-A036-FF33F28D0540}"/>
                </a:ext>
              </a:extLst>
            </p:cNvPr>
            <p:cNvGrpSpPr/>
            <p:nvPr/>
          </p:nvGrpSpPr>
          <p:grpSpPr>
            <a:xfrm>
              <a:off x="4822163" y="2775350"/>
              <a:ext cx="4240451" cy="2453851"/>
              <a:chOff x="4822163" y="2775350"/>
              <a:chExt cx="4240451" cy="2453851"/>
            </a:xfrm>
            <a:grpFill/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38D6883-DF37-4890-B8E4-10570975781C}"/>
                  </a:ext>
                </a:extLst>
              </p:cNvPr>
              <p:cNvSpPr/>
              <p:nvPr/>
            </p:nvSpPr>
            <p:spPr>
              <a:xfrm>
                <a:off x="4875162" y="2775350"/>
                <a:ext cx="4187452" cy="2448273"/>
              </a:xfrm>
              <a:prstGeom prst="rect">
                <a:avLst/>
              </a:prstGeom>
              <a:grpFill/>
            </p:spPr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D3E4EC2C-70B4-4E4D-BAF8-0259B2711365}"/>
                  </a:ext>
                </a:extLst>
              </p:cNvPr>
              <p:cNvCxnSpPr/>
              <p:nvPr/>
            </p:nvCxnSpPr>
            <p:spPr>
              <a:xfrm flipV="1">
                <a:off x="5558242" y="2958797"/>
                <a:ext cx="0" cy="1858590"/>
              </a:xfrm>
              <a:prstGeom prst="straightConnector1">
                <a:avLst/>
              </a:prstGeom>
              <a:grpFill/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9BC0176F-750D-40BA-9B1E-DFF59F542B8F}"/>
                  </a:ext>
                </a:extLst>
              </p:cNvPr>
              <p:cNvCxnSpPr/>
              <p:nvPr/>
            </p:nvCxnSpPr>
            <p:spPr>
              <a:xfrm>
                <a:off x="5558242" y="4817386"/>
                <a:ext cx="3308871" cy="0"/>
              </a:xfrm>
              <a:prstGeom prst="straightConnector1">
                <a:avLst/>
              </a:prstGeom>
              <a:grpFill/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Text Box 114">
                <a:extLst>
                  <a:ext uri="{FF2B5EF4-FFF2-40B4-BE49-F238E27FC236}">
                    <a16:creationId xmlns:a16="http://schemas.microsoft.com/office/drawing/2014/main" id="{D7FB71AF-31A5-4279-AE00-1E269A620B2B}"/>
                  </a:ext>
                </a:extLst>
              </p:cNvPr>
              <p:cNvSpPr txBox="1"/>
              <p:nvPr/>
            </p:nvSpPr>
            <p:spPr>
              <a:xfrm>
                <a:off x="5312887" y="2844250"/>
                <a:ext cx="399599" cy="222570"/>
              </a:xfrm>
              <a:prstGeom prst="rect">
                <a:avLst/>
              </a:prstGeom>
              <a:grp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 Box 74">
                <a:extLst>
                  <a:ext uri="{FF2B5EF4-FFF2-40B4-BE49-F238E27FC236}">
                    <a16:creationId xmlns:a16="http://schemas.microsoft.com/office/drawing/2014/main" id="{C3D9D6FD-BF0C-4183-AC70-02D62A01BFB6}"/>
                  </a:ext>
                </a:extLst>
              </p:cNvPr>
              <p:cNvSpPr txBox="1"/>
              <p:nvPr/>
            </p:nvSpPr>
            <p:spPr>
              <a:xfrm>
                <a:off x="8523871" y="4833508"/>
                <a:ext cx="385622" cy="289782"/>
              </a:xfrm>
              <a:prstGeom prst="rect">
                <a:avLst/>
              </a:prstGeom>
              <a:grp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f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96F8217-1ECA-4F0E-8B9A-536203BDB0F8}"/>
                  </a:ext>
                </a:extLst>
              </p:cNvPr>
              <p:cNvGrpSpPr/>
              <p:nvPr/>
            </p:nvGrpSpPr>
            <p:grpSpPr>
              <a:xfrm>
                <a:off x="5172826" y="3214989"/>
                <a:ext cx="2839164" cy="1614874"/>
                <a:chOff x="-30317" y="472757"/>
                <a:chExt cx="3206115" cy="1723125"/>
              </a:xfrm>
              <a:grpFill/>
            </p:grpSpPr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8C494237-04BC-410E-8026-04B2E8F9C3BB}"/>
                    </a:ext>
                  </a:extLst>
                </p:cNvPr>
                <p:cNvGrpSpPr/>
                <p:nvPr/>
              </p:nvGrpSpPr>
              <p:grpSpPr>
                <a:xfrm>
                  <a:off x="356235" y="712470"/>
                  <a:ext cx="2819563" cy="1483412"/>
                  <a:chOff x="142479" y="831215"/>
                  <a:chExt cx="2819563" cy="1483412"/>
                </a:xfrm>
                <a:grpFill/>
              </p:grpSpPr>
              <p:cxnSp>
                <p:nvCxnSpPr>
                  <p:cNvPr id="38" name="Straight Connector 37">
                    <a:extLst>
                      <a:ext uri="{FF2B5EF4-FFF2-40B4-BE49-F238E27FC236}">
                        <a16:creationId xmlns:a16="http://schemas.microsoft.com/office/drawing/2014/main" id="{AAB0770D-045B-439E-AA39-2B7F592C23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12470" y="831215"/>
                    <a:ext cx="0" cy="247089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>
                    <a:extLst>
                      <a:ext uri="{FF2B5EF4-FFF2-40B4-BE49-F238E27FC236}">
                        <a16:creationId xmlns:a16="http://schemas.microsoft.com/office/drawing/2014/main" id="{505053E0-52BD-485D-BFFB-5679BAE2B3C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712470" y="831215"/>
                    <a:ext cx="474980" cy="0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>
                    <a:extLst>
                      <a:ext uri="{FF2B5EF4-FFF2-40B4-BE49-F238E27FC236}">
                        <a16:creationId xmlns:a16="http://schemas.microsoft.com/office/drawing/2014/main" id="{37439758-9625-47CB-A34A-DB9FCBD530F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87451" y="831215"/>
                    <a:ext cx="0" cy="247089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>
                    <a:extLst>
                      <a:ext uri="{FF2B5EF4-FFF2-40B4-BE49-F238E27FC236}">
                        <a16:creationId xmlns:a16="http://schemas.microsoft.com/office/drawing/2014/main" id="{98980B22-7C5D-4DB2-BDB0-52289AA68608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1187450" y="1078304"/>
                    <a:ext cx="1774592" cy="1236323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>
                    <a:extLst>
                      <a:ext uri="{FF2B5EF4-FFF2-40B4-BE49-F238E27FC236}">
                        <a16:creationId xmlns:a16="http://schemas.microsoft.com/office/drawing/2014/main" id="{2EBFABDE-0B14-4D98-9D63-7B28769E7E3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42479" y="1078305"/>
                    <a:ext cx="569991" cy="474979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5FCBB622-927B-4727-9B89-934D08D805E1}"/>
                    </a:ext>
                  </a:extLst>
                </p:cNvPr>
                <p:cNvCxnSpPr/>
                <p:nvPr/>
              </p:nvCxnSpPr>
              <p:spPr>
                <a:xfrm>
                  <a:off x="-30317" y="710247"/>
                  <a:ext cx="956543" cy="1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85000"/>
                    </a:scheme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sp>
              <p:nvSpPr>
                <p:cNvPr id="37" name="Text Box 74">
                  <a:extLst>
                    <a:ext uri="{FF2B5EF4-FFF2-40B4-BE49-F238E27FC236}">
                      <a16:creationId xmlns:a16="http://schemas.microsoft.com/office/drawing/2014/main" id="{90335DBD-36B3-4F8A-BA7B-84DA62379DFE}"/>
                    </a:ext>
                  </a:extLst>
                </p:cNvPr>
                <p:cNvSpPr txBox="1"/>
                <p:nvPr/>
              </p:nvSpPr>
              <p:spPr>
                <a:xfrm>
                  <a:off x="898715" y="472757"/>
                  <a:ext cx="601774" cy="237490"/>
                </a:xfrm>
                <a:prstGeom prst="rect">
                  <a:avLst/>
                </a:prstGeom>
                <a:grp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6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dirty="0">
                      <a:solidFill>
                        <a:srgbClr val="4472C4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TX PSD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B7B04B87-3F2D-4A6D-B427-1EF00C50F3C3}"/>
                  </a:ext>
                </a:extLst>
              </p:cNvPr>
              <p:cNvSpPr txBox="1"/>
              <p:nvPr/>
            </p:nvSpPr>
            <p:spPr>
              <a:xfrm>
                <a:off x="6823803" y="3550929"/>
                <a:ext cx="630925" cy="222570"/>
              </a:xfrm>
              <a:prstGeom prst="rect">
                <a:avLst/>
              </a:prstGeom>
              <a:grp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RX PSD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7A16DC71-7086-44F1-880C-DC3175D54334}"/>
                  </a:ext>
                </a:extLst>
              </p:cNvPr>
              <p:cNvGrpSpPr/>
              <p:nvPr/>
            </p:nvGrpSpPr>
            <p:grpSpPr>
              <a:xfrm>
                <a:off x="6960447" y="3782494"/>
                <a:ext cx="315463" cy="1047370"/>
                <a:chOff x="2493645" y="1306195"/>
                <a:chExt cx="356235" cy="876373"/>
              </a:xfrm>
              <a:grpFill/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7DC1CCAD-80F5-4DC3-9067-262A817F184F}"/>
                    </a:ext>
                  </a:extLst>
                </p:cNvPr>
                <p:cNvCxnSpPr/>
                <p:nvPr/>
              </p:nvCxnSpPr>
              <p:spPr>
                <a:xfrm>
                  <a:off x="2493645" y="1306195"/>
                  <a:ext cx="0" cy="876373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42FCE47E-131C-41C4-A526-D5DD858405C1}"/>
                    </a:ext>
                  </a:extLst>
                </p:cNvPr>
                <p:cNvCxnSpPr/>
                <p:nvPr/>
              </p:nvCxnSpPr>
              <p:spPr>
                <a:xfrm>
                  <a:off x="2849880" y="1306195"/>
                  <a:ext cx="0" cy="87630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29EC7119-40D0-43DB-8256-9CA552E403F0}"/>
                    </a:ext>
                  </a:extLst>
                </p:cNvPr>
                <p:cNvCxnSpPr/>
                <p:nvPr/>
              </p:nvCxnSpPr>
              <p:spPr>
                <a:xfrm flipV="1">
                  <a:off x="2493645" y="1306195"/>
                  <a:ext cx="356235" cy="1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6A8F83A2-004C-4E36-984D-3FDD7BF9F5BF}"/>
                  </a:ext>
                </a:extLst>
              </p:cNvPr>
              <p:cNvCxnSpPr/>
              <p:nvPr/>
            </p:nvCxnSpPr>
            <p:spPr>
              <a:xfrm>
                <a:off x="5172826" y="3773499"/>
                <a:ext cx="1787622" cy="12477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8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1DDC086-127E-4ADC-8949-85AD0B0AF0D6}"/>
                  </a:ext>
                </a:extLst>
              </p:cNvPr>
              <p:cNvCxnSpPr/>
              <p:nvPr/>
            </p:nvCxnSpPr>
            <p:spPr>
              <a:xfrm flipV="1">
                <a:off x="5488288" y="3437560"/>
                <a:ext cx="0" cy="233650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triangle" w="sm" len="sm"/>
                <a:tailEnd type="triangle" w="sm" len="sm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B40E4B16-86AD-4098-8006-E10E0B397ED7}"/>
                  </a:ext>
                </a:extLst>
              </p:cNvPr>
              <p:cNvCxnSpPr/>
              <p:nvPr/>
            </p:nvCxnSpPr>
            <p:spPr>
              <a:xfrm flipH="1" flipV="1">
                <a:off x="6440507" y="3671211"/>
                <a:ext cx="8059" cy="1224135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8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B283BFA-6196-4EAB-9FDE-39323025704F}"/>
                  </a:ext>
                </a:extLst>
              </p:cNvPr>
              <p:cNvCxnSpPr/>
              <p:nvPr/>
            </p:nvCxnSpPr>
            <p:spPr>
              <a:xfrm flipV="1">
                <a:off x="6960447" y="4817386"/>
                <a:ext cx="0" cy="111372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 Box 74">
                    <a:extLst>
                      <a:ext uri="{FF2B5EF4-FFF2-40B4-BE49-F238E27FC236}">
                        <a16:creationId xmlns:a16="http://schemas.microsoft.com/office/drawing/2014/main" id="{5F87BE8F-2988-4F83-80ED-D2448F27DA23}"/>
                      </a:ext>
                    </a:extLst>
                  </p:cNvPr>
                  <p:cNvSpPr txBox="1"/>
                  <p:nvPr/>
                </p:nvSpPr>
                <p:spPr>
                  <a:xfrm>
                    <a:off x="6508340" y="4928672"/>
                    <a:ext cx="420617" cy="300529"/>
                  </a:xfrm>
                  <a:prstGeom prst="rect">
                    <a:avLst/>
                  </a:prstGeom>
                  <a:grp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5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11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Δ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𝑓</m:t>
                          </m:r>
                        </m:oMath>
                      </m:oMathPara>
                    </a14:m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 Box 74">
                    <a:extLst>
                      <a:ext uri="{FF2B5EF4-FFF2-40B4-BE49-F238E27FC236}">
                        <a16:creationId xmlns:a16="http://schemas.microsoft.com/office/drawing/2014/main" id="{5F87BE8F-2988-4F83-80ED-D2448F27DA2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08340" y="4928672"/>
                    <a:ext cx="420617" cy="30052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6350"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AB0D3B8-955D-443A-BE47-E88CBCC8501D}"/>
                  </a:ext>
                </a:extLst>
              </p:cNvPr>
              <p:cNvCxnSpPr/>
              <p:nvPr/>
            </p:nvCxnSpPr>
            <p:spPr>
              <a:xfrm>
                <a:off x="6448566" y="4928672"/>
                <a:ext cx="511881" cy="87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triangle" w="sm" len="sm"/>
                <a:tailEnd type="triangle" w="sm" len="sm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F364AAD-E10E-4101-92CE-E37FC839173B}"/>
                  </a:ext>
                </a:extLst>
              </p:cNvPr>
              <p:cNvCxnSpPr/>
              <p:nvPr/>
            </p:nvCxnSpPr>
            <p:spPr>
              <a:xfrm flipV="1">
                <a:off x="5172826" y="3439712"/>
                <a:ext cx="0" cy="333787"/>
              </a:xfrm>
              <a:prstGeom prst="line">
                <a:avLst/>
              </a:prstGeom>
              <a:grpFill/>
              <a:ln w="9525" cap="flat" cmpd="sng" algn="ctr">
                <a:solidFill>
                  <a:schemeClr val="accent3"/>
                </a:solidFill>
                <a:prstDash val="solid"/>
                <a:round/>
                <a:headEnd type="triangle" w="sm" len="sm"/>
                <a:tailEnd type="triangle" w="sm" len="sm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Text Box 74">
                    <a:extLst>
                      <a:ext uri="{FF2B5EF4-FFF2-40B4-BE49-F238E27FC236}">
                        <a16:creationId xmlns:a16="http://schemas.microsoft.com/office/drawing/2014/main" id="{7A7B8A12-FF18-471A-AA85-E5ED884C6205}"/>
                      </a:ext>
                    </a:extLst>
                  </p:cNvPr>
                  <p:cNvSpPr txBox="1"/>
                  <p:nvPr/>
                </p:nvSpPr>
                <p:spPr>
                  <a:xfrm>
                    <a:off x="4822163" y="3507770"/>
                    <a:ext cx="420617" cy="300529"/>
                  </a:xfrm>
                  <a:prstGeom prst="rect">
                    <a:avLst/>
                  </a:prstGeom>
                  <a:grp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5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a:rPr lang="en-US" sz="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𝑃</m:t>
                          </m:r>
                        </m:oMath>
                      </m:oMathPara>
                    </a14:m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31" name="Text Box 74">
                    <a:extLst>
                      <a:ext uri="{FF2B5EF4-FFF2-40B4-BE49-F238E27FC236}">
                        <a16:creationId xmlns:a16="http://schemas.microsoft.com/office/drawing/2014/main" id="{7A7B8A12-FF18-471A-AA85-E5ED884C62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22163" y="3507770"/>
                    <a:ext cx="420617" cy="30052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6350"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DF99FC1-8AE9-4D3E-85BE-F546BCEB0360}"/>
                </a:ext>
              </a:extLst>
            </p:cNvPr>
            <p:cNvCxnSpPr/>
            <p:nvPr/>
          </p:nvCxnSpPr>
          <p:spPr>
            <a:xfrm>
              <a:off x="6415086" y="4913668"/>
              <a:ext cx="577850" cy="0"/>
            </a:xfrm>
            <a:prstGeom prst="line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F89CAA6-7EB0-4914-9543-C6852E9814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2826" y="3452699"/>
              <a:ext cx="0" cy="320800"/>
            </a:xfrm>
            <a:prstGeom prst="line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065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A1BB0-C4D1-42F1-8542-CEA531B98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Defining A Reference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0A96E-811D-4A68-A30F-46BF8F6BD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247827" cy="4114800"/>
          </a:xfrm>
        </p:spPr>
        <p:txBody>
          <a:bodyPr/>
          <a:lstStyle/>
          <a:p>
            <a:r>
              <a:rPr lang="en-US" sz="1600" dirty="0"/>
              <a:t>We can define a reference point where STR operation is satisfactory</a:t>
            </a:r>
          </a:p>
          <a:p>
            <a:endParaRPr lang="en-US" sz="1600" dirty="0"/>
          </a:p>
          <a:p>
            <a:r>
              <a:rPr lang="en-US" sz="1600" dirty="0"/>
              <a:t>Reference Parameters:</a:t>
            </a:r>
          </a:p>
          <a:p>
            <a:pPr lvl="1"/>
            <a:r>
              <a:rPr lang="el-GR" sz="1800" dirty="0"/>
              <a:t>Δ</a:t>
            </a:r>
            <a:r>
              <a:rPr lang="en-US" sz="1800" dirty="0"/>
              <a:t>P</a:t>
            </a:r>
            <a:r>
              <a:rPr lang="en-US" sz="1800" baseline="-25000" dirty="0"/>
              <a:t>ref </a:t>
            </a:r>
          </a:p>
          <a:p>
            <a:pPr lvl="1"/>
            <a:r>
              <a:rPr lang="el-GR" sz="1800" dirty="0"/>
              <a:t>Δ</a:t>
            </a:r>
            <a:r>
              <a:rPr lang="en-US" sz="1800" dirty="0" err="1"/>
              <a:t>f</a:t>
            </a:r>
            <a:r>
              <a:rPr lang="en-US" sz="1800" baseline="-25000" dirty="0" err="1"/>
              <a:t>ref</a:t>
            </a:r>
            <a:r>
              <a:rPr lang="en-US" sz="1800" baseline="-25000" dirty="0"/>
              <a:t> </a:t>
            </a:r>
          </a:p>
          <a:p>
            <a:pPr lvl="1"/>
            <a:r>
              <a:rPr lang="el-GR" sz="1800" dirty="0"/>
              <a:t>α </a:t>
            </a:r>
            <a:r>
              <a:rPr lang="en-US" sz="1800" dirty="0"/>
              <a:t>: Tx sideband slope </a:t>
            </a:r>
          </a:p>
          <a:p>
            <a:pPr marL="857250" lvl="2" indent="0">
              <a:buNone/>
            </a:pPr>
            <a:r>
              <a:rPr lang="en-US" sz="1600" dirty="0"/>
              <a:t>(As seen by receiver)</a:t>
            </a:r>
          </a:p>
          <a:p>
            <a:endParaRPr lang="en-US" dirty="0"/>
          </a:p>
          <a:p>
            <a:endParaRPr lang="en-US" sz="1600" dirty="0"/>
          </a:p>
          <a:p>
            <a:pPr lvl="1"/>
            <a:endParaRPr lang="en-GB" sz="800" dirty="0"/>
          </a:p>
          <a:p>
            <a:pPr lvl="1"/>
            <a:endParaRPr lang="en-US" sz="1800" dirty="0"/>
          </a:p>
          <a:p>
            <a:endParaRPr lang="en-US" sz="1100" dirty="0"/>
          </a:p>
          <a:p>
            <a:pPr marL="857250" lvl="2" indent="0">
              <a:buNone/>
            </a:pPr>
            <a:endParaRPr lang="en-US" sz="1000" dirty="0"/>
          </a:p>
          <a:p>
            <a:pPr lvl="2"/>
            <a:endParaRPr lang="en-US" sz="10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9B31EE-BD96-4C8E-8E5C-6B0CA2FE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C568C-053F-479E-B44B-0C72498D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AD9E9-1BA1-43D9-8DB3-625B294D2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BE139C9-AE10-4718-A149-ED2E6105EC38}"/>
              </a:ext>
            </a:extLst>
          </p:cNvPr>
          <p:cNvGrpSpPr/>
          <p:nvPr/>
        </p:nvGrpSpPr>
        <p:grpSpPr>
          <a:xfrm>
            <a:off x="4067944" y="2740343"/>
            <a:ext cx="4954964" cy="2612390"/>
            <a:chOff x="1561252" y="3068960"/>
            <a:chExt cx="4954964" cy="2612390"/>
          </a:xfrm>
          <a:noFill/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874711-B2AE-456E-8539-9459323FD515}"/>
                </a:ext>
              </a:extLst>
            </p:cNvPr>
            <p:cNvSpPr/>
            <p:nvPr/>
          </p:nvSpPr>
          <p:spPr>
            <a:xfrm>
              <a:off x="1650683" y="3068960"/>
              <a:ext cx="4721518" cy="2612390"/>
            </a:xfrm>
            <a:prstGeom prst="rect">
              <a:avLst/>
            </a:prstGeom>
            <a:grpFill/>
          </p:spPr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57E806A-9DC6-4226-8978-8EBA98CFE4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42147" y="3258752"/>
              <a:ext cx="0" cy="1983178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7F27F03-8EFB-47B8-85C5-20BFC1FC6BFF}"/>
                </a:ext>
              </a:extLst>
            </p:cNvPr>
            <p:cNvCxnSpPr>
              <a:cxnSpLocks/>
            </p:cNvCxnSpPr>
            <p:nvPr/>
          </p:nvCxnSpPr>
          <p:spPr>
            <a:xfrm>
              <a:off x="2442147" y="5241930"/>
              <a:ext cx="3736530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 Box 114">
              <a:extLst>
                <a:ext uri="{FF2B5EF4-FFF2-40B4-BE49-F238E27FC236}">
                  <a16:creationId xmlns:a16="http://schemas.microsoft.com/office/drawing/2014/main" id="{D50388E7-71B8-4568-856F-304F417F77B7}"/>
                </a:ext>
              </a:extLst>
            </p:cNvPr>
            <p:cNvSpPr txBox="1"/>
            <p:nvPr/>
          </p:nvSpPr>
          <p:spPr>
            <a:xfrm>
              <a:off x="2165081" y="3136527"/>
              <a:ext cx="451246" cy="237490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74">
              <a:extLst>
                <a:ext uri="{FF2B5EF4-FFF2-40B4-BE49-F238E27FC236}">
                  <a16:creationId xmlns:a16="http://schemas.microsoft.com/office/drawing/2014/main" id="{330B8A76-C7F4-496D-8E7B-7507CE34F2A3}"/>
                </a:ext>
              </a:extLst>
            </p:cNvPr>
            <p:cNvSpPr txBox="1"/>
            <p:nvPr/>
          </p:nvSpPr>
          <p:spPr>
            <a:xfrm>
              <a:off x="5803746" y="5280033"/>
              <a:ext cx="712470" cy="309207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B2C9ADF-C4E1-4CFF-A3DF-AB2B7DBC02CC}"/>
                </a:ext>
              </a:extLst>
            </p:cNvPr>
            <p:cNvGrpSpPr/>
            <p:nvPr/>
          </p:nvGrpSpPr>
          <p:grpSpPr>
            <a:xfrm>
              <a:off x="2006917" y="3532118"/>
              <a:ext cx="3206115" cy="1723125"/>
              <a:chOff x="-30317" y="472757"/>
              <a:chExt cx="3206115" cy="1723125"/>
            </a:xfrm>
            <a:grpFill/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71CB2EA9-AAC1-494F-85DD-92758ABFCC6E}"/>
                  </a:ext>
                </a:extLst>
              </p:cNvPr>
              <p:cNvGrpSpPr/>
              <p:nvPr/>
            </p:nvGrpSpPr>
            <p:grpSpPr>
              <a:xfrm>
                <a:off x="356235" y="712470"/>
                <a:ext cx="2819563" cy="1483412"/>
                <a:chOff x="142479" y="831215"/>
                <a:chExt cx="2819563" cy="1483412"/>
              </a:xfrm>
              <a:grpFill/>
            </p:grpSpPr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323AB2F-D735-451B-8C69-1D04118A8DBA}"/>
                    </a:ext>
                  </a:extLst>
                </p:cNvPr>
                <p:cNvCxnSpPr/>
                <p:nvPr/>
              </p:nvCxnSpPr>
              <p:spPr>
                <a:xfrm flipV="1">
                  <a:off x="712470" y="831215"/>
                  <a:ext cx="0" cy="24708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83E432D2-8626-4734-BFD8-58BC3836C817}"/>
                    </a:ext>
                  </a:extLst>
                </p:cNvPr>
                <p:cNvCxnSpPr/>
                <p:nvPr/>
              </p:nvCxnSpPr>
              <p:spPr>
                <a:xfrm flipH="1">
                  <a:off x="712470" y="831215"/>
                  <a:ext cx="474980" cy="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3922505D-01FE-4904-9BFA-DB9A4C43A505}"/>
                    </a:ext>
                  </a:extLst>
                </p:cNvPr>
                <p:cNvCxnSpPr/>
                <p:nvPr/>
              </p:nvCxnSpPr>
              <p:spPr>
                <a:xfrm flipV="1">
                  <a:off x="1187451" y="831215"/>
                  <a:ext cx="0" cy="24708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26C77907-960E-49CD-9C41-7F1DE17E47AF}"/>
                    </a:ext>
                  </a:extLst>
                </p:cNvPr>
                <p:cNvCxnSpPr/>
                <p:nvPr/>
              </p:nvCxnSpPr>
              <p:spPr>
                <a:xfrm flipH="1" flipV="1">
                  <a:off x="1187450" y="1078304"/>
                  <a:ext cx="1774592" cy="1236323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75E2991C-8E0D-4BBF-955C-CF6379F714B0}"/>
                    </a:ext>
                  </a:extLst>
                </p:cNvPr>
                <p:cNvCxnSpPr/>
                <p:nvPr/>
              </p:nvCxnSpPr>
              <p:spPr>
                <a:xfrm flipV="1">
                  <a:off x="142479" y="1078305"/>
                  <a:ext cx="569991" cy="47497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3392FEF3-65A5-4600-9B39-FC428366DDF8}"/>
                  </a:ext>
                </a:extLst>
              </p:cNvPr>
              <p:cNvCxnSpPr/>
              <p:nvPr/>
            </p:nvCxnSpPr>
            <p:spPr>
              <a:xfrm>
                <a:off x="-30317" y="710247"/>
                <a:ext cx="956543" cy="1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8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36" name="Text Box 74">
                <a:extLst>
                  <a:ext uri="{FF2B5EF4-FFF2-40B4-BE49-F238E27FC236}">
                    <a16:creationId xmlns:a16="http://schemas.microsoft.com/office/drawing/2014/main" id="{52EB3E80-E488-443F-AADB-4574B08B0562}"/>
                  </a:ext>
                </a:extLst>
              </p:cNvPr>
              <p:cNvSpPr txBox="1"/>
              <p:nvPr/>
            </p:nvSpPr>
            <p:spPr>
              <a:xfrm>
                <a:off x="898715" y="472757"/>
                <a:ext cx="601774" cy="237490"/>
              </a:xfrm>
              <a:prstGeom prst="rect">
                <a:avLst/>
              </a:prstGeom>
              <a:grp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rgbClr val="4472C4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TX PSD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" name="Text Box 74">
              <a:extLst>
                <a:ext uri="{FF2B5EF4-FFF2-40B4-BE49-F238E27FC236}">
                  <a16:creationId xmlns:a16="http://schemas.microsoft.com/office/drawing/2014/main" id="{ED9FB9F4-AEFD-47C1-BE7F-81BED5907BDB}"/>
                </a:ext>
              </a:extLst>
            </p:cNvPr>
            <p:cNvSpPr txBox="1"/>
            <p:nvPr/>
          </p:nvSpPr>
          <p:spPr>
            <a:xfrm>
              <a:off x="3871277" y="3890577"/>
              <a:ext cx="712470" cy="237490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solidFill>
                    <a:srgbClr val="70AD47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RX PSD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B8F1A79-EBAA-46E8-8537-C9C0DC32C5F3}"/>
                </a:ext>
              </a:extLst>
            </p:cNvPr>
            <p:cNvGrpSpPr/>
            <p:nvPr/>
          </p:nvGrpSpPr>
          <p:grpSpPr>
            <a:xfrm>
              <a:off x="4025582" y="4137665"/>
              <a:ext cx="356235" cy="1117579"/>
              <a:chOff x="2493645" y="1306195"/>
              <a:chExt cx="356235" cy="876373"/>
            </a:xfrm>
            <a:grpFill/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9949B254-FC08-4AD9-83AE-D17F17F764A1}"/>
                  </a:ext>
                </a:extLst>
              </p:cNvPr>
              <p:cNvCxnSpPr/>
              <p:nvPr/>
            </p:nvCxnSpPr>
            <p:spPr>
              <a:xfrm>
                <a:off x="2493645" y="1306195"/>
                <a:ext cx="0" cy="876373"/>
              </a:xfrm>
              <a:prstGeom prst="line">
                <a:avLst/>
              </a:prstGeom>
              <a:grpFill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B8D8C68-DF56-4E97-9CD0-11C704479C36}"/>
                  </a:ext>
                </a:extLst>
              </p:cNvPr>
              <p:cNvCxnSpPr/>
              <p:nvPr/>
            </p:nvCxnSpPr>
            <p:spPr>
              <a:xfrm>
                <a:off x="2849880" y="1306195"/>
                <a:ext cx="0" cy="876300"/>
              </a:xfrm>
              <a:prstGeom prst="line">
                <a:avLst/>
              </a:prstGeom>
              <a:grpFill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842E7D9-3CBE-4C5B-9001-7A825A1477EA}"/>
                  </a:ext>
                </a:extLst>
              </p:cNvPr>
              <p:cNvCxnSpPr/>
              <p:nvPr/>
            </p:nvCxnSpPr>
            <p:spPr>
              <a:xfrm flipV="1">
                <a:off x="2493645" y="1306195"/>
                <a:ext cx="356235" cy="1"/>
              </a:xfrm>
              <a:prstGeom prst="line">
                <a:avLst/>
              </a:prstGeom>
              <a:grpFill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515B2F2-B1CE-4BE4-8826-EED4789E5D01}"/>
                </a:ext>
              </a:extLst>
            </p:cNvPr>
            <p:cNvCxnSpPr>
              <a:cxnSpLocks/>
            </p:cNvCxnSpPr>
            <p:nvPr/>
          </p:nvCxnSpPr>
          <p:spPr>
            <a:xfrm>
              <a:off x="2006917" y="4128067"/>
              <a:ext cx="2018665" cy="13313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F81DB86-92A6-46B8-9425-6ADC565F1E9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38441" y="4018922"/>
              <a:ext cx="9101" cy="1306193"/>
            </a:xfrm>
            <a:prstGeom prst="line">
              <a:avLst/>
            </a:prstGeom>
            <a:grpFill/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27DCBEB-C5F7-4F58-A682-147A4127B0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25582" y="5241930"/>
              <a:ext cx="0" cy="118838"/>
            </a:xfrm>
            <a:prstGeom prst="line">
              <a:avLst/>
            </a:prstGeom>
            <a:grpFill/>
            <a:ln w="9525" cap="flat" cmpd="sng" algn="ctr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 Box 74">
                  <a:extLst>
                    <a:ext uri="{FF2B5EF4-FFF2-40B4-BE49-F238E27FC236}">
                      <a16:creationId xmlns:a16="http://schemas.microsoft.com/office/drawing/2014/main" id="{D75D4FB8-4147-4271-9A28-CC6B6AC1BF95}"/>
                    </a:ext>
                  </a:extLst>
                </p:cNvPr>
                <p:cNvSpPr txBox="1"/>
                <p:nvPr/>
              </p:nvSpPr>
              <p:spPr>
                <a:xfrm>
                  <a:off x="3443789" y="5341037"/>
                  <a:ext cx="474980" cy="320675"/>
                </a:xfrm>
                <a:prstGeom prst="rect">
                  <a:avLst/>
                </a:prstGeom>
                <a:grp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9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Δ</m:t>
                            </m:r>
                            <m: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3" name="Text Box 74">
                  <a:extLst>
                    <a:ext uri="{FF2B5EF4-FFF2-40B4-BE49-F238E27FC236}">
                      <a16:creationId xmlns:a16="http://schemas.microsoft.com/office/drawing/2014/main" id="{D75D4FB8-4147-4271-9A28-CC6B6AC1BF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3789" y="5341037"/>
                  <a:ext cx="474980" cy="32067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09465E-5510-48DC-95FE-C4CED3A7143F}"/>
                </a:ext>
              </a:extLst>
            </p:cNvPr>
            <p:cNvCxnSpPr>
              <a:cxnSpLocks/>
            </p:cNvCxnSpPr>
            <p:nvPr/>
          </p:nvCxnSpPr>
          <p:spPr>
            <a:xfrm>
              <a:off x="3447542" y="5360675"/>
              <a:ext cx="578040" cy="93"/>
            </a:xfrm>
            <a:prstGeom prst="line">
              <a:avLst/>
            </a:prstGeom>
            <a:grpFill/>
            <a:ln w="9525" cap="flat" cmpd="sng" algn="ctr">
              <a:solidFill>
                <a:schemeClr val="accent3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Box 74">
                  <a:extLst>
                    <a:ext uri="{FF2B5EF4-FFF2-40B4-BE49-F238E27FC236}">
                      <a16:creationId xmlns:a16="http://schemas.microsoft.com/office/drawing/2014/main" id="{D6DA1D67-F6CC-4B8A-979C-387AC7AF3797}"/>
                    </a:ext>
                  </a:extLst>
                </p:cNvPr>
                <p:cNvSpPr txBox="1"/>
                <p:nvPr/>
              </p:nvSpPr>
              <p:spPr>
                <a:xfrm>
                  <a:off x="3447542" y="4143852"/>
                  <a:ext cx="601345" cy="330908"/>
                </a:xfrm>
                <a:prstGeom prst="rect">
                  <a:avLst/>
                </a:prstGeom>
                <a:grp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⊿</m:t>
                            </m:r>
                          </m:sup>
                        </m:sSup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5" name="Text Box 74">
                  <a:extLst>
                    <a:ext uri="{FF2B5EF4-FFF2-40B4-BE49-F238E27FC236}">
                      <a16:creationId xmlns:a16="http://schemas.microsoft.com/office/drawing/2014/main" id="{D6DA1D67-F6CC-4B8A-979C-387AC7AF379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7542" y="4143852"/>
                  <a:ext cx="601345" cy="33090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DF455AC-67F9-4DE7-9FA3-3930044C23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06917" y="3771905"/>
              <a:ext cx="0" cy="356162"/>
            </a:xfrm>
            <a:prstGeom prst="line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 Box 74">
                  <a:extLst>
                    <a:ext uri="{FF2B5EF4-FFF2-40B4-BE49-F238E27FC236}">
                      <a16:creationId xmlns:a16="http://schemas.microsoft.com/office/drawing/2014/main" id="{DCA9DB04-1CBA-4FA0-9053-0AF812A0EBE7}"/>
                    </a:ext>
                  </a:extLst>
                </p:cNvPr>
                <p:cNvSpPr txBox="1"/>
                <p:nvPr/>
              </p:nvSpPr>
              <p:spPr>
                <a:xfrm>
                  <a:off x="1561252" y="3865531"/>
                  <a:ext cx="474980" cy="320675"/>
                </a:xfrm>
                <a:prstGeom prst="rect">
                  <a:avLst/>
                </a:prstGeom>
                <a:grp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Text Box 74">
                  <a:extLst>
                    <a:ext uri="{FF2B5EF4-FFF2-40B4-BE49-F238E27FC236}">
                      <a16:creationId xmlns:a16="http://schemas.microsoft.com/office/drawing/2014/main" id="{DCA9DB04-1CBA-4FA0-9053-0AF812A0EB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1252" y="3865531"/>
                  <a:ext cx="474980" cy="3206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06A0F06-A3C3-41CF-A287-03963DAA7852}"/>
                </a:ext>
              </a:extLst>
            </p:cNvPr>
            <p:cNvCxnSpPr>
              <a:cxnSpLocks/>
            </p:cNvCxnSpPr>
            <p:nvPr/>
          </p:nvCxnSpPr>
          <p:spPr>
            <a:xfrm>
              <a:off x="3447541" y="5325115"/>
              <a:ext cx="578041" cy="0"/>
            </a:xfrm>
            <a:prstGeom prst="line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5506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98539BC-43AA-4C99-A626-3FCCB47DFA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4213" y="1989138"/>
                <a:ext cx="4191000" cy="4114800"/>
              </a:xfrm>
            </p:spPr>
            <p:txBody>
              <a:bodyPr/>
              <a:lstStyle/>
              <a:p>
                <a:r>
                  <a:rPr lang="en-US" sz="1600" dirty="0"/>
                  <a:t>Reference point parameters are applied to another operating point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sz="1600" dirty="0"/>
                  <a:t>SIR measured at channel edge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𝑟𝑒𝑓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457200" lvl="1" indent="0">
                  <a:buNone/>
                </a:pPr>
                <a:r>
                  <a:rPr lang="en-US" sz="1200" dirty="0"/>
                  <a:t>Set equal between Ref Rx PSD and Rx PSD:</a:t>
                </a:r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marL="457200" lvl="1" indent="0">
                  <a:buNone/>
                </a:pPr>
                <a:endParaRPr lang="en-US" sz="1200" dirty="0"/>
              </a:p>
              <a:p>
                <a:r>
                  <a:rPr lang="en-US" sz="1600" dirty="0"/>
                  <a:t>Knowing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</m:sSub>
                    <m:r>
                      <a:rPr lang="en-US" sz="16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𝑟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600" dirty="0"/>
                  <a:t>we can apply the reference point to any operating condition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98539BC-43AA-4C99-A626-3FCCB47DFA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4213" y="1989138"/>
                <a:ext cx="4191000" cy="4114800"/>
              </a:xfrm>
              <a:blipFill>
                <a:blip r:embed="rId2"/>
                <a:stretch>
                  <a:fillRect l="-436" t="-444" r="-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E6FF764-D871-4698-B61C-6CE68101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Reference Point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B4468-2605-4C40-B276-7E41032A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3D038-DB6D-48B4-846A-72432A19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3AA40-BE8D-4846-9BCA-623681FD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D51C7C-28F8-4C5F-8530-637971E49BC2}"/>
              </a:ext>
            </a:extLst>
          </p:cNvPr>
          <p:cNvGrpSpPr/>
          <p:nvPr/>
        </p:nvGrpSpPr>
        <p:grpSpPr>
          <a:xfrm>
            <a:off x="4669614" y="2564904"/>
            <a:ext cx="4320471" cy="2789120"/>
            <a:chOff x="4427984" y="2356943"/>
            <a:chExt cx="4320471" cy="278912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A857560-8ABE-457B-A7F3-3742D97ED031}"/>
                </a:ext>
              </a:extLst>
            </p:cNvPr>
            <p:cNvCxnSpPr/>
            <p:nvPr/>
          </p:nvCxnSpPr>
          <p:spPr>
            <a:xfrm flipV="1">
              <a:off x="5386794" y="2479168"/>
              <a:ext cx="0" cy="19831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4AFF39A-28EE-4512-AF05-95CA9E144F38}"/>
                </a:ext>
              </a:extLst>
            </p:cNvPr>
            <p:cNvCxnSpPr>
              <a:cxnSpLocks/>
            </p:cNvCxnSpPr>
            <p:nvPr/>
          </p:nvCxnSpPr>
          <p:spPr>
            <a:xfrm>
              <a:off x="5386794" y="4462346"/>
              <a:ext cx="321765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 Box 74">
              <a:extLst>
                <a:ext uri="{FF2B5EF4-FFF2-40B4-BE49-F238E27FC236}">
                  <a16:creationId xmlns:a16="http://schemas.microsoft.com/office/drawing/2014/main" id="{7DFA4B5F-0E9F-4FE2-9E15-BD07C569901F}"/>
                </a:ext>
              </a:extLst>
            </p:cNvPr>
            <p:cNvSpPr txBox="1"/>
            <p:nvPr/>
          </p:nvSpPr>
          <p:spPr>
            <a:xfrm>
              <a:off x="5109728" y="2356943"/>
              <a:ext cx="451246" cy="2374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74">
              <a:extLst>
                <a:ext uri="{FF2B5EF4-FFF2-40B4-BE49-F238E27FC236}">
                  <a16:creationId xmlns:a16="http://schemas.microsoft.com/office/drawing/2014/main" id="{106C71DF-A5C8-412E-BAD3-AF8176FA7548}"/>
                </a:ext>
              </a:extLst>
            </p:cNvPr>
            <p:cNvSpPr txBox="1"/>
            <p:nvPr/>
          </p:nvSpPr>
          <p:spPr>
            <a:xfrm>
              <a:off x="8458200" y="4533186"/>
              <a:ext cx="290255" cy="30920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9991A64-9A1F-4431-8991-F99949297898}"/>
                </a:ext>
              </a:extLst>
            </p:cNvPr>
            <p:cNvGrpSpPr/>
            <p:nvPr/>
          </p:nvGrpSpPr>
          <p:grpSpPr>
            <a:xfrm>
              <a:off x="6970229" y="3361796"/>
              <a:ext cx="356235" cy="1113863"/>
              <a:chOff x="2493645" y="1306195"/>
              <a:chExt cx="356235" cy="876373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0916668-FCF7-449B-AEDA-C5E0DE1FA967}"/>
                  </a:ext>
                </a:extLst>
              </p:cNvPr>
              <p:cNvCxnSpPr/>
              <p:nvPr/>
            </p:nvCxnSpPr>
            <p:spPr>
              <a:xfrm>
                <a:off x="2493645" y="1306195"/>
                <a:ext cx="0" cy="876373"/>
              </a:xfrm>
              <a:prstGeom prst="line">
                <a:avLst/>
              </a:prstGeom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CCB587-1331-4072-9F62-53FA9CF975F6}"/>
                  </a:ext>
                </a:extLst>
              </p:cNvPr>
              <p:cNvCxnSpPr/>
              <p:nvPr/>
            </p:nvCxnSpPr>
            <p:spPr>
              <a:xfrm>
                <a:off x="2849880" y="1306195"/>
                <a:ext cx="0" cy="876300"/>
              </a:xfrm>
              <a:prstGeom prst="line">
                <a:avLst/>
              </a:prstGeom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353BCC7-8DAE-43A2-B84F-B3D231D39087}"/>
                  </a:ext>
                </a:extLst>
              </p:cNvPr>
              <p:cNvCxnSpPr/>
              <p:nvPr/>
            </p:nvCxnSpPr>
            <p:spPr>
              <a:xfrm flipV="1">
                <a:off x="2493645" y="1306195"/>
                <a:ext cx="356235" cy="1"/>
              </a:xfrm>
              <a:prstGeom prst="line">
                <a:avLst/>
              </a:prstGeom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629E898-5DEC-411E-80B9-5CB94FC1FD8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76505" y="3239607"/>
              <a:ext cx="9874" cy="1714065"/>
            </a:xfrm>
            <a:prstGeom prst="line">
              <a:avLst/>
            </a:prstGeom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 Box 74">
                  <a:extLst>
                    <a:ext uri="{FF2B5EF4-FFF2-40B4-BE49-F238E27FC236}">
                      <a16:creationId xmlns:a16="http://schemas.microsoft.com/office/drawing/2014/main" id="{6DDD8200-6113-4254-B86A-925715AAC6DD}"/>
                    </a:ext>
                  </a:extLst>
                </p:cNvPr>
                <p:cNvSpPr txBox="1"/>
                <p:nvPr/>
              </p:nvSpPr>
              <p:spPr>
                <a:xfrm>
                  <a:off x="6823797" y="4825388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9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en-US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𝑓</m:t>
                        </m:r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6" name="Text Box 74">
                  <a:extLst>
                    <a:ext uri="{FF2B5EF4-FFF2-40B4-BE49-F238E27FC236}">
                      <a16:creationId xmlns:a16="http://schemas.microsoft.com/office/drawing/2014/main" id="{6DDD8200-6113-4254-B86A-925715AAC6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3797" y="4825388"/>
                  <a:ext cx="474980" cy="3206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 Box 74">
                  <a:extLst>
                    <a:ext uri="{FF2B5EF4-FFF2-40B4-BE49-F238E27FC236}">
                      <a16:creationId xmlns:a16="http://schemas.microsoft.com/office/drawing/2014/main" id="{54EC517A-8D68-4E54-AA32-13D932B43DB0}"/>
                    </a:ext>
                  </a:extLst>
                </p:cNvPr>
                <p:cNvSpPr txBox="1"/>
                <p:nvPr/>
              </p:nvSpPr>
              <p:spPr>
                <a:xfrm>
                  <a:off x="6383087" y="3346541"/>
                  <a:ext cx="601774" cy="34163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100" i="1">
                                <a:solidFill>
                                  <a:srgbClr val="AEAAAA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100" i="1">
                                <a:solidFill>
                                  <a:srgbClr val="AEAAAA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US" sz="1100" i="1">
                                <a:solidFill>
                                  <a:srgbClr val="AEAAAA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⊿</m:t>
                            </m:r>
                          </m:sup>
                        </m:sSup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8" name="Text Box 74">
                  <a:extLst>
                    <a:ext uri="{FF2B5EF4-FFF2-40B4-BE49-F238E27FC236}">
                      <a16:creationId xmlns:a16="http://schemas.microsoft.com/office/drawing/2014/main" id="{54EC517A-8D68-4E54-AA32-13D932B43D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3087" y="3346541"/>
                  <a:ext cx="601774" cy="3416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 Box 74">
                  <a:extLst>
                    <a:ext uri="{FF2B5EF4-FFF2-40B4-BE49-F238E27FC236}">
                      <a16:creationId xmlns:a16="http://schemas.microsoft.com/office/drawing/2014/main" id="{0300C998-F76D-4425-A62F-D949DBEB522A}"/>
                    </a:ext>
                  </a:extLst>
                </p:cNvPr>
                <p:cNvSpPr txBox="1"/>
                <p:nvPr/>
              </p:nvSpPr>
              <p:spPr>
                <a:xfrm>
                  <a:off x="5014937" y="2768895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𝑡𝑥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9" name="Text Box 74">
                  <a:extLst>
                    <a:ext uri="{FF2B5EF4-FFF2-40B4-BE49-F238E27FC236}">
                      <a16:creationId xmlns:a16="http://schemas.microsoft.com/office/drawing/2014/main" id="{0300C998-F76D-4425-A62F-D949DBEB52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14937" y="2768895"/>
                  <a:ext cx="474980" cy="3206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 Box 74">
                  <a:extLst>
                    <a:ext uri="{FF2B5EF4-FFF2-40B4-BE49-F238E27FC236}">
                      <a16:creationId xmlns:a16="http://schemas.microsoft.com/office/drawing/2014/main" id="{0D83332E-2F28-4CBB-9681-6EBED9FA6673}"/>
                    </a:ext>
                  </a:extLst>
                </p:cNvPr>
                <p:cNvSpPr txBox="1"/>
                <p:nvPr/>
              </p:nvSpPr>
              <p:spPr>
                <a:xfrm>
                  <a:off x="4948488" y="3725083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𝑟𝑥</m:t>
                            </m:r>
                          </m:sub>
                        </m:sSub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0" name="Text Box 74">
                  <a:extLst>
                    <a:ext uri="{FF2B5EF4-FFF2-40B4-BE49-F238E27FC236}">
                      <a16:creationId xmlns:a16="http://schemas.microsoft.com/office/drawing/2014/main" id="{0D83332E-2F28-4CBB-9681-6EBED9FA66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8488" y="3725083"/>
                  <a:ext cx="474980" cy="3206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 Box 74">
              <a:extLst>
                <a:ext uri="{FF2B5EF4-FFF2-40B4-BE49-F238E27FC236}">
                  <a16:creationId xmlns:a16="http://schemas.microsoft.com/office/drawing/2014/main" id="{65136DE4-4275-4461-BAF7-979D05284267}"/>
                </a:ext>
              </a:extLst>
            </p:cNvPr>
            <p:cNvSpPr txBox="1"/>
            <p:nvPr/>
          </p:nvSpPr>
          <p:spPr>
            <a:xfrm>
              <a:off x="7585268" y="3647219"/>
              <a:ext cx="712470" cy="2374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solidFill>
                    <a:srgbClr val="70AD47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RX PSD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F53BD4A-1499-4BA8-9343-E6E2323CBC35}"/>
                </a:ext>
              </a:extLst>
            </p:cNvPr>
            <p:cNvGrpSpPr/>
            <p:nvPr/>
          </p:nvGrpSpPr>
          <p:grpSpPr>
            <a:xfrm>
              <a:off x="7682699" y="3884708"/>
              <a:ext cx="356235" cy="590950"/>
              <a:chOff x="154305" y="250825"/>
              <a:chExt cx="356235" cy="876373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F05C42BA-F66A-4D7F-9D39-48AC4A389D10}"/>
                  </a:ext>
                </a:extLst>
              </p:cNvPr>
              <p:cNvCxnSpPr/>
              <p:nvPr/>
            </p:nvCxnSpPr>
            <p:spPr>
              <a:xfrm>
                <a:off x="154305" y="250825"/>
                <a:ext cx="0" cy="876373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018EB5F0-8E50-4AC7-8145-BEF6FE5323CB}"/>
                  </a:ext>
                </a:extLst>
              </p:cNvPr>
              <p:cNvCxnSpPr/>
              <p:nvPr/>
            </p:nvCxnSpPr>
            <p:spPr>
              <a:xfrm>
                <a:off x="510540" y="250825"/>
                <a:ext cx="0" cy="876300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C3386085-6BE3-423A-AF86-C6207FA3DF4B}"/>
                  </a:ext>
                </a:extLst>
              </p:cNvPr>
              <p:cNvCxnSpPr/>
              <p:nvPr/>
            </p:nvCxnSpPr>
            <p:spPr>
              <a:xfrm flipV="1">
                <a:off x="154305" y="250825"/>
                <a:ext cx="356235" cy="1"/>
              </a:xfrm>
              <a:prstGeom prst="line">
                <a:avLst/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34FC862-C2B4-453B-AD25-72A54C34B8B1}"/>
                </a:ext>
              </a:extLst>
            </p:cNvPr>
            <p:cNvCxnSpPr/>
            <p:nvPr/>
          </p:nvCxnSpPr>
          <p:spPr>
            <a:xfrm>
              <a:off x="5386794" y="3872008"/>
              <a:ext cx="2295905" cy="12700"/>
            </a:xfrm>
            <a:prstGeom prst="line">
              <a:avLst/>
            </a:prstGeom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EA22074-5CA3-4C80-91B1-A1BFE357DE22}"/>
                </a:ext>
              </a:extLst>
            </p:cNvPr>
            <p:cNvGrpSpPr/>
            <p:nvPr/>
          </p:nvGrpSpPr>
          <p:grpSpPr>
            <a:xfrm>
              <a:off x="4665475" y="2752906"/>
              <a:ext cx="3492204" cy="1722753"/>
              <a:chOff x="-286089" y="0"/>
              <a:chExt cx="3492204" cy="1723125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782F5DD0-834F-4402-AC8C-77FC7B6FF587}"/>
                  </a:ext>
                </a:extLst>
              </p:cNvPr>
              <p:cNvGrpSpPr/>
              <p:nvPr/>
            </p:nvGrpSpPr>
            <p:grpSpPr>
              <a:xfrm>
                <a:off x="386552" y="239713"/>
                <a:ext cx="2819563" cy="1483412"/>
                <a:chOff x="386552" y="239713"/>
                <a:chExt cx="2819563" cy="1483412"/>
              </a:xfrm>
            </p:grpSpPr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18F06A5F-BF7E-4301-934D-4CD52D3397B8}"/>
                    </a:ext>
                  </a:extLst>
                </p:cNvPr>
                <p:cNvCxnSpPr/>
                <p:nvPr/>
              </p:nvCxnSpPr>
              <p:spPr>
                <a:xfrm flipV="1">
                  <a:off x="956543" y="239713"/>
                  <a:ext cx="0" cy="24708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750F7328-2A6E-482C-BB30-59F63C8D60FA}"/>
                    </a:ext>
                  </a:extLst>
                </p:cNvPr>
                <p:cNvCxnSpPr/>
                <p:nvPr/>
              </p:nvCxnSpPr>
              <p:spPr>
                <a:xfrm flipH="1">
                  <a:off x="956543" y="239713"/>
                  <a:ext cx="4749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0971EFF3-2584-4870-B68F-73D4ACD255A9}"/>
                    </a:ext>
                  </a:extLst>
                </p:cNvPr>
                <p:cNvCxnSpPr/>
                <p:nvPr/>
              </p:nvCxnSpPr>
              <p:spPr>
                <a:xfrm flipV="1">
                  <a:off x="1431524" y="239713"/>
                  <a:ext cx="0" cy="24708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325F7343-555B-4AE9-B005-BC18E1F49EF7}"/>
                    </a:ext>
                  </a:extLst>
                </p:cNvPr>
                <p:cNvCxnSpPr/>
                <p:nvPr/>
              </p:nvCxnSpPr>
              <p:spPr>
                <a:xfrm flipH="1" flipV="1">
                  <a:off x="1431523" y="486802"/>
                  <a:ext cx="1774592" cy="123632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C9F90AAD-9C14-464B-806A-A7E364F72E1E}"/>
                    </a:ext>
                  </a:extLst>
                </p:cNvPr>
                <p:cNvCxnSpPr/>
                <p:nvPr/>
              </p:nvCxnSpPr>
              <p:spPr>
                <a:xfrm flipV="1">
                  <a:off x="386552" y="486803"/>
                  <a:ext cx="569991" cy="47497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2064018-B9FE-41B7-AAA7-217D24AF06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286089" y="223900"/>
                <a:ext cx="1242632" cy="13591"/>
              </a:xfrm>
              <a:prstGeom prst="line">
                <a:avLst/>
              </a:prstGeom>
              <a:ln w="9525" cap="flat" cmpd="sng" algn="ctr">
                <a:solidFill>
                  <a:schemeClr val="bg1">
                    <a:lumMod val="85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D17E16E9-537B-49B1-AB2E-63D92AF4CD32}"/>
                  </a:ext>
                </a:extLst>
              </p:cNvPr>
              <p:cNvSpPr txBox="1"/>
              <p:nvPr/>
            </p:nvSpPr>
            <p:spPr>
              <a:xfrm>
                <a:off x="929032" y="0"/>
                <a:ext cx="601774" cy="23749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solidFill>
                      <a:schemeClr val="accent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TX PSD</a:t>
                </a:r>
              </a:p>
            </p:txBody>
          </p: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66DC1C7-3D65-4F64-9FD6-61DC4DAD66AC}"/>
                </a:ext>
              </a:extLst>
            </p:cNvPr>
            <p:cNvCxnSpPr/>
            <p:nvPr/>
          </p:nvCxnSpPr>
          <p:spPr>
            <a:xfrm flipV="1">
              <a:off x="7713336" y="3884708"/>
              <a:ext cx="2540" cy="278765"/>
            </a:xfrm>
            <a:prstGeom prst="line">
              <a:avLst/>
            </a:prstGeom>
            <a:ln>
              <a:solidFill>
                <a:schemeClr val="accent4">
                  <a:lumMod val="60000"/>
                  <a:lumOff val="40000"/>
                </a:schemeClr>
              </a:solidFill>
              <a:prstDash val="dash"/>
              <a:headEnd type="triangle" w="sm" len="sm"/>
              <a:tailEnd type="triangl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74">
                  <a:extLst>
                    <a:ext uri="{FF2B5EF4-FFF2-40B4-BE49-F238E27FC236}">
                      <a16:creationId xmlns:a16="http://schemas.microsoft.com/office/drawing/2014/main" id="{F7EA7DEB-5E33-4D83-996F-7A749D05B71B}"/>
                    </a:ext>
                  </a:extLst>
                </p:cNvPr>
                <p:cNvSpPr txBox="1"/>
                <p:nvPr/>
              </p:nvSpPr>
              <p:spPr>
                <a:xfrm>
                  <a:off x="7619666" y="3912917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6" name="Text Box 74">
                  <a:extLst>
                    <a:ext uri="{FF2B5EF4-FFF2-40B4-BE49-F238E27FC236}">
                      <a16:creationId xmlns:a16="http://schemas.microsoft.com/office/drawing/2014/main" id="{F7EA7DEB-5E33-4D83-996F-7A749D05B7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9666" y="3912917"/>
                  <a:ext cx="474980" cy="3206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D1D221E-74E1-4BB0-B13B-DF20FA539BE8}"/>
                </a:ext>
              </a:extLst>
            </p:cNvPr>
            <p:cNvCxnSpPr>
              <a:cxnSpLocks/>
            </p:cNvCxnSpPr>
            <p:nvPr/>
          </p:nvCxnSpPr>
          <p:spPr>
            <a:xfrm>
              <a:off x="6394588" y="4886406"/>
              <a:ext cx="1288111" cy="0"/>
            </a:xfrm>
            <a:prstGeom prst="line">
              <a:avLst/>
            </a:prstGeom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0C22695-E0C4-4E0C-9815-C95945D0D13E}"/>
                </a:ext>
              </a:extLst>
            </p:cNvPr>
            <p:cNvCxnSpPr>
              <a:cxnSpLocks/>
            </p:cNvCxnSpPr>
            <p:nvPr/>
          </p:nvCxnSpPr>
          <p:spPr>
            <a:xfrm>
              <a:off x="5070310" y="3218330"/>
              <a:ext cx="839214" cy="15106"/>
            </a:xfrm>
            <a:prstGeom prst="line">
              <a:avLst/>
            </a:prstGeom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CD516A7-E4F6-4BF8-9952-D4242FF813AA}"/>
                </a:ext>
              </a:extLst>
            </p:cNvPr>
            <p:cNvCxnSpPr/>
            <p:nvPr/>
          </p:nvCxnSpPr>
          <p:spPr>
            <a:xfrm>
              <a:off x="4665475" y="3353667"/>
              <a:ext cx="2295905" cy="12700"/>
            </a:xfrm>
            <a:prstGeom prst="line">
              <a:avLst/>
            </a:prstGeom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 Box 74">
                  <a:extLst>
                    <a:ext uri="{FF2B5EF4-FFF2-40B4-BE49-F238E27FC236}">
                      <a16:creationId xmlns:a16="http://schemas.microsoft.com/office/drawing/2014/main" id="{B42E4799-5B3F-4526-B5E3-2F860B781F3E}"/>
                    </a:ext>
                  </a:extLst>
                </p:cNvPr>
                <p:cNvSpPr txBox="1"/>
                <p:nvPr/>
              </p:nvSpPr>
              <p:spPr>
                <a:xfrm>
                  <a:off x="4427984" y="3050332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0" name="Text Box 74">
                  <a:extLst>
                    <a:ext uri="{FF2B5EF4-FFF2-40B4-BE49-F238E27FC236}">
                      <a16:creationId xmlns:a16="http://schemas.microsoft.com/office/drawing/2014/main" id="{B42E4799-5B3F-4526-B5E3-2F860B781F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984" y="3050332"/>
                  <a:ext cx="474980" cy="3206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D8044E5-3EC7-4145-AD43-24694B8868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11354" y="2990345"/>
              <a:ext cx="0" cy="356196"/>
            </a:xfrm>
            <a:prstGeom prst="line">
              <a:avLst/>
            </a:prstGeom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93441B4-77D2-46B4-8072-3AC28EC2F0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3402" y="2990345"/>
              <a:ext cx="0" cy="227985"/>
            </a:xfrm>
            <a:prstGeom prst="line">
              <a:avLst/>
            </a:prstGeom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 Box 74">
                  <a:extLst>
                    <a:ext uri="{FF2B5EF4-FFF2-40B4-BE49-F238E27FC236}">
                      <a16:creationId xmlns:a16="http://schemas.microsoft.com/office/drawing/2014/main" id="{79A6A192-0DA4-4B89-992F-5FEBC5BFD7F0}"/>
                    </a:ext>
                  </a:extLst>
                </p:cNvPr>
                <p:cNvSpPr txBox="1"/>
                <p:nvPr/>
              </p:nvSpPr>
              <p:spPr>
                <a:xfrm>
                  <a:off x="4877064" y="2976499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70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7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7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𝑐h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6" name="Text Box 74">
                  <a:extLst>
                    <a:ext uri="{FF2B5EF4-FFF2-40B4-BE49-F238E27FC236}">
                      <a16:creationId xmlns:a16="http://schemas.microsoft.com/office/drawing/2014/main" id="{79A6A192-0DA4-4B89-992F-5FEBC5BFD7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7064" y="2976499"/>
                  <a:ext cx="474980" cy="32067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 Box 74">
                  <a:extLst>
                    <a:ext uri="{FF2B5EF4-FFF2-40B4-BE49-F238E27FC236}">
                      <a16:creationId xmlns:a16="http://schemas.microsoft.com/office/drawing/2014/main" id="{7AA9D455-935C-48A7-8D46-2B1A6939A62E}"/>
                    </a:ext>
                  </a:extLst>
                </p:cNvPr>
                <p:cNvSpPr txBox="1"/>
                <p:nvPr/>
              </p:nvSpPr>
              <p:spPr>
                <a:xfrm>
                  <a:off x="6899586" y="3369496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7" name="Text Box 74">
                  <a:extLst>
                    <a:ext uri="{FF2B5EF4-FFF2-40B4-BE49-F238E27FC236}">
                      <a16:creationId xmlns:a16="http://schemas.microsoft.com/office/drawing/2014/main" id="{7AA9D455-935C-48A7-8D46-2B1A6939A6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9586" y="3369496"/>
                  <a:ext cx="474980" cy="32067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15D263C-16F9-4188-BCEA-07E69EAF8B73}"/>
                </a:ext>
              </a:extLst>
            </p:cNvPr>
            <p:cNvCxnSpPr/>
            <p:nvPr/>
          </p:nvCxnSpPr>
          <p:spPr>
            <a:xfrm flipV="1">
              <a:off x="6989636" y="3369339"/>
              <a:ext cx="2540" cy="278765"/>
            </a:xfrm>
            <a:prstGeom prst="line">
              <a:avLst/>
            </a:prstGeom>
            <a:ln>
              <a:solidFill>
                <a:schemeClr val="accent4">
                  <a:lumMod val="60000"/>
                  <a:lumOff val="40000"/>
                </a:schemeClr>
              </a:solidFill>
              <a:prstDash val="dash"/>
              <a:headEnd type="triangle" w="sm" len="sm"/>
              <a:tailEnd type="triangl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ext Box 74">
              <a:extLst>
                <a:ext uri="{FF2B5EF4-FFF2-40B4-BE49-F238E27FC236}">
                  <a16:creationId xmlns:a16="http://schemas.microsoft.com/office/drawing/2014/main" id="{A20F31B2-6409-4AFA-B3A7-189924DE75DA}"/>
                </a:ext>
              </a:extLst>
            </p:cNvPr>
            <p:cNvSpPr txBox="1"/>
            <p:nvPr/>
          </p:nvSpPr>
          <p:spPr>
            <a:xfrm>
              <a:off x="6749691" y="3116085"/>
              <a:ext cx="869975" cy="2374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solidFill>
                    <a:schemeClr val="accent2">
                      <a:lumMod val="20000"/>
                      <a:lumOff val="80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Ref. Rx PSD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 Box 74">
                  <a:extLst>
                    <a:ext uri="{FF2B5EF4-FFF2-40B4-BE49-F238E27FC236}">
                      <a16:creationId xmlns:a16="http://schemas.microsoft.com/office/drawing/2014/main" id="{E1CB0FE0-D286-488D-A424-9FCEBC8A60BA}"/>
                    </a:ext>
                  </a:extLst>
                </p:cNvPr>
                <p:cNvSpPr txBox="1"/>
                <p:nvPr/>
              </p:nvSpPr>
              <p:spPr>
                <a:xfrm>
                  <a:off x="6439875" y="4527453"/>
                  <a:ext cx="474980" cy="3206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80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800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2" name="Text Box 74">
                  <a:extLst>
                    <a:ext uri="{FF2B5EF4-FFF2-40B4-BE49-F238E27FC236}">
                      <a16:creationId xmlns:a16="http://schemas.microsoft.com/office/drawing/2014/main" id="{E1CB0FE0-D286-488D-A424-9FCEBC8A60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9875" y="4527453"/>
                  <a:ext cx="474980" cy="32067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6499BF8-7DED-4551-9BD5-AFA6FE61AE4C}"/>
                </a:ext>
              </a:extLst>
            </p:cNvPr>
            <p:cNvCxnSpPr>
              <a:cxnSpLocks/>
            </p:cNvCxnSpPr>
            <p:nvPr/>
          </p:nvCxnSpPr>
          <p:spPr>
            <a:xfrm>
              <a:off x="6381306" y="4558039"/>
              <a:ext cx="588923" cy="0"/>
            </a:xfrm>
            <a:prstGeom prst="line">
              <a:avLst/>
            </a:prstGeom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5139330-B346-45EF-BFFE-0CA365A2C8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65454" y="4475567"/>
              <a:ext cx="0" cy="224881"/>
            </a:xfrm>
            <a:prstGeom prst="line">
              <a:avLst/>
            </a:prstGeom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37D9A71-FA5B-42AC-BF60-FFF612D476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82699" y="4475568"/>
              <a:ext cx="0" cy="478104"/>
            </a:xfrm>
            <a:prstGeom prst="line">
              <a:avLst/>
            </a:prstGeom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3A5B3B7-C89F-4E98-A2AA-88E7D6E80D75}"/>
                  </a:ext>
                </a:extLst>
              </p:cNvPr>
              <p:cNvSpPr/>
              <p:nvPr/>
            </p:nvSpPr>
            <p:spPr>
              <a:xfrm>
                <a:off x="1082359" y="3645779"/>
                <a:ext cx="3395680" cy="11056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ef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PSD</m:t>
                      </m:r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: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𝑟𝑒𝑓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𝑐h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𝑟𝑒𝑓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Cambria Math" panose="020405030504060302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Rx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PSD</m:t>
                    </m:r>
                    <m:r>
                      <a:rPr lang="en-US" i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dirty="0"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𝑟𝑒𝑓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𝑐h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sub>
                        </m:sSub>
                      </m:e>
                    </m:d>
                  </m:oMath>
                </a14:m>
                <a:br>
                  <a:rPr lang="en-US" dirty="0">
                    <a:latin typeface="Cambria Math" panose="02040503050406030204" pitchFamily="18" charset="0"/>
                  </a:rPr>
                </a:b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𝑟𝑒𝑓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𝑡𝑥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𝑟𝑥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𝑟𝑒𝑓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𝛼</m:t>
                        </m:r>
                      </m:den>
                    </m:f>
                  </m:oMath>
                </a14:m>
                <a:br>
                  <a:rPr lang="en-US" dirty="0">
                    <a:effectLst/>
                    <a:latin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3A5B3B7-C89F-4E98-A2AA-88E7D6E80D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359" y="3645779"/>
                <a:ext cx="3395680" cy="11056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096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25DDE1A-C850-47C9-81C5-5BD321591D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4213" y="1989138"/>
                <a:ext cx="3815779" cy="4114800"/>
              </a:xfrm>
            </p:spPr>
            <p:txBody>
              <a:bodyPr/>
              <a:lstStyle/>
              <a:p>
                <a:r>
                  <a:rPr lang="en-US" sz="1800" dirty="0"/>
                  <a:t>Sideband model can be further enhanced as piecewise-linear</a:t>
                </a:r>
              </a:p>
              <a:p>
                <a:endParaRPr lang="en-US" sz="1800" dirty="0"/>
              </a:p>
              <a:p>
                <a:r>
                  <a:rPr lang="en-US" sz="1800" dirty="0"/>
                  <a:t>Report can be multiple pairs of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1800" dirty="0"/>
                      <m:t>Δ</m:t>
                    </m:r>
                    <m:r>
                      <m:rPr>
                        <m:nor/>
                      </m:rPr>
                      <a:rPr lang="en-US" sz="1800" dirty="0"/>
                      <m:t>f</m:t>
                    </m:r>
                    <m:r>
                      <m:rPr>
                        <m:nor/>
                      </m:rPr>
                      <a:rPr lang="en-US" sz="1800" b="1" i="0" baseline="-25000" dirty="0" smtClean="0"/>
                      <m:t>n</m:t>
                    </m:r>
                    <m:r>
                      <m:rPr>
                        <m:nor/>
                      </m:rPr>
                      <a:rPr lang="en-US" sz="1800" baseline="-25000" dirty="0"/>
                      <m:t> </m:t>
                    </m:r>
                  </m:oMath>
                </a14:m>
                <a:r>
                  <a:rPr lang="en-US" sz="1800" dirty="0"/>
                  <a:t>,</a:t>
                </a:r>
                <a:r>
                  <a:rPr lang="el-GR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US" sz="1800" baseline="-25000" dirty="0"/>
                  <a:t>n </a:t>
                </a:r>
                <a:r>
                  <a:rPr lang="en-US" sz="1800" dirty="0"/>
                  <a:t>)</a:t>
                </a:r>
              </a:p>
              <a:p>
                <a:endParaRPr lang="en-US" sz="1800" dirty="0"/>
              </a:p>
              <a:p>
                <a:r>
                  <a:rPr lang="en-US" sz="1800" dirty="0"/>
                  <a:t>Formulation to apply is simple extension of that in previous slide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25DDE1A-C850-47C9-81C5-5BD321591D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4213" y="1989138"/>
                <a:ext cx="3815779" cy="4114800"/>
              </a:xfrm>
              <a:blipFill>
                <a:blip r:embed="rId2"/>
                <a:stretch>
                  <a:fillRect l="-958" t="-741" r="-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97A0A508-056A-4FFE-9E71-EBB35F00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Piecewise Linear Model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C367E-46C8-4972-86E3-307C722A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F5FFF-EEFD-4B00-A556-E27931CAA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BEA4A-06D8-468E-9886-76FB23B2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48CB4D5-D0D1-46B5-97B4-4087CDB31A99}"/>
              </a:ext>
            </a:extLst>
          </p:cNvPr>
          <p:cNvGrpSpPr/>
          <p:nvPr/>
        </p:nvGrpSpPr>
        <p:grpSpPr>
          <a:xfrm>
            <a:off x="4566929" y="2348880"/>
            <a:ext cx="4393566" cy="2545293"/>
            <a:chOff x="4566929" y="2348880"/>
            <a:chExt cx="4393566" cy="254529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82C3851-DE95-488F-8702-97C0BC1DDF8B}"/>
                </a:ext>
              </a:extLst>
            </p:cNvPr>
            <p:cNvSpPr/>
            <p:nvPr/>
          </p:nvSpPr>
          <p:spPr>
            <a:xfrm>
              <a:off x="4566929" y="2348880"/>
              <a:ext cx="4393565" cy="2545080"/>
            </a:xfrm>
            <a:prstGeom prst="rect">
              <a:avLst/>
            </a:prstGeom>
            <a:noFill/>
          </p:spPr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D994FE7-40F8-45BB-BCBE-54DA7D8A25B2}"/>
                </a:ext>
              </a:extLst>
            </p:cNvPr>
            <p:cNvCxnSpPr/>
            <p:nvPr/>
          </p:nvCxnSpPr>
          <p:spPr>
            <a:xfrm flipV="1">
              <a:off x="4883415" y="2507104"/>
              <a:ext cx="0" cy="1983178"/>
            </a:xfrm>
            <a:prstGeom prst="straightConnector1">
              <a:avLst/>
            </a:prstGeom>
            <a:noFill/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89442E4-1260-42A1-9B14-53081B1082DD}"/>
                </a:ext>
              </a:extLst>
            </p:cNvPr>
            <p:cNvCxnSpPr/>
            <p:nvPr/>
          </p:nvCxnSpPr>
          <p:spPr>
            <a:xfrm>
              <a:off x="4883415" y="4490282"/>
              <a:ext cx="3736530" cy="0"/>
            </a:xfrm>
            <a:prstGeom prst="straightConnector1">
              <a:avLst/>
            </a:prstGeom>
            <a:noFill/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 Box 169">
              <a:extLst>
                <a:ext uri="{FF2B5EF4-FFF2-40B4-BE49-F238E27FC236}">
                  <a16:creationId xmlns:a16="http://schemas.microsoft.com/office/drawing/2014/main" id="{B83B8A10-E028-49C3-88A1-354B441C3954}"/>
                </a:ext>
              </a:extLst>
            </p:cNvPr>
            <p:cNvSpPr txBox="1"/>
            <p:nvPr/>
          </p:nvSpPr>
          <p:spPr>
            <a:xfrm>
              <a:off x="4606349" y="2384879"/>
              <a:ext cx="451246" cy="2374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74">
              <a:extLst>
                <a:ext uri="{FF2B5EF4-FFF2-40B4-BE49-F238E27FC236}">
                  <a16:creationId xmlns:a16="http://schemas.microsoft.com/office/drawing/2014/main" id="{6733501B-8898-4A5E-A179-F044DCA159D4}"/>
                </a:ext>
              </a:extLst>
            </p:cNvPr>
            <p:cNvSpPr txBox="1"/>
            <p:nvPr/>
          </p:nvSpPr>
          <p:spPr>
            <a:xfrm>
              <a:off x="8248025" y="4496326"/>
              <a:ext cx="712470" cy="30920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FB89F24-E9E4-4B0E-9302-CE045EC8D73B}"/>
                </a:ext>
              </a:extLst>
            </p:cNvPr>
            <p:cNvGrpSpPr/>
            <p:nvPr/>
          </p:nvGrpSpPr>
          <p:grpSpPr>
            <a:xfrm>
              <a:off x="4923165" y="2780470"/>
              <a:ext cx="1424940" cy="961782"/>
              <a:chOff x="444663" y="472757"/>
              <a:chExt cx="1424940" cy="961782"/>
            </a:xfrm>
            <a:noFill/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3494EFD7-4D74-4FD5-8F4B-A4307DEC86FA}"/>
                  </a:ext>
                </a:extLst>
              </p:cNvPr>
              <p:cNvGrpSpPr/>
              <p:nvPr/>
            </p:nvGrpSpPr>
            <p:grpSpPr>
              <a:xfrm>
                <a:off x="444663" y="712470"/>
                <a:ext cx="1424940" cy="722069"/>
                <a:chOff x="230907" y="831215"/>
                <a:chExt cx="1424940" cy="722069"/>
              </a:xfrm>
              <a:grpFill/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178C31D-BF38-4C7A-BBC5-93772E3E5A16}"/>
                    </a:ext>
                  </a:extLst>
                </p:cNvPr>
                <p:cNvCxnSpPr/>
                <p:nvPr/>
              </p:nvCxnSpPr>
              <p:spPr>
                <a:xfrm flipV="1">
                  <a:off x="712470" y="831215"/>
                  <a:ext cx="0" cy="24708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E72E0818-5CFF-408F-AF22-0BEA66560F08}"/>
                    </a:ext>
                  </a:extLst>
                </p:cNvPr>
                <p:cNvCxnSpPr/>
                <p:nvPr/>
              </p:nvCxnSpPr>
              <p:spPr>
                <a:xfrm flipH="1">
                  <a:off x="712470" y="831215"/>
                  <a:ext cx="474980" cy="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F04E4519-F944-47C6-B26B-0D38AF37CB32}"/>
                    </a:ext>
                  </a:extLst>
                </p:cNvPr>
                <p:cNvCxnSpPr/>
                <p:nvPr/>
              </p:nvCxnSpPr>
              <p:spPr>
                <a:xfrm flipV="1">
                  <a:off x="1187451" y="831215"/>
                  <a:ext cx="0" cy="24708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BDAAF186-1B3A-456D-9AC9-CC5030FDE300}"/>
                    </a:ext>
                  </a:extLst>
                </p:cNvPr>
                <p:cNvCxnSpPr/>
                <p:nvPr/>
              </p:nvCxnSpPr>
              <p:spPr>
                <a:xfrm flipH="1" flipV="1">
                  <a:off x="1187450" y="1078305"/>
                  <a:ext cx="468397" cy="474979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657A4987-3CB7-4012-9462-5D686528D947}"/>
                    </a:ext>
                  </a:extLst>
                </p:cNvPr>
                <p:cNvCxnSpPr/>
                <p:nvPr/>
              </p:nvCxnSpPr>
              <p:spPr>
                <a:xfrm flipV="1">
                  <a:off x="230907" y="1078306"/>
                  <a:ext cx="481563" cy="474978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C12CF3F3-2673-4596-96B7-FCC35B333F0C}"/>
                  </a:ext>
                </a:extLst>
              </p:cNvPr>
              <p:cNvSpPr txBox="1"/>
              <p:nvPr/>
            </p:nvSpPr>
            <p:spPr>
              <a:xfrm>
                <a:off x="898715" y="472757"/>
                <a:ext cx="601774" cy="237490"/>
              </a:xfrm>
              <a:prstGeom prst="rect">
                <a:avLst/>
              </a:prstGeom>
              <a:grp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rgbClr val="4472C4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TX PSD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CE90BD7-FB76-44DD-BD3B-370AAF787B0F}"/>
                </a:ext>
              </a:extLst>
            </p:cNvPr>
            <p:cNvGrpSpPr/>
            <p:nvPr/>
          </p:nvGrpSpPr>
          <p:grpSpPr>
            <a:xfrm>
              <a:off x="6822743" y="3131672"/>
              <a:ext cx="712470" cy="1364667"/>
              <a:chOff x="2220595" y="821617"/>
              <a:chExt cx="712470" cy="1364667"/>
            </a:xfrm>
            <a:noFill/>
          </p:grpSpPr>
          <p:sp>
            <p:nvSpPr>
              <p:cNvPr id="27" name="Text Box 74">
                <a:extLst>
                  <a:ext uri="{FF2B5EF4-FFF2-40B4-BE49-F238E27FC236}">
                    <a16:creationId xmlns:a16="http://schemas.microsoft.com/office/drawing/2014/main" id="{3053CB1F-3420-429C-B712-D6B31542FBC6}"/>
                  </a:ext>
                </a:extLst>
              </p:cNvPr>
              <p:cNvSpPr txBox="1"/>
              <p:nvPr/>
            </p:nvSpPr>
            <p:spPr>
              <a:xfrm>
                <a:off x="2220595" y="821617"/>
                <a:ext cx="712470" cy="237490"/>
              </a:xfrm>
              <a:prstGeom prst="rect">
                <a:avLst/>
              </a:prstGeom>
              <a:grp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RX PSD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ABCFDDD-FB5B-4661-8C68-92BCF16F3FC2}"/>
                  </a:ext>
                </a:extLst>
              </p:cNvPr>
              <p:cNvGrpSpPr/>
              <p:nvPr/>
            </p:nvGrpSpPr>
            <p:grpSpPr>
              <a:xfrm>
                <a:off x="2374900" y="1068705"/>
                <a:ext cx="356235" cy="1117579"/>
                <a:chOff x="2493645" y="1306195"/>
                <a:chExt cx="356235" cy="876373"/>
              </a:xfrm>
              <a:grpFill/>
            </p:grpSpPr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FFACF480-5C3C-4FE2-A9FD-FC2D3F5CEC95}"/>
                    </a:ext>
                  </a:extLst>
                </p:cNvPr>
                <p:cNvCxnSpPr/>
                <p:nvPr/>
              </p:nvCxnSpPr>
              <p:spPr>
                <a:xfrm>
                  <a:off x="2493645" y="1306195"/>
                  <a:ext cx="0" cy="876373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EC102384-CBFB-4080-B3CC-D333389BA618}"/>
                    </a:ext>
                  </a:extLst>
                </p:cNvPr>
                <p:cNvCxnSpPr/>
                <p:nvPr/>
              </p:nvCxnSpPr>
              <p:spPr>
                <a:xfrm>
                  <a:off x="2849880" y="1306195"/>
                  <a:ext cx="0" cy="87630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98C9D0FA-F586-4538-8913-8F1AB3BA576D}"/>
                    </a:ext>
                  </a:extLst>
                </p:cNvPr>
                <p:cNvCxnSpPr/>
                <p:nvPr/>
              </p:nvCxnSpPr>
              <p:spPr>
                <a:xfrm flipV="1">
                  <a:off x="2493645" y="1306195"/>
                  <a:ext cx="356235" cy="1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 Box 74">
                  <a:extLst>
                    <a:ext uri="{FF2B5EF4-FFF2-40B4-BE49-F238E27FC236}">
                      <a16:creationId xmlns:a16="http://schemas.microsoft.com/office/drawing/2014/main" id="{5F280C5A-F744-4361-B11D-918C1AFF1A4A}"/>
                    </a:ext>
                  </a:extLst>
                </p:cNvPr>
                <p:cNvSpPr txBox="1"/>
                <p:nvPr/>
              </p:nvSpPr>
              <p:spPr>
                <a:xfrm>
                  <a:off x="5888810" y="3375784"/>
                  <a:ext cx="601345" cy="330908"/>
                </a:xfrm>
                <a:prstGeom prst="rect">
                  <a:avLst/>
                </a:prstGeom>
                <a:noFill/>
                <a:ln w="6350">
                  <a:solidFill>
                    <a:schemeClr val="bg1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1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sup>
                            <m: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⊿</m:t>
                            </m:r>
                          </m:sup>
                        </m:sSup>
                      </m:oMath>
                    </m:oMathPara>
                  </a14:m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 Box 74">
                  <a:extLst>
                    <a:ext uri="{FF2B5EF4-FFF2-40B4-BE49-F238E27FC236}">
                      <a16:creationId xmlns:a16="http://schemas.microsoft.com/office/drawing/2014/main" id="{5F280C5A-F744-4361-B11D-918C1AFF1A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8810" y="3375784"/>
                  <a:ext cx="601345" cy="33090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2317CFB-73E7-45EA-9592-381DC6334AB6}"/>
                </a:ext>
              </a:extLst>
            </p:cNvPr>
            <p:cNvCxnSpPr/>
            <p:nvPr/>
          </p:nvCxnSpPr>
          <p:spPr>
            <a:xfrm flipH="1" flipV="1">
              <a:off x="6348106" y="3742253"/>
              <a:ext cx="1424939" cy="474979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 Box 74">
                  <a:extLst>
                    <a:ext uri="{FF2B5EF4-FFF2-40B4-BE49-F238E27FC236}">
                      <a16:creationId xmlns:a16="http://schemas.microsoft.com/office/drawing/2014/main" id="{2C588177-0AD6-4E17-92D1-026C82AAE4C1}"/>
                    </a:ext>
                  </a:extLst>
                </p:cNvPr>
                <p:cNvSpPr txBox="1"/>
                <p:nvPr/>
              </p:nvSpPr>
              <p:spPr>
                <a:xfrm>
                  <a:off x="6431290" y="3706692"/>
                  <a:ext cx="601345" cy="330835"/>
                </a:xfrm>
                <a:prstGeom prst="rect">
                  <a:avLst/>
                </a:prstGeom>
                <a:noFill/>
                <a:ln w="6350">
                  <a:solidFill>
                    <a:schemeClr val="bg1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1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⊿</m:t>
                            </m:r>
                          </m:sup>
                        </m:sSup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7" name="Text Box 74">
                  <a:extLst>
                    <a:ext uri="{FF2B5EF4-FFF2-40B4-BE49-F238E27FC236}">
                      <a16:creationId xmlns:a16="http://schemas.microsoft.com/office/drawing/2014/main" id="{2C588177-0AD6-4E17-92D1-026C82AAE4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1290" y="3706692"/>
                  <a:ext cx="601345" cy="33083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6350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003ADC2-DF49-4CA3-B1AC-EF356DC5C683}"/>
                </a:ext>
              </a:extLst>
            </p:cNvPr>
            <p:cNvCxnSpPr/>
            <p:nvPr/>
          </p:nvCxnSpPr>
          <p:spPr>
            <a:xfrm flipV="1">
              <a:off x="5883130" y="3148527"/>
              <a:ext cx="0" cy="134112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383F4F0-2F1F-4A3A-8810-94E6F6018ECB}"/>
                </a:ext>
              </a:extLst>
            </p:cNvPr>
            <p:cNvCxnSpPr/>
            <p:nvPr/>
          </p:nvCxnSpPr>
          <p:spPr>
            <a:xfrm flipV="1">
              <a:off x="6348106" y="3742252"/>
              <a:ext cx="0" cy="747395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 Box 74">
                  <a:extLst>
                    <a:ext uri="{FF2B5EF4-FFF2-40B4-BE49-F238E27FC236}">
                      <a16:creationId xmlns:a16="http://schemas.microsoft.com/office/drawing/2014/main" id="{917CED0D-5149-499A-8646-3D2972C63E6F}"/>
                    </a:ext>
                  </a:extLst>
                </p:cNvPr>
                <p:cNvSpPr txBox="1"/>
                <p:nvPr/>
              </p:nvSpPr>
              <p:spPr>
                <a:xfrm>
                  <a:off x="5873125" y="4573498"/>
                  <a:ext cx="474980" cy="320675"/>
                </a:xfrm>
                <a:prstGeom prst="rect">
                  <a:avLst/>
                </a:prstGeom>
                <a:noFill/>
                <a:ln w="6350">
                  <a:solidFill>
                    <a:schemeClr val="bg1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9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Δ</m:t>
                            </m:r>
                            <m: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0" name="Text Box 74">
                  <a:extLst>
                    <a:ext uri="{FF2B5EF4-FFF2-40B4-BE49-F238E27FC236}">
                      <a16:creationId xmlns:a16="http://schemas.microsoft.com/office/drawing/2014/main" id="{917CED0D-5149-499A-8646-3D2972C63E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3125" y="4573498"/>
                  <a:ext cx="474980" cy="3206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6350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CF0753-5266-4754-BD84-7493773E4C57}"/>
                </a:ext>
              </a:extLst>
            </p:cNvPr>
            <p:cNvCxnSpPr/>
            <p:nvPr/>
          </p:nvCxnSpPr>
          <p:spPr>
            <a:xfrm>
              <a:off x="5883130" y="4572751"/>
              <a:ext cx="464976" cy="358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621AA4A-8F5D-4CCC-AAE6-CD9C3D527A1A}"/>
                </a:ext>
              </a:extLst>
            </p:cNvPr>
            <p:cNvCxnSpPr/>
            <p:nvPr/>
          </p:nvCxnSpPr>
          <p:spPr>
            <a:xfrm flipH="1" flipV="1">
              <a:off x="7773046" y="4215926"/>
              <a:ext cx="803274" cy="1306"/>
            </a:xfrm>
            <a:prstGeom prst="line">
              <a:avLst/>
            </a:prstGeom>
            <a:no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9006718-C473-4FF3-B5B9-74F78CD1063D}"/>
                </a:ext>
              </a:extLst>
            </p:cNvPr>
            <p:cNvCxnSpPr/>
            <p:nvPr/>
          </p:nvCxnSpPr>
          <p:spPr>
            <a:xfrm flipV="1">
              <a:off x="7773045" y="4216855"/>
              <a:ext cx="0" cy="273053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 Box 74">
                  <a:extLst>
                    <a:ext uri="{FF2B5EF4-FFF2-40B4-BE49-F238E27FC236}">
                      <a16:creationId xmlns:a16="http://schemas.microsoft.com/office/drawing/2014/main" id="{C880B3B6-28D7-47E5-B018-E4EC3FE6D843}"/>
                    </a:ext>
                  </a:extLst>
                </p:cNvPr>
                <p:cNvSpPr txBox="1"/>
                <p:nvPr/>
              </p:nvSpPr>
              <p:spPr>
                <a:xfrm>
                  <a:off x="6867828" y="4573876"/>
                  <a:ext cx="474980" cy="320040"/>
                </a:xfrm>
                <a:prstGeom prst="rect">
                  <a:avLst/>
                </a:prstGeom>
                <a:noFill/>
                <a:ln w="6350">
                  <a:solidFill>
                    <a:schemeClr val="bg1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9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Δ</m:t>
                            </m:r>
                            <m: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9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4" name="Text Box 74">
                  <a:extLst>
                    <a:ext uri="{FF2B5EF4-FFF2-40B4-BE49-F238E27FC236}">
                      <a16:creationId xmlns:a16="http://schemas.microsoft.com/office/drawing/2014/main" id="{C880B3B6-28D7-47E5-B018-E4EC3FE6D8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7828" y="4573876"/>
                  <a:ext cx="474980" cy="32004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6350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3823D0-5F08-4F0E-8B38-F6625B991BC0}"/>
                </a:ext>
              </a:extLst>
            </p:cNvPr>
            <p:cNvCxnSpPr/>
            <p:nvPr/>
          </p:nvCxnSpPr>
          <p:spPr>
            <a:xfrm>
              <a:off x="6348105" y="4571975"/>
              <a:ext cx="1424940" cy="1512"/>
            </a:xfrm>
            <a:prstGeom prst="line">
              <a:avLst/>
            </a:prstGeom>
            <a:noFill/>
            <a:ln w="9525" cap="flat" cmpd="sng" algn="ctr">
              <a:solidFill>
                <a:schemeClr val="bg2"/>
              </a:solidFill>
              <a:prstDash val="solid"/>
              <a:round/>
              <a:headEnd type="triangle" w="sm" len="sm"/>
              <a:tailEnd type="triangle" w="sm" len="sm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74">
                  <a:extLst>
                    <a:ext uri="{FF2B5EF4-FFF2-40B4-BE49-F238E27FC236}">
                      <a16:creationId xmlns:a16="http://schemas.microsoft.com/office/drawing/2014/main" id="{DC35A0F9-ED3B-490D-8901-508D05571784}"/>
                    </a:ext>
                  </a:extLst>
                </p:cNvPr>
                <p:cNvSpPr txBox="1"/>
                <p:nvPr/>
              </p:nvSpPr>
              <p:spPr>
                <a:xfrm>
                  <a:off x="7974975" y="4037262"/>
                  <a:ext cx="601345" cy="33020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1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</m:e>
                          <m:sup>
                            <m:r>
                              <a:rPr lang="en-US" sz="1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⊿</m:t>
                            </m:r>
                          </m:sup>
                        </m:sSup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6" name="Text Box 74">
                  <a:extLst>
                    <a:ext uri="{FF2B5EF4-FFF2-40B4-BE49-F238E27FC236}">
                      <a16:creationId xmlns:a16="http://schemas.microsoft.com/office/drawing/2014/main" id="{DC35A0F9-ED3B-490D-8901-508D055717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4975" y="4037262"/>
                  <a:ext cx="601345" cy="33020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9439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D24368B-5C3C-44D2-9270-98046E9809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600" dirty="0"/>
                  <a:t>STA reports STR capability as follows</a:t>
                </a:r>
              </a:p>
              <a:p>
                <a:pPr lvl="1"/>
                <a:r>
                  <a:rPr lang="el-GR" sz="1400" dirty="0"/>
                  <a:t>Δ</a:t>
                </a:r>
                <a:r>
                  <a:rPr lang="en-US" sz="1400" dirty="0"/>
                  <a:t>P</a:t>
                </a:r>
                <a:r>
                  <a:rPr lang="en-US" sz="1400" baseline="-25000" dirty="0"/>
                  <a:t>ref  </a:t>
                </a:r>
                <a:r>
                  <a:rPr lang="en-US" sz="1400" dirty="0"/>
                  <a:t>(or optionally pre-defined)</a:t>
                </a:r>
              </a:p>
              <a:p>
                <a:pPr lvl="1"/>
                <a:r>
                  <a:rPr lang="el-GR" sz="1400" dirty="0"/>
                  <a:t>Δ</a:t>
                </a:r>
                <a:r>
                  <a:rPr lang="en-US" sz="1400" dirty="0" err="1"/>
                  <a:t>f</a:t>
                </a:r>
                <a:r>
                  <a:rPr lang="en-US" sz="1400" baseline="-25000" dirty="0" err="1"/>
                  <a:t>ref</a:t>
                </a:r>
                <a:r>
                  <a:rPr lang="en-US" sz="1400" baseline="-25000" dirty="0"/>
                  <a:t> </a:t>
                </a:r>
              </a:p>
              <a:p>
                <a:pPr lvl="1"/>
                <a:r>
                  <a:rPr lang="el-GR" sz="1400" dirty="0"/>
                  <a:t>α </a:t>
                </a:r>
                <a:r>
                  <a:rPr lang="en-US" sz="1400" dirty="0"/>
                  <a:t>, </a:t>
                </a:r>
                <a:r>
                  <a:rPr lang="en-US" sz="1600" dirty="0"/>
                  <a:t>and optionally one or more pairs of </a:t>
                </a:r>
                <a:r>
                  <a:rPr lang="en-US" sz="1400" dirty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1400" dirty="0"/>
                      <m:t>Δ</m:t>
                    </m:r>
                    <m:r>
                      <m:rPr>
                        <m:nor/>
                      </m:rPr>
                      <a:rPr lang="en-US" sz="1400" dirty="0"/>
                      <m:t>f</m:t>
                    </m:r>
                    <m:r>
                      <m:rPr>
                        <m:nor/>
                      </m:rPr>
                      <a:rPr lang="en-US" sz="1400" b="1" baseline="-25000" dirty="0"/>
                      <m:t>n</m:t>
                    </m:r>
                    <m:r>
                      <m:rPr>
                        <m:nor/>
                      </m:rPr>
                      <a:rPr lang="en-US" sz="1400" baseline="-25000" dirty="0"/>
                      <m:t> </m:t>
                    </m:r>
                  </m:oMath>
                </a14:m>
                <a:r>
                  <a:rPr lang="en-US" sz="1400" dirty="0"/>
                  <a:t>,</a:t>
                </a:r>
                <a:r>
                  <a:rPr lang="el-GR" sz="1400" dirty="0"/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en-US" sz="1400" baseline="-25000" dirty="0"/>
                  <a:t>n </a:t>
                </a:r>
                <a:r>
                  <a:rPr lang="en-US" sz="1400" dirty="0"/>
                  <a:t>)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STA Rx/Tx powers can be derived/reported </a:t>
                </a:r>
              </a:p>
              <a:p>
                <a:pPr lvl="1"/>
                <a:r>
                  <a:rPr lang="en-US" sz="1400" dirty="0"/>
                  <a:t>Beacon report</a:t>
                </a:r>
              </a:p>
              <a:p>
                <a:pPr lvl="1"/>
                <a:r>
                  <a:rPr lang="en-US" sz="1400" dirty="0"/>
                  <a:t>Max Tx power </a:t>
                </a:r>
              </a:p>
              <a:p>
                <a:pPr lvl="2"/>
                <a:r>
                  <a:rPr lang="en-US" sz="1200" dirty="0"/>
                  <a:t>Max to compute lower bound on </a:t>
                </a:r>
                <a:r>
                  <a:rPr lang="en-US" sz="1200" dirty="0" err="1"/>
                  <a:t>freq</a:t>
                </a:r>
                <a:r>
                  <a:rPr lang="en-US" sz="1200" dirty="0"/>
                  <a:t> separation </a:t>
                </a:r>
              </a:p>
              <a:p>
                <a:pPr lvl="2"/>
                <a:r>
                  <a:rPr lang="en-US" sz="1200" dirty="0"/>
                  <a:t>May be reported explicitly for STR, or along with other elements</a:t>
                </a:r>
              </a:p>
              <a:p>
                <a:pPr lvl="1"/>
                <a:endParaRPr lang="en-US" sz="1000" dirty="0"/>
              </a:p>
              <a:p>
                <a:pPr marL="457200" lvl="1" indent="0">
                  <a:buNone/>
                </a:pPr>
                <a:endParaRPr lang="en-US" sz="1200" dirty="0"/>
              </a:p>
              <a:p>
                <a:r>
                  <a:rPr lang="en-US" sz="1600" dirty="0"/>
                  <a:t>AP estimates min frequency separation requirement between links </a:t>
                </a:r>
              </a:p>
              <a:p>
                <a:pPr lvl="1"/>
                <a:endParaRPr lang="en-US" sz="1400" dirty="0"/>
              </a:p>
              <a:p>
                <a:endParaRPr lang="en-US" sz="1600" dirty="0"/>
              </a:p>
              <a:p>
                <a:endParaRPr lang="en-US" sz="1600" dirty="0"/>
              </a:p>
              <a:p>
                <a:pPr marL="857250" lvl="2" indent="0">
                  <a:buNone/>
                </a:pPr>
                <a:endParaRPr lang="en-US" sz="1200" dirty="0"/>
              </a:p>
              <a:p>
                <a:pPr lvl="1"/>
                <a:endParaRPr lang="en-US" sz="1400" dirty="0"/>
              </a:p>
              <a:p>
                <a:pPr marL="857250" lvl="2" indent="0">
                  <a:buNone/>
                </a:pPr>
                <a:endParaRPr lang="en-US" sz="12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D24368B-5C3C-44D2-9270-98046E9809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5" t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A6174D49-876D-46B2-BBBC-825F8FAD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46F41-FECB-4A8F-830A-AE26D53F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3032D-878A-4339-977A-0CF6FE31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EC1AA-D153-463B-95E6-D1C30F20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17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48E1EF-BF2D-46D6-85E2-1879C116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No obligation enforced on non-AP STA</a:t>
            </a:r>
          </a:p>
          <a:p>
            <a:pPr lvl="1"/>
            <a:r>
              <a:rPr lang="en-US" sz="1100" dirty="0"/>
              <a:t>It is understandable that other factors may impact the STR capability of the STA</a:t>
            </a:r>
          </a:p>
          <a:p>
            <a:pPr lvl="1"/>
            <a:r>
              <a:rPr lang="en-US" sz="1100" dirty="0"/>
              <a:t>The capability report is generally seen as a method to help the AP with the estimation and channel selection. We do not envisage enforcement of the reported capabilities on the STAs.</a:t>
            </a:r>
            <a:endParaRPr lang="en-US" sz="1500" dirty="0"/>
          </a:p>
          <a:p>
            <a:endParaRPr lang="en-US" sz="1400" dirty="0"/>
          </a:p>
          <a:p>
            <a:r>
              <a:rPr lang="en-US" sz="1400" dirty="0"/>
              <a:t>A piecewise-linear characterization may be insufficient across bands </a:t>
            </a:r>
          </a:p>
          <a:p>
            <a:pPr lvl="1"/>
            <a:r>
              <a:rPr lang="en-US" sz="1100" dirty="0"/>
              <a:t>The capability report can be provided separately for each band or specified frequency range</a:t>
            </a:r>
          </a:p>
          <a:p>
            <a:pPr lvl="1"/>
            <a:r>
              <a:rPr lang="en-US" sz="1100" dirty="0"/>
              <a:t>Alternatively, the worst-performing frequency range may be reported</a:t>
            </a:r>
          </a:p>
          <a:p>
            <a:pPr lvl="1"/>
            <a:endParaRPr lang="en-US" sz="1100" dirty="0"/>
          </a:p>
          <a:p>
            <a:r>
              <a:rPr lang="en-US" sz="1500" dirty="0"/>
              <a:t>Narrow band transmissions/receptions</a:t>
            </a:r>
          </a:p>
          <a:p>
            <a:pPr lvl="1"/>
            <a:r>
              <a:rPr lang="en-US" sz="1100" dirty="0"/>
              <a:t>A narrow band transmission may impact the SINR at receiver differently from a full channel width transmission</a:t>
            </a:r>
          </a:p>
          <a:p>
            <a:pPr lvl="2"/>
            <a:r>
              <a:rPr lang="en-US" sz="900" dirty="0"/>
              <a:t>For simplicity, we can consider only full channel transmissions (AP reported BW)</a:t>
            </a:r>
          </a:p>
          <a:p>
            <a:pPr lvl="2"/>
            <a:r>
              <a:rPr lang="en-US" sz="900" dirty="0"/>
              <a:t>Impact of narrow band cases may be limited and fixed by adding margins</a:t>
            </a:r>
          </a:p>
          <a:p>
            <a:pPr lvl="1"/>
            <a:r>
              <a:rPr lang="en-US" sz="1100" dirty="0"/>
              <a:t>A narrow band reception will have improved SINR compared to full channel width one. </a:t>
            </a:r>
          </a:p>
          <a:p>
            <a:pPr lvl="2"/>
            <a:r>
              <a:rPr lang="en-US" sz="900" dirty="0"/>
              <a:t>The AP can apply heuristics to approximately deduce this the improvement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F84712-1CAC-4057-9A7D-0262792E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2B32E-36AA-4BE8-A952-4408C8901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0D424-90AA-4CDE-9F31-D5212414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11F6A-C0E9-4B49-BE07-7798946B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493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EA424A-1323-4436-BDA4-AEC4D77B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968E4A-AE41-42B2-9392-7D467846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described the need for an AP to be able to predict STR capability of STAs </a:t>
            </a:r>
            <a:r>
              <a:rPr lang="en-US" dirty="0" err="1"/>
              <a:t>wrt</a:t>
            </a:r>
            <a:r>
              <a:rPr lang="en-US" dirty="0"/>
              <a:t> frequency separation</a:t>
            </a:r>
          </a:p>
          <a:p>
            <a:pPr lvl="1"/>
            <a:r>
              <a:rPr lang="en-US" dirty="0"/>
              <a:t>The capability is also dependent on Tx/Rx powers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We suggest a scheme for STA to report its capability in a compact form that can be extended to any operating condition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6D6AD-0BFE-41A2-8F76-83DF9FD8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50928-6DC9-4CBE-9C90-56B5BA4B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5622AF-3691-40E0-B0F5-D7706696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834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82423</TotalTime>
  <Words>757</Words>
  <Application>Microsoft Office PowerPoint</Application>
  <PresentationFormat>On-screen Show (4:3)</PresentationFormat>
  <Paragraphs>217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Cambria Math</vt:lpstr>
      <vt:lpstr>Qualcomm Office Regular</vt:lpstr>
      <vt:lpstr>Qualcomm Regular</vt:lpstr>
      <vt:lpstr>Times New Roman</vt:lpstr>
      <vt:lpstr>802-11-Submission</vt:lpstr>
      <vt:lpstr>STR Capability Report</vt:lpstr>
      <vt:lpstr>Motivation</vt:lpstr>
      <vt:lpstr>STR Operation Factors</vt:lpstr>
      <vt:lpstr>Defining A Reference Point</vt:lpstr>
      <vt:lpstr>Applying The Reference Point</vt:lpstr>
      <vt:lpstr>Piecewise Linear Model</vt:lpstr>
      <vt:lpstr>Proposed Scheme</vt:lpstr>
      <vt:lpstr>Other Considerations</vt:lpstr>
      <vt:lpstr>Conclusions</vt:lpstr>
      <vt:lpstr>SP1</vt:lpstr>
      <vt:lpstr>SP2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cheng.chen@intel.com</dc:creator>
  <cp:keywords>CTPClassification=CTP_NT</cp:keywords>
  <cp:lastModifiedBy>Pooya Monajemi (pmonajem)</cp:lastModifiedBy>
  <cp:revision>1998</cp:revision>
  <cp:lastPrinted>1998-02-10T13:28:06Z</cp:lastPrinted>
  <dcterms:created xsi:type="dcterms:W3CDTF">2004-12-02T14:01:45Z</dcterms:created>
  <dcterms:modified xsi:type="dcterms:W3CDTF">2020-05-23T19:30:14Z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0555f2cd-4793-4381-8cc1-66c1ad2e6912</vt:lpwstr>
  </property>
  <property fmtid="{D5CDD505-2E9C-101B-9397-08002B2CF9AE}" pid="4" name="CTP_TimeStamp">
    <vt:lpwstr>2020-04-10 23:47:42Z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