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1" r:id="rId2"/>
    <p:sldId id="364" r:id="rId3"/>
    <p:sldId id="677" r:id="rId4"/>
    <p:sldId id="695" r:id="rId5"/>
    <p:sldId id="696" r:id="rId6"/>
    <p:sldId id="697" r:id="rId7"/>
    <p:sldId id="673" r:id="rId8"/>
    <p:sldId id="676" r:id="rId9"/>
    <p:sldId id="698" r:id="rId10"/>
    <p:sldId id="693" r:id="rId11"/>
    <p:sldId id="692" r:id="rId12"/>
    <p:sldId id="699" r:id="rId13"/>
    <p:sldId id="363" r:id="rId1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4" name="Da Silva, Claudio" initials="DSC" lastIdx="11" clrIdx="3">
    <p:extLst>
      <p:ext uri="{19B8F6BF-5375-455C-9EA6-DF929625EA0E}">
        <p15:presenceInfo xmlns:p15="http://schemas.microsoft.com/office/powerpoint/2012/main" userId="S::claudio.da.silva@intel.com::8f1bd5ce-82a4-4ca6-b828-adc3a3708a96" providerId="AD"/>
      </p:ext>
    </p:extLst>
  </p:cmAuthor>
  <p:cmAuthor id="5" name="Chen, Cheng" initials="CC" lastIdx="5" clrIdx="4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6" autoAdjust="0"/>
    <p:restoredTop sz="91095" autoAdjust="0"/>
  </p:normalViewPr>
  <p:slideViewPr>
    <p:cSldViewPr>
      <p:cViewPr varScale="1">
        <p:scale>
          <a:sx n="113" d="100"/>
          <a:sy n="113" d="100"/>
        </p:scale>
        <p:origin x="2218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400"/>
              <a:t>May 2020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802.11-20/xxxxr0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Cheng Chen, Intel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1642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2625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2760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595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3788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3731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9618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6/23/2020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92696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802.11-20/0807r3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WLAN Sensing Definitions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 2020-05-26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35DB7D2-4714-454B-9B30-ECD38559D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10963"/>
              </p:ext>
            </p:extLst>
          </p:nvPr>
        </p:nvGraphicFramePr>
        <p:xfrm>
          <a:off x="685796" y="3098680"/>
          <a:ext cx="7702627" cy="18804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8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4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2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27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0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Claudio da Silva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claudio.da.silva@intel.com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Bahareh Sadeghi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bahareh.sadeghi@intel.com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Carlos Cordeiro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carlos.cordeiro@intel.com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4814F-00D1-49FF-A053-2ACC6045D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5324E-6F24-4F65-9404-EAD77A4BD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illustrated the fact that devices involved in WLAN sensing can take on different sensing roles.</a:t>
            </a:r>
          </a:p>
          <a:p>
            <a:endParaRPr lang="en-US" dirty="0"/>
          </a:p>
          <a:p>
            <a:r>
              <a:rPr lang="en-US" dirty="0"/>
              <a:t>We proposed definitions related to the different roles a STA can assume in WLAN sensing.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983E8-4734-4685-9937-BA034A241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FA6D2-8B8F-44AD-84D8-9EC842ECE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07CBC-D56D-4DDA-8FD8-BDD3C09A0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3613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1CC4D-A2A1-4BD8-96BD-84FEC2855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FAFA3-6F8B-4BEB-9C4F-5C68DAD95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with the following definitions?</a:t>
            </a:r>
          </a:p>
          <a:p>
            <a:pPr lvl="1"/>
            <a:r>
              <a:rPr lang="en-US" sz="1600" dirty="0"/>
              <a:t>A sensing procedure allows a STA to perform WLAN sensing and obtain measurement results. A sensing session is an instance of a sensing procedure with the associated scheduling if applicable, and operational parameters of that instance.</a:t>
            </a:r>
          </a:p>
          <a:p>
            <a:pPr lvl="2"/>
            <a:endParaRPr lang="en-US" sz="1600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E1424-687B-4B55-87F4-93A78B927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83EC4-F462-4B18-B90B-2597ED6E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64803-1144-4942-9809-D1CB042FB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2900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1CC4D-A2A1-4BD8-96BD-84FEC2855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FAFA3-6F8B-4BEB-9C4F-5C68DAD95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with the following definitions?</a:t>
            </a:r>
          </a:p>
          <a:p>
            <a:pPr lvl="1"/>
            <a:r>
              <a:rPr lang="en-US" sz="1600" dirty="0"/>
              <a:t>Sensing initiator and sensing responder(s)</a:t>
            </a:r>
          </a:p>
          <a:p>
            <a:pPr lvl="2"/>
            <a:r>
              <a:rPr lang="en-US" sz="1400" dirty="0"/>
              <a:t>Sensing initiator: a STA that initiates a WLAN sensing session</a:t>
            </a:r>
          </a:p>
          <a:p>
            <a:pPr lvl="2"/>
            <a:r>
              <a:rPr lang="en-US" sz="1400" dirty="0"/>
              <a:t>Sensing responder: a STA that participates in a WLAN sensing session initiated by a sensing initiator</a:t>
            </a:r>
          </a:p>
          <a:p>
            <a:pPr lvl="1"/>
            <a:r>
              <a:rPr lang="en-US" sz="1600" dirty="0"/>
              <a:t>Sensing transmitter(s) and sensing receiver(s)</a:t>
            </a:r>
          </a:p>
          <a:p>
            <a:pPr lvl="2"/>
            <a:r>
              <a:rPr lang="en-US" sz="1400" dirty="0"/>
              <a:t>Sensing transmitter: a STA that transmits PPDUs used for sensing measurements in a sensing session</a:t>
            </a:r>
          </a:p>
          <a:p>
            <a:pPr lvl="2"/>
            <a:r>
              <a:rPr lang="en-US" sz="1400" dirty="0"/>
              <a:t>Sensing receiver: a STA that receives PPDUs sent by a sensing transmitter and performs sensing measurements</a:t>
            </a:r>
          </a:p>
          <a:p>
            <a:pPr lvl="1"/>
            <a:r>
              <a:rPr lang="en-US" sz="1600" dirty="0"/>
              <a:t>Note: In a sensing session, there is one sensing initiator, one or more sensing responders, one or more sensing transmitters, and one or more sensing receivers.</a:t>
            </a:r>
          </a:p>
          <a:p>
            <a:pPr lvl="1"/>
            <a:r>
              <a:rPr lang="en-US" sz="1600" dirty="0"/>
              <a:t>Note: A STA can assume multiple roles in one sensing session.</a:t>
            </a:r>
          </a:p>
          <a:p>
            <a:pPr lvl="2"/>
            <a:endParaRPr lang="en-US" sz="1600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E1424-687B-4B55-87F4-93A78B927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83EC4-F462-4B18-B90B-2597ED6E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64803-1144-4942-9809-D1CB042FB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9013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9B3DF-6891-4591-8F19-389AA220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077916-AA7F-4919-8E9F-F9D65E5D3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[1] 19/1769r1, "CSI-based Wi-Fi Sensing: Results and Standardization Challenges</a:t>
            </a:r>
          </a:p>
          <a:p>
            <a:r>
              <a:rPr lang="en-US" sz="2000" dirty="0"/>
              <a:t>[2] Wi-Fi sensing: Usages, requirements, technical feasibility and standards gaps, IEEE 802.11-19/1293r0.</a:t>
            </a:r>
          </a:p>
          <a:p>
            <a:r>
              <a:rPr lang="en-US" sz="2000" dirty="0"/>
              <a:t>[3] Wi-Fi sensing in 60GHz band, IEEE 802.11-19/1551r1.</a:t>
            </a:r>
          </a:p>
          <a:p>
            <a:r>
              <a:rPr lang="en-US" sz="2000" dirty="0"/>
              <a:t>[4] Usage models for WLAN sensing, IEEE 802.11-19/1725r0.</a:t>
            </a:r>
          </a:p>
          <a:p>
            <a:r>
              <a:rPr lang="en-US" sz="2000" dirty="0"/>
              <a:t>[5] Wi-Fi sensing: Cooperation and standard support, IEEE 802.11-19/1416r0.</a:t>
            </a:r>
          </a:p>
          <a:p>
            <a:r>
              <a:rPr lang="en-US" sz="2000" dirty="0"/>
              <a:t>[6] 802.11 sensing: Applications, feasibility, standardization, IEEE 802.11-19/1626r1.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643B31-E8AE-49F6-8207-9B7ECC0EC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69F626-B7DD-4556-80AE-5B685DDB6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A669CB-0B3D-4E56-A8FC-9A8FCF45F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4105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0829E-09A3-49B6-A6D0-EF7B9BAB9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39551-924F-4CDB-82A8-3FA40F577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proposes definitions related to WLAN sensing that could be adopted by SENS SG/TG”).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9BF1E-CD92-4175-88A3-C26F35592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9C3E6-AD69-4D51-8BCA-92C2BCCBC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9D1D8-8EC0-4107-90AE-6B7C43B05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107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71463"/>
            <a:ext cx="7772400" cy="453650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WLAN sensing implementations can be roughly divided into one of the two following categories: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Same device transmits and receives a “sensing” PPDU</a:t>
            </a:r>
            <a:endParaRPr lang="en-US" strike="sngStrike" dirty="0"/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Like traditional radar systems (monostatic), such as those based on FMCW.  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Example: Gesture recognition.</a:t>
            </a:r>
          </a:p>
          <a:p>
            <a:pPr marL="1028700" lvl="2">
              <a:buFont typeface="Arial" panose="020B0604020202020204" pitchFamily="34" charset="0"/>
              <a:buChar char="•"/>
            </a:pPr>
            <a:endParaRPr lang="en-US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Sensing is performed by tracking changes on a wireless channel through the reception of multiple PPDUs over time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Time-variations of the channel are usually classified into events/activities/… through signal processing and/or ML/AI.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Example: Home security and smart buildings.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2192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00808"/>
            <a:ext cx="7772400" cy="475393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One of the main areas of focus of the WLAN Sensing amendment will be the definition of procedures that enable efficient and reliable channel measurement (or “sampling”).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Measurements used by WLAN sensing could be obtained: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b="1" dirty="0"/>
              <a:t>By the same STA that supports WLAN sensing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600" dirty="0"/>
              <a:t>Often referred to as opportunistic or “implicit” [1]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b="1" dirty="0"/>
              <a:t>Feedback sent by a different STA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600" dirty="0"/>
              <a:t>Referred to as “explicit” in [1].</a:t>
            </a:r>
          </a:p>
          <a:p>
            <a:pPr marL="1028700"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00050" lvl="1" indent="0">
              <a:buNone/>
            </a:pPr>
            <a:r>
              <a:rPr lang="en-US" b="1" dirty="0"/>
              <a:t>Note: Each of the two approaches defined above have advantages/disadvantages, and may be required for specific use cases.  This analysis is beyond the scope of this presentation, and will be considered in future contributions.</a:t>
            </a:r>
          </a:p>
          <a:p>
            <a:pPr marL="0" indent="0">
              <a:buNone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2603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Measurements: Implementation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2060848"/>
            <a:ext cx="7772400" cy="396044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STA that supports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WLAN sensing (STA 1 in the figure below) obtains measurements itself/directly using PPDUs transmitted by a peer STA (STA 2).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The PPDUs used to obtain measurements could be received, for example, during a data/management exchange (including Beacon frames) or as a result of a ping-like procedure.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1E9B9A60-44D1-4CAF-8512-2D9FC3F89A50}"/>
              </a:ext>
            </a:extLst>
          </p:cNvPr>
          <p:cNvSpPr/>
          <p:nvPr/>
        </p:nvSpPr>
        <p:spPr>
          <a:xfrm>
            <a:off x="2953317" y="3493755"/>
            <a:ext cx="72644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3EBE7627-B515-49A5-8DCE-31023792866D}"/>
              </a:ext>
            </a:extLst>
          </p:cNvPr>
          <p:cNvSpPr/>
          <p:nvPr/>
        </p:nvSpPr>
        <p:spPr>
          <a:xfrm>
            <a:off x="5265646" y="3493755"/>
            <a:ext cx="76615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A8CB7E-3E53-48DC-8594-93CB86F78B67}"/>
              </a:ext>
            </a:extLst>
          </p:cNvPr>
          <p:cNvSpPr txBox="1"/>
          <p:nvPr/>
        </p:nvSpPr>
        <p:spPr>
          <a:xfrm>
            <a:off x="3765229" y="4324454"/>
            <a:ext cx="1742272" cy="36933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b="1" dirty="0">
                <a:solidFill>
                  <a:srgbClr val="003C71"/>
                </a:solidFill>
              </a:rPr>
              <a:t>STA that supports WLAN </a:t>
            </a:r>
          </a:p>
          <a:p>
            <a:r>
              <a:rPr lang="en-US" b="1" dirty="0">
                <a:solidFill>
                  <a:srgbClr val="003C71"/>
                </a:solidFill>
              </a:rPr>
              <a:t>sensing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5C1F120-6D35-440C-B222-7D14B3DD70ED}"/>
              </a:ext>
            </a:extLst>
          </p:cNvPr>
          <p:cNvCxnSpPr/>
          <p:nvPr/>
        </p:nvCxnSpPr>
        <p:spPr>
          <a:xfrm>
            <a:off x="3838614" y="3819269"/>
            <a:ext cx="1268177" cy="10160"/>
          </a:xfrm>
          <a:prstGeom prst="straightConnector1">
            <a:avLst/>
          </a:prstGeom>
          <a:ln>
            <a:solidFill>
              <a:srgbClr val="00B05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30E3AE1-3C69-4EB4-BD81-F30F8078F19B}"/>
              </a:ext>
            </a:extLst>
          </p:cNvPr>
          <p:cNvSpPr txBox="1"/>
          <p:nvPr/>
        </p:nvSpPr>
        <p:spPr>
          <a:xfrm>
            <a:off x="4302802" y="3552815"/>
            <a:ext cx="416781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B050"/>
                </a:solidFill>
              </a:rPr>
              <a:t>PPDUs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56169D7-31C5-4739-B9F1-49B96440E28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419872" y="4117461"/>
            <a:ext cx="259885" cy="241996"/>
          </a:xfrm>
          <a:prstGeom prst="straightConnector1">
            <a:avLst/>
          </a:prstGeom>
          <a:ln>
            <a:headEnd type="none" w="sm" len="sm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817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Measurements: Implementation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2121095"/>
            <a:ext cx="7772400" cy="155732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STA that supports WLAN sensing (STA 1) uses feedback of measurements obtained by a peer STA (STA 2).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/>
              <a:t>Example:  Beamforming sounding procedure: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400" dirty="0"/>
              <a:t>STA 1 transmits an NDP Announcement followed by an NDP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400" dirty="0"/>
              <a:t>STA 2 estimates the MIMO channel, compresses the feedback, and sends it to STA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601A55DB-5AE7-4264-89CC-9FEFE78CCA14}"/>
              </a:ext>
            </a:extLst>
          </p:cNvPr>
          <p:cNvSpPr/>
          <p:nvPr/>
        </p:nvSpPr>
        <p:spPr>
          <a:xfrm>
            <a:off x="2953317" y="3919252"/>
            <a:ext cx="72644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6E6A2182-2F2D-4944-BAF9-D48EE9023BD7}"/>
              </a:ext>
            </a:extLst>
          </p:cNvPr>
          <p:cNvSpPr/>
          <p:nvPr/>
        </p:nvSpPr>
        <p:spPr>
          <a:xfrm>
            <a:off x="5265646" y="3919252"/>
            <a:ext cx="76615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9279DE-D93B-48E7-9CC6-3DCDF1DD4FC0}"/>
              </a:ext>
            </a:extLst>
          </p:cNvPr>
          <p:cNvSpPr txBox="1"/>
          <p:nvPr/>
        </p:nvSpPr>
        <p:spPr>
          <a:xfrm>
            <a:off x="3765229" y="4749951"/>
            <a:ext cx="1742272" cy="36933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b="1" dirty="0">
                <a:solidFill>
                  <a:srgbClr val="003C71"/>
                </a:solidFill>
              </a:rPr>
              <a:t>STA that supports WLAN </a:t>
            </a:r>
          </a:p>
          <a:p>
            <a:r>
              <a:rPr lang="en-US" b="1" dirty="0">
                <a:solidFill>
                  <a:srgbClr val="003C71"/>
                </a:solidFill>
              </a:rPr>
              <a:t>sensing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5C84A0B-92CF-4F10-A7C8-4F4D64A5C97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419872" y="4542958"/>
            <a:ext cx="259885" cy="241996"/>
          </a:xfrm>
          <a:prstGeom prst="straightConnector1">
            <a:avLst/>
          </a:prstGeom>
          <a:ln>
            <a:headEnd type="none" w="sm" len="sm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DD86C88-8A91-46F1-9FAB-74420B2BF72D}"/>
              </a:ext>
            </a:extLst>
          </p:cNvPr>
          <p:cNvCxnSpPr/>
          <p:nvPr/>
        </p:nvCxnSpPr>
        <p:spPr>
          <a:xfrm>
            <a:off x="3863695" y="4060361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80A69DE-6513-4E44-899F-EA984D9F56DF}"/>
              </a:ext>
            </a:extLst>
          </p:cNvPr>
          <p:cNvSpPr txBox="1"/>
          <p:nvPr/>
        </p:nvSpPr>
        <p:spPr>
          <a:xfrm>
            <a:off x="4087414" y="3789040"/>
            <a:ext cx="820738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NDPA + NDP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1BCCDB7-15A9-4712-8557-3619BD6AE8B9}"/>
              </a:ext>
            </a:extLst>
          </p:cNvPr>
          <p:cNvCxnSpPr/>
          <p:nvPr/>
        </p:nvCxnSpPr>
        <p:spPr>
          <a:xfrm>
            <a:off x="3846501" y="4286545"/>
            <a:ext cx="1268177" cy="10160"/>
          </a:xfrm>
          <a:prstGeom prst="straightConnector1">
            <a:avLst/>
          </a:prstGeom>
          <a:ln>
            <a:solidFill>
              <a:srgbClr val="7030A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5DDD011-F021-4CEF-A077-7C1BD3E1A1CF}"/>
              </a:ext>
            </a:extLst>
          </p:cNvPr>
          <p:cNvSpPr txBox="1"/>
          <p:nvPr/>
        </p:nvSpPr>
        <p:spPr>
          <a:xfrm>
            <a:off x="4244902" y="4408455"/>
            <a:ext cx="540212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Feedback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A4CA65F-0BFE-436D-8E7D-2FA3CD89E8C6}"/>
              </a:ext>
            </a:extLst>
          </p:cNvPr>
          <p:cNvSpPr txBox="1">
            <a:spLocks/>
          </p:cNvSpPr>
          <p:nvPr/>
        </p:nvSpPr>
        <p:spPr bwMode="auto">
          <a:xfrm>
            <a:off x="696913" y="5331364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kern="0" dirty="0"/>
              <a:t>The fact that sensing measurements may or may not be taken by the same STA that supports WLAN sensing creates confusion at times.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136200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BB996-5246-47BB-82DF-A7774FB3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sensing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90FE1-6DA0-436C-A434-DB68F3FF5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687" y="1532065"/>
            <a:ext cx="7772400" cy="4114800"/>
          </a:xfrm>
        </p:spPr>
        <p:txBody>
          <a:bodyPr/>
          <a:lstStyle/>
          <a:p>
            <a:r>
              <a:rPr lang="en-US" sz="1600" dirty="0"/>
              <a:t>A sensing procedure allows a STA to perform WLAN sensing and obtain measurement results. A sensing session is an instance of a sensing procedure with the associated scheduling if applicable, and operational parameters of that instance.</a:t>
            </a:r>
          </a:p>
          <a:p>
            <a:r>
              <a:rPr lang="en-US" sz="1600" dirty="0"/>
              <a:t>Sensing initiator and sensing responder(s)</a:t>
            </a:r>
          </a:p>
          <a:p>
            <a:pPr lvl="1"/>
            <a:r>
              <a:rPr lang="en-US" altLang="zh-CN" sz="1200" dirty="0"/>
              <a:t>Depends on which STA initiates a WLAN sensing session and obtains and/or requests measurements </a:t>
            </a:r>
            <a:endParaRPr lang="en-US" sz="1200" strike="sngStrike" dirty="0">
              <a:solidFill>
                <a:srgbClr val="FF0000"/>
              </a:solidFill>
            </a:endParaRPr>
          </a:p>
          <a:p>
            <a:pPr lvl="1"/>
            <a:r>
              <a:rPr lang="en-US" sz="1200" dirty="0"/>
              <a:t>Sensing initiator: a STA that initiates a WLAN sensing session</a:t>
            </a:r>
          </a:p>
          <a:p>
            <a:pPr lvl="1"/>
            <a:r>
              <a:rPr lang="en-US" sz="1200" dirty="0"/>
              <a:t>Sensing responder: a STA that participates in a WLAN sensing session initiated by a sensing initiator</a:t>
            </a:r>
            <a:endParaRPr lang="en-US" sz="1600" dirty="0"/>
          </a:p>
          <a:p>
            <a:r>
              <a:rPr lang="en-US" sz="1600" dirty="0"/>
              <a:t>Sensing transmitter(s) and sensing receiver(s)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Depends on who transmits the PPDUs used to obtain measurements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Sensing transmitter: a STA that transmits PPDUs used for sensing measurements in a sensing session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Sensing receiver: a STA that receives PPDUs sent by a sensing transmitter and performs sensing measurements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/>
              <a:t>In some scenarios, the different roles could collapse to one device.</a:t>
            </a:r>
          </a:p>
          <a:p>
            <a:r>
              <a:rPr lang="en-US" sz="1600" dirty="0"/>
              <a:t>In the last two slides, assuming STA 1 is the </a:t>
            </a:r>
            <a:r>
              <a:rPr lang="en-US" sz="1600" dirty="0">
                <a:solidFill>
                  <a:srgbClr val="FF0000"/>
                </a:solidFill>
              </a:rPr>
              <a:t>sensing initiator</a:t>
            </a:r>
            <a:r>
              <a:rPr lang="en-US" sz="1600" dirty="0"/>
              <a:t> and STA 2 is the </a:t>
            </a:r>
            <a:r>
              <a:rPr lang="en-US" sz="1600" dirty="0">
                <a:solidFill>
                  <a:srgbClr val="FF0000"/>
                </a:solidFill>
              </a:rPr>
              <a:t>sensing responder</a:t>
            </a:r>
            <a:r>
              <a:rPr lang="en-US" sz="1600" dirty="0"/>
              <a:t>.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64764-19C9-434B-A763-EE8AB9827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479BB-DAA8-45ED-9816-F2541BF1C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6538D-1693-4EEB-84B3-F46350B39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45" name="Rounded Rectangle 15">
            <a:extLst>
              <a:ext uri="{FF2B5EF4-FFF2-40B4-BE49-F238E27FC236}">
                <a16:creationId xmlns:a16="http://schemas.microsoft.com/office/drawing/2014/main" id="{D2F38180-E137-40F7-AB47-067A0ACAE28D}"/>
              </a:ext>
            </a:extLst>
          </p:cNvPr>
          <p:cNvSpPr/>
          <p:nvPr/>
        </p:nvSpPr>
        <p:spPr>
          <a:xfrm>
            <a:off x="992982" y="5561664"/>
            <a:ext cx="75692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46" name="Rounded Rectangle 16">
            <a:extLst>
              <a:ext uri="{FF2B5EF4-FFF2-40B4-BE49-F238E27FC236}">
                <a16:creationId xmlns:a16="http://schemas.microsoft.com/office/drawing/2014/main" id="{12CBA203-C09D-4338-8AAB-98EBF2189C77}"/>
              </a:ext>
            </a:extLst>
          </p:cNvPr>
          <p:cNvSpPr/>
          <p:nvPr/>
        </p:nvSpPr>
        <p:spPr>
          <a:xfrm>
            <a:off x="3335790" y="5561664"/>
            <a:ext cx="77631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CEB4F78-2269-49FE-AFB1-1D23C70C0BDC}"/>
              </a:ext>
            </a:extLst>
          </p:cNvPr>
          <p:cNvSpPr txBox="1"/>
          <p:nvPr/>
        </p:nvSpPr>
        <p:spPr>
          <a:xfrm>
            <a:off x="809950" y="6167947"/>
            <a:ext cx="1117294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Receiver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46A5902-6018-425A-82F3-424015F257DA}"/>
              </a:ext>
            </a:extLst>
          </p:cNvPr>
          <p:cNvSpPr txBox="1"/>
          <p:nvPr/>
        </p:nvSpPr>
        <p:spPr>
          <a:xfrm>
            <a:off x="2951616" y="6167947"/>
            <a:ext cx="1332352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Transmitter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1ED81B04-E490-47C6-AE01-234E61603849}"/>
              </a:ext>
            </a:extLst>
          </p:cNvPr>
          <p:cNvCxnSpPr/>
          <p:nvPr/>
        </p:nvCxnSpPr>
        <p:spPr>
          <a:xfrm>
            <a:off x="1908758" y="570047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908188C-8E58-48FA-AAA0-8D018362D5F9}"/>
              </a:ext>
            </a:extLst>
          </p:cNvPr>
          <p:cNvSpPr txBox="1"/>
          <p:nvPr/>
        </p:nvSpPr>
        <p:spPr>
          <a:xfrm>
            <a:off x="1825119" y="5508531"/>
            <a:ext cx="1460336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Sensing Transmissions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6C14FB9-6D42-49C2-93FD-14021D059378}"/>
              </a:ext>
            </a:extLst>
          </p:cNvPr>
          <p:cNvCxnSpPr/>
          <p:nvPr/>
        </p:nvCxnSpPr>
        <p:spPr>
          <a:xfrm>
            <a:off x="1908758" y="579191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718B0B01-5A53-4127-98F1-296B0BB31DA1}"/>
              </a:ext>
            </a:extLst>
          </p:cNvPr>
          <p:cNvCxnSpPr/>
          <p:nvPr/>
        </p:nvCxnSpPr>
        <p:spPr>
          <a:xfrm>
            <a:off x="1898598" y="604591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AA5A2716-9466-4F2A-9384-2418EDB49216}"/>
              </a:ext>
            </a:extLst>
          </p:cNvPr>
          <p:cNvSpPr txBox="1"/>
          <p:nvPr/>
        </p:nvSpPr>
        <p:spPr>
          <a:xfrm>
            <a:off x="2484755" y="5869839"/>
            <a:ext cx="141064" cy="169277"/>
          </a:xfrm>
          <a:prstGeom prst="rect">
            <a:avLst/>
          </a:prstGeom>
          <a:noFill/>
        </p:spPr>
        <p:txBody>
          <a:bodyPr vert="vert" wrap="none" lIns="0" tIns="0" rIns="0" bIns="0" rtlCol="0">
            <a:spAutoFit/>
          </a:bodyPr>
          <a:lstStyle/>
          <a:p>
            <a:r>
              <a:rPr lang="en-US" sz="1100" b="1" dirty="0">
                <a:solidFill>
                  <a:srgbClr val="003C71"/>
                </a:solidFill>
              </a:rPr>
              <a:t>…</a:t>
            </a:r>
          </a:p>
        </p:txBody>
      </p:sp>
      <p:sp>
        <p:nvSpPr>
          <p:cNvPr id="54" name="Rounded Rectangle 27">
            <a:extLst>
              <a:ext uri="{FF2B5EF4-FFF2-40B4-BE49-F238E27FC236}">
                <a16:creationId xmlns:a16="http://schemas.microsoft.com/office/drawing/2014/main" id="{F49B2378-069D-44AA-9C9F-01DB3FF6683E}"/>
              </a:ext>
            </a:extLst>
          </p:cNvPr>
          <p:cNvSpPr/>
          <p:nvPr/>
        </p:nvSpPr>
        <p:spPr>
          <a:xfrm>
            <a:off x="4965542" y="5571824"/>
            <a:ext cx="75692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55" name="Rounded Rectangle 28">
            <a:extLst>
              <a:ext uri="{FF2B5EF4-FFF2-40B4-BE49-F238E27FC236}">
                <a16:creationId xmlns:a16="http://schemas.microsoft.com/office/drawing/2014/main" id="{4C4A08BB-9153-4DE4-AC7E-FD53057FBBD5}"/>
              </a:ext>
            </a:extLst>
          </p:cNvPr>
          <p:cNvSpPr/>
          <p:nvPr/>
        </p:nvSpPr>
        <p:spPr>
          <a:xfrm>
            <a:off x="7298190" y="5571824"/>
            <a:ext cx="77631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7FA6CD8-8033-4A40-A597-329949B665F4}"/>
              </a:ext>
            </a:extLst>
          </p:cNvPr>
          <p:cNvSpPr txBox="1"/>
          <p:nvPr/>
        </p:nvSpPr>
        <p:spPr>
          <a:xfrm>
            <a:off x="4427984" y="6167947"/>
            <a:ext cx="1332352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Transmitter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5EF5A21-9196-4F47-B734-37A43E980EDA}"/>
              </a:ext>
            </a:extLst>
          </p:cNvPr>
          <p:cNvSpPr txBox="1"/>
          <p:nvPr/>
        </p:nvSpPr>
        <p:spPr>
          <a:xfrm>
            <a:off x="7316305" y="6167947"/>
            <a:ext cx="1153008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Receiver 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6487D2A-B0FD-484B-BB26-A5F83A2068DE}"/>
              </a:ext>
            </a:extLst>
          </p:cNvPr>
          <p:cNvCxnSpPr/>
          <p:nvPr/>
        </p:nvCxnSpPr>
        <p:spPr>
          <a:xfrm>
            <a:off x="5881318" y="571063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C0BC6DEE-4EDA-4141-827B-BE389510B398}"/>
              </a:ext>
            </a:extLst>
          </p:cNvPr>
          <p:cNvSpPr txBox="1"/>
          <p:nvPr/>
        </p:nvSpPr>
        <p:spPr>
          <a:xfrm>
            <a:off x="5777359" y="5508531"/>
            <a:ext cx="1460336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Sensing Transmissions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CB9EAECE-2BEB-40CC-B5F3-9A41BA394D2B}"/>
              </a:ext>
            </a:extLst>
          </p:cNvPr>
          <p:cNvCxnSpPr/>
          <p:nvPr/>
        </p:nvCxnSpPr>
        <p:spPr>
          <a:xfrm>
            <a:off x="5881318" y="580207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0B158720-06AA-4A2A-87A8-A88AF47E6AF2}"/>
              </a:ext>
            </a:extLst>
          </p:cNvPr>
          <p:cNvCxnSpPr/>
          <p:nvPr/>
        </p:nvCxnSpPr>
        <p:spPr>
          <a:xfrm>
            <a:off x="5871158" y="605607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35A3F3A4-60EB-4646-A526-34886DF5ECF5}"/>
              </a:ext>
            </a:extLst>
          </p:cNvPr>
          <p:cNvSpPr txBox="1"/>
          <p:nvPr/>
        </p:nvSpPr>
        <p:spPr>
          <a:xfrm>
            <a:off x="6457315" y="5879999"/>
            <a:ext cx="141064" cy="169277"/>
          </a:xfrm>
          <a:prstGeom prst="rect">
            <a:avLst/>
          </a:prstGeom>
          <a:noFill/>
        </p:spPr>
        <p:txBody>
          <a:bodyPr vert="vert" wrap="none" lIns="0" tIns="0" rIns="0" bIns="0" rtlCol="0">
            <a:spAutoFit/>
          </a:bodyPr>
          <a:lstStyle/>
          <a:p>
            <a:r>
              <a:rPr lang="en-US" sz="1100" b="1" dirty="0">
                <a:solidFill>
                  <a:srgbClr val="003C71"/>
                </a:solidFill>
              </a:rPr>
              <a:t>…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F77B0F83-0C1A-4B95-9C8B-9C9255BDF3F7}"/>
              </a:ext>
            </a:extLst>
          </p:cNvPr>
          <p:cNvCxnSpPr/>
          <p:nvPr/>
        </p:nvCxnSpPr>
        <p:spPr>
          <a:xfrm>
            <a:off x="5864124" y="6184782"/>
            <a:ext cx="1268177" cy="10160"/>
          </a:xfrm>
          <a:prstGeom prst="straightConnector1">
            <a:avLst/>
          </a:prstGeom>
          <a:ln>
            <a:solidFill>
              <a:srgbClr val="7030A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5F388B56-EEDC-47E5-9A31-6B6F4AB9F487}"/>
              </a:ext>
            </a:extLst>
          </p:cNvPr>
          <p:cNvSpPr txBox="1"/>
          <p:nvPr/>
        </p:nvSpPr>
        <p:spPr>
          <a:xfrm>
            <a:off x="5648721" y="6356067"/>
            <a:ext cx="1858064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100" dirty="0">
                <a:solidFill>
                  <a:srgbClr val="7030A0"/>
                </a:solidFill>
              </a:rPr>
              <a:t>Sensing Measurement Report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4B6928B-A213-4E75-9ED7-C5F74D41F07F}"/>
              </a:ext>
            </a:extLst>
          </p:cNvPr>
          <p:cNvSpPr txBox="1"/>
          <p:nvPr/>
        </p:nvSpPr>
        <p:spPr>
          <a:xfrm>
            <a:off x="2172970" y="5228648"/>
            <a:ext cx="577081" cy="21544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400" b="1" u="sng" dirty="0">
                <a:solidFill>
                  <a:srgbClr val="C00000"/>
                </a:solidFill>
              </a:rPr>
              <a:t>Case 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2FE0BC4-2838-49C8-ADA4-7D547B60D7AA}"/>
              </a:ext>
            </a:extLst>
          </p:cNvPr>
          <p:cNvSpPr txBox="1"/>
          <p:nvPr/>
        </p:nvSpPr>
        <p:spPr>
          <a:xfrm>
            <a:off x="6037857" y="5228068"/>
            <a:ext cx="577081" cy="21544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400" b="1" u="sng" dirty="0">
                <a:solidFill>
                  <a:srgbClr val="C00000"/>
                </a:solidFill>
              </a:rPr>
              <a:t>Case 2</a:t>
            </a:r>
          </a:p>
        </p:txBody>
      </p:sp>
    </p:spTree>
    <p:extLst>
      <p:ext uri="{BB962C8B-B14F-4D97-AF65-F5344CB8AC3E}">
        <p14:creationId xmlns:p14="http://schemas.microsoft.com/office/powerpoint/2010/main" val="4139187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5749-25DB-466C-B2A5-580D1E670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between different sensing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E9F2C-ACA4-4911-8C16-55E59E864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Which STA requests WLAN sensing measurements?</a:t>
            </a:r>
          </a:p>
          <a:p>
            <a:pPr lvl="1"/>
            <a:r>
              <a:rPr lang="en-US" sz="1800" dirty="0"/>
              <a:t>The sensing initiator.</a:t>
            </a:r>
          </a:p>
          <a:p>
            <a:pPr lvl="1"/>
            <a:endParaRPr lang="en-US" sz="1800" dirty="0"/>
          </a:p>
          <a:p>
            <a:r>
              <a:rPr lang="en-US" altLang="zh-CN" sz="2000" dirty="0"/>
              <a:t>Which STA obtains measurements?</a:t>
            </a:r>
          </a:p>
          <a:p>
            <a:pPr lvl="1"/>
            <a:r>
              <a:rPr lang="en-US" sz="1800" dirty="0"/>
              <a:t>The sensing receiver.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During a sensing procedure, either the sensing initiator or sensing responder(s) transmits PPDUs used to obtain WLAN sensing measurements.</a:t>
            </a:r>
          </a:p>
          <a:p>
            <a:pPr lvl="1"/>
            <a:r>
              <a:rPr lang="en-US" sz="1800" dirty="0"/>
              <a:t>Therefore, if the sensing initiator is also the sensing transmitter, it needs to get the measurement results from the sensing responder(s).</a:t>
            </a:r>
          </a:p>
          <a:p>
            <a:pPr lvl="1"/>
            <a:r>
              <a:rPr lang="en-US" sz="1800" dirty="0"/>
              <a:t>Otherwise if the sensing initiator is the sensing receiver, there is no need to feedback measurements results.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24AB2-1A19-4D0E-9740-32A044A3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AC243-5462-4E0A-BBD3-8B5E7B545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C3F9D-1091-4884-9EAD-7EE7A96C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7901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5749-25DB-466C-B2A5-580D1E670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Multiple-device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E9F2C-ACA4-4911-8C16-55E59E8641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799" y="1981200"/>
            <a:ext cx="4189413" cy="411480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dirty="0"/>
              <a:t>When there are multiple STAs involved in a WLAN sensing session: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initiator: Should only be one device in one sensing session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If multiple devices would like to initiate different sensing procedures, they should be separated into different sensing sessions, instead of combined into one session.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responder(s): Can be multiple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transmitter(s): Can be multiple 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receiver(s): Can be multiple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It is shown in [5] that TX and RX STA diversity could improve sensing performance.</a:t>
            </a:r>
          </a:p>
          <a:p>
            <a:pPr lvl="1">
              <a:lnSpc>
                <a:spcPct val="90000"/>
              </a:lnSpc>
            </a:pPr>
            <a:endParaRPr lang="en-US" sz="1300" dirty="0"/>
          </a:p>
          <a:p>
            <a:pPr>
              <a:lnSpc>
                <a:spcPct val="90000"/>
              </a:lnSpc>
            </a:pPr>
            <a:endParaRPr lang="en-US" sz="1300" dirty="0"/>
          </a:p>
          <a:p>
            <a:pPr>
              <a:lnSpc>
                <a:spcPct val="90000"/>
              </a:lnSpc>
            </a:pPr>
            <a:endParaRPr lang="en-US" sz="1300" dirty="0"/>
          </a:p>
        </p:txBody>
      </p:sp>
      <p:pic>
        <p:nvPicPr>
          <p:cNvPr id="14" name="Picture 13" descr="A screenshot of a cell phone&#10;&#10;Description automatically generated">
            <a:extLst>
              <a:ext uri="{FF2B5EF4-FFF2-40B4-BE49-F238E27FC236}">
                <a16:creationId xmlns:a16="http://schemas.microsoft.com/office/drawing/2014/main" id="{21C31ABB-86CF-40B1-B916-3F39EB0F2B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438400"/>
            <a:ext cx="3810000" cy="32004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24AB2-1A19-4D0E-9740-32A044A3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AC243-5462-4E0A-BBD3-8B5E7B545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C3F9D-1091-4884-9EAD-7EE7A96C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77154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5601</TotalTime>
  <Words>1392</Words>
  <Application>Microsoft Office PowerPoint</Application>
  <PresentationFormat>On-screen Show (4:3)</PresentationFormat>
  <Paragraphs>209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Qualcomm Office Regular</vt:lpstr>
      <vt:lpstr>Qualcomm Regular</vt:lpstr>
      <vt:lpstr>Arial</vt:lpstr>
      <vt:lpstr>Times New Roman</vt:lpstr>
      <vt:lpstr>802-11-Submission</vt:lpstr>
      <vt:lpstr>WLAN Sensing Definitions</vt:lpstr>
      <vt:lpstr>Abstract</vt:lpstr>
      <vt:lpstr>Background</vt:lpstr>
      <vt:lpstr>WLAN Sensing Measurements</vt:lpstr>
      <vt:lpstr>WLAN Sensing Measurements: Implementation 1</vt:lpstr>
      <vt:lpstr>WLAN Sensing Measurements: Implementation 2</vt:lpstr>
      <vt:lpstr>Definition of sensing roles</vt:lpstr>
      <vt:lpstr>Relationship between different sensing roles</vt:lpstr>
      <vt:lpstr>Multiple-device scenarios</vt:lpstr>
      <vt:lpstr>Conclusions</vt:lpstr>
      <vt:lpstr>Straw Poll 1</vt:lpstr>
      <vt:lpstr>Straw Poll 2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Definitions</dc:title>
  <dc:creator>Chen, Cheng</dc:creator>
  <cp:keywords>CTPClassification=CTP_NT</cp:keywords>
  <cp:lastModifiedBy>Chen, Cheng</cp:lastModifiedBy>
  <cp:revision>20</cp:revision>
  <dcterms:created xsi:type="dcterms:W3CDTF">2020-05-25T03:58:48Z</dcterms:created>
  <dcterms:modified xsi:type="dcterms:W3CDTF">2020-06-23T14:56:49Z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158c6de5-7c53-4824-9653-b72ad0b4c88c</vt:lpwstr>
  </property>
  <property fmtid="{D5CDD505-2E9C-101B-9397-08002B2CF9AE}" pid="3" name="CTP_TimeStamp">
    <vt:lpwstr>2020-06-23 14:56:49Z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