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83" r:id="rId3"/>
    <p:sldId id="298" r:id="rId4"/>
    <p:sldId id="319" r:id="rId5"/>
    <p:sldId id="331" r:id="rId6"/>
    <p:sldId id="285" r:id="rId7"/>
    <p:sldId id="339" r:id="rId8"/>
    <p:sldId id="332" r:id="rId9"/>
    <p:sldId id="340" r:id="rId10"/>
    <p:sldId id="333" r:id="rId11"/>
    <p:sldId id="334" r:id="rId12"/>
    <p:sldId id="335" r:id="rId13"/>
    <p:sldId id="338" r:id="rId14"/>
    <p:sldId id="336" r:id="rId15"/>
    <p:sldId id="337" r:id="rId16"/>
    <p:sldId id="306" r:id="rId17"/>
    <p:sldId id="320" r:id="rId18"/>
    <p:sldId id="341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IEEE 802.11-20/0789r1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On TBD segment parser and tone interleaver for specific MRU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2020-04-28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91514"/>
              </p:ext>
            </p:extLst>
          </p:nvPr>
        </p:nvGraphicFramePr>
        <p:xfrm>
          <a:off x="1152525" y="3002114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Two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Note the separate tone interleave scheme for (242+484) contradicts the  passed SP “joint interleaving for RU and aggregated RU size &lt;=80 MHz”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separate </a:t>
            </a:r>
            <a:r>
              <a:rPr lang="en-US" dirty="0"/>
              <a:t>tone interleave </a:t>
            </a:r>
            <a:r>
              <a:rPr lang="en-US" dirty="0" smtClean="0"/>
              <a:t>scheme </a:t>
            </a:r>
            <a:r>
              <a:rPr lang="en-US" dirty="0"/>
              <a:t>for (242+484</a:t>
            </a:r>
            <a:r>
              <a:rPr lang="en-US" dirty="0" smtClean="0"/>
              <a:t>) does not follow the tradition of per-80MHz joint tone interleave used </a:t>
            </a:r>
            <a:r>
              <a:rPr lang="en-US" dirty="0" smtClean="0"/>
              <a:t>in </a:t>
            </a:r>
            <a:r>
              <a:rPr lang="en-US" dirty="0" smtClean="0"/>
              <a:t>11ac/11ax and currently 11be. </a:t>
            </a:r>
          </a:p>
          <a:p>
            <a:pPr marL="685800" lvl="2" indent="-342900"/>
            <a:r>
              <a:rPr lang="en-US" sz="1800" dirty="0" smtClean="0"/>
              <a:t>An exception for just (242+484) just increases hardware complexity and implementation complexity; For example, 4 users OFDMA with (242+484) for each user in each 80MHz segment,</a:t>
            </a:r>
          </a:p>
          <a:p>
            <a:pPr marL="1028700" lvl="3" indent="-342900"/>
            <a:r>
              <a:rPr lang="en-US" dirty="0"/>
              <a:t>Separate tone interleave scheme: (</a:t>
            </a:r>
            <a:r>
              <a:rPr lang="en-US" dirty="0" smtClean="0"/>
              <a:t>4 PRR </a:t>
            </a:r>
            <a:r>
              <a:rPr lang="en-US" dirty="0"/>
              <a:t>parser+8 Tone </a:t>
            </a:r>
            <a:r>
              <a:rPr lang="en-US" dirty="0" err="1"/>
              <a:t>interleavers</a:t>
            </a:r>
            <a:r>
              <a:rPr lang="en-US" dirty="0"/>
              <a:t>) x </a:t>
            </a:r>
            <a:r>
              <a:rPr lang="en-US" dirty="0" err="1"/>
              <a:t>Nss</a:t>
            </a:r>
            <a:endParaRPr lang="en-US" dirty="0"/>
          </a:p>
          <a:p>
            <a:pPr marL="1028700" lvl="3" indent="-342900"/>
            <a:r>
              <a:rPr lang="en-US" dirty="0"/>
              <a:t>Joint tone interleave: (4 Tone </a:t>
            </a:r>
            <a:r>
              <a:rPr lang="en-US" dirty="0" err="1"/>
              <a:t>interleavers</a:t>
            </a:r>
            <a:r>
              <a:rPr lang="en-US" dirty="0"/>
              <a:t>) x </a:t>
            </a:r>
            <a:r>
              <a:rPr lang="en-US" dirty="0" err="1"/>
              <a:t>Nss</a:t>
            </a:r>
            <a:endParaRPr lang="en-US" dirty="0"/>
          </a:p>
          <a:p>
            <a:pPr marL="685800" lvl="2" indent="-342900"/>
            <a:r>
              <a:rPr lang="en-US" sz="1800" dirty="0" smtClean="0"/>
              <a:t>Note the separate </a:t>
            </a:r>
            <a:r>
              <a:rPr lang="en-US" sz="1800" dirty="0"/>
              <a:t>tone interleave </a:t>
            </a:r>
            <a:r>
              <a:rPr lang="en-US" sz="1800" dirty="0" smtClean="0"/>
              <a:t>scheme </a:t>
            </a:r>
            <a:r>
              <a:rPr lang="en-US" sz="1800" dirty="0"/>
              <a:t>for (242+484</a:t>
            </a:r>
            <a:r>
              <a:rPr lang="en-US" sz="1800" dirty="0" smtClean="0"/>
              <a:t>)+996 requires transmit architecture change. </a:t>
            </a:r>
          </a:p>
          <a:p>
            <a:pPr marL="685800" lvl="2" indent="-34290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shows there is no gain by using separate interleave scheme for (242+484). </a:t>
            </a:r>
          </a:p>
          <a:p>
            <a:pPr lvl="1"/>
            <a:r>
              <a:rPr lang="en-US" dirty="0" smtClean="0"/>
              <a:t>In some cases</a:t>
            </a:r>
            <a:r>
              <a:rPr lang="en-US" dirty="0"/>
              <a:t>, separate interleave </a:t>
            </a:r>
            <a:r>
              <a:rPr lang="en-US" dirty="0" smtClean="0"/>
              <a:t>scheme performs </a:t>
            </a:r>
            <a:r>
              <a:rPr lang="en-US" altLang="zh-CN" dirty="0" smtClean="0"/>
              <a:t>worse than Join interleave scheme.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7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096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M-RU(242+484), MCS7, 4x2, D-NLOS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096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M-RU(242+484), MCS9, 2x1, B-LOS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764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M-RU(242+484)+996, MCS7, 2x1, B-LOS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80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Simulations:  </a:t>
            </a:r>
            <a:r>
              <a:rPr lang="en-US" sz="2400" dirty="0" smtClean="0">
                <a:solidFill>
                  <a:srgbClr val="0070C0"/>
                </a:solidFill>
              </a:rPr>
              <a:t>M-RU(242+484)+996, MCS7, 4x2, D-NLOS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80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[</a:t>
            </a:r>
            <a:r>
              <a:rPr lang="en-US" dirty="0">
                <a:latin typeface="+mj-lt"/>
              </a:rPr>
              <a:t>1] “Compendium of straw polls and potential changes to the Specification Framework Document”, Edward </a:t>
            </a:r>
            <a:r>
              <a:rPr lang="en-US" dirty="0" smtClean="0">
                <a:latin typeface="+mj-lt"/>
              </a:rPr>
              <a:t>Au, </a:t>
            </a:r>
            <a:r>
              <a:rPr lang="en-GB" dirty="0">
                <a:latin typeface="+mj-lt"/>
              </a:rPr>
              <a:t>IEEE </a:t>
            </a:r>
            <a:r>
              <a:rPr lang="en-GB" dirty="0" smtClean="0">
                <a:latin typeface="+mj-lt"/>
              </a:rPr>
              <a:t>802.11-20/0566r0.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[2] “</a:t>
            </a:r>
            <a:r>
              <a:rPr lang="en-US" dirty="0">
                <a:latin typeface="+mj-lt"/>
              </a:rPr>
              <a:t>Segment Parser and Tone Interleaver for 11be”, IEEE </a:t>
            </a:r>
            <a:r>
              <a:rPr lang="en-US" dirty="0" smtClean="0">
                <a:latin typeface="+mj-lt"/>
              </a:rPr>
              <a:t>802.11-20/0440r1, Jianhan Liu, etc.</a:t>
            </a:r>
          </a:p>
          <a:p>
            <a:r>
              <a:rPr lang="en-US" dirty="0" smtClean="0">
                <a:latin typeface="+mj-lt"/>
              </a:rPr>
              <a:t>[3] “</a:t>
            </a:r>
            <a:r>
              <a:rPr lang="en-GB" dirty="0">
                <a:latin typeface="+mj-lt"/>
              </a:rPr>
              <a:t>New Parser Discussion in </a:t>
            </a:r>
            <a:r>
              <a:rPr lang="en-GB" dirty="0" smtClean="0">
                <a:latin typeface="+mj-lt"/>
              </a:rPr>
              <a:t>11be</a:t>
            </a:r>
            <a:r>
              <a:rPr lang="en-GB" dirty="0">
                <a:latin typeface="+mj-lt"/>
              </a:rPr>
              <a:t>”, IEEE </a:t>
            </a:r>
            <a:r>
              <a:rPr lang="en-GB" dirty="0" smtClean="0">
                <a:latin typeface="+mj-lt"/>
              </a:rPr>
              <a:t>802.11-20/0604r2, </a:t>
            </a:r>
            <a:r>
              <a:rPr lang="en-GB" dirty="0" err="1" smtClean="0">
                <a:latin typeface="+mj-lt"/>
              </a:rPr>
              <a:t>Dandan</a:t>
            </a:r>
            <a:r>
              <a:rPr lang="en-GB" dirty="0" smtClean="0">
                <a:latin typeface="+mj-lt"/>
              </a:rPr>
              <a:t> Liang, etc. 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[4] “</a:t>
            </a:r>
            <a:r>
              <a:rPr lang="en-US" altLang="zh-TW" kern="1200" spc="-150" dirty="0">
                <a:solidFill>
                  <a:srgbClr val="353630"/>
                </a:solidFill>
                <a:latin typeface="+mj-lt"/>
              </a:rPr>
              <a:t>Updates on RU/Segment Parser and Tone Mapper for 11be</a:t>
            </a:r>
            <a:r>
              <a:rPr lang="en-US" dirty="0">
                <a:latin typeface="+mj-lt"/>
              </a:rPr>
              <a:t>”, IEEE </a:t>
            </a:r>
            <a:r>
              <a:rPr lang="en-US" dirty="0" smtClean="0">
                <a:latin typeface="+mj-lt"/>
              </a:rPr>
              <a:t>802.11-20/0579r3, Jianhan Liu, etc.</a:t>
            </a: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24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31303" y="1600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Do you agree that 11be uses 80HMz segment parser</a:t>
            </a:r>
            <a:r>
              <a:rPr lang="zh-CN" altLang="en-US" kern="0" dirty="0" smtClean="0"/>
              <a:t> </a:t>
            </a:r>
            <a:r>
              <a:rPr lang="en-US" altLang="zh-CN" kern="0" dirty="0" smtClean="0"/>
              <a:t>with the following</a:t>
            </a:r>
            <a:r>
              <a:rPr lang="en-US" kern="0" dirty="0" smtClean="0"/>
              <a:t> parameters for (242+484)+996?</a:t>
            </a:r>
            <a:endParaRPr lang="en-US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08780"/>
              </p:ext>
            </p:extLst>
          </p:nvPr>
        </p:nvGraphicFramePr>
        <p:xfrm>
          <a:off x="1143000" y="2514600"/>
          <a:ext cx="7129748" cy="75416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3505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31132" y="3612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made on MRU transmissions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following straw polls have been passed [1]:</a:t>
            </a:r>
          </a:p>
          <a:p>
            <a:pPr lvl="1"/>
            <a:r>
              <a:rPr lang="en-US" dirty="0"/>
              <a:t>Do you support joint interleaving for RU and aggregated RU size &lt;=80 MHz?</a:t>
            </a:r>
          </a:p>
          <a:p>
            <a:pPr lvl="1"/>
            <a:r>
              <a:rPr lang="en-US" dirty="0"/>
              <a:t>Do you agree with the following LDPC tone mapper scheme for multi-RU aggregation in 11be?</a:t>
            </a:r>
          </a:p>
          <a:p>
            <a:pPr lvl="2"/>
            <a:r>
              <a:rPr lang="en-US" dirty="0"/>
              <a:t>For aggregated RUs and PPDU BW larger than 80MHz, separate LDPC tone mapper is applied in each 80MHz segment. </a:t>
            </a:r>
          </a:p>
          <a:p>
            <a:pPr lvl="1"/>
            <a:r>
              <a:rPr lang="en-US" dirty="0" smtClean="0"/>
              <a:t>Do you agree that 11be uses 80MHz segment parser with proportional round robin (PRR) scheme?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made on MRU </a:t>
            </a:r>
            <a:r>
              <a:rPr lang="en-US" dirty="0" smtClean="0"/>
              <a:t>transmissions (cont.’s)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parameters for proportional </a:t>
            </a:r>
            <a:r>
              <a:rPr lang="en-US" dirty="0"/>
              <a:t>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64028"/>
              </p:ext>
            </p:extLst>
          </p:nvPr>
        </p:nvGraphicFramePr>
        <p:xfrm>
          <a:off x="1143000" y="2514600"/>
          <a:ext cx="7129748" cy="202926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made on MRU transmissions (cont.’s)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TBDs on MRU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1890"/>
            <a:ext cx="7772400" cy="1905000"/>
          </a:xfrm>
        </p:spPr>
        <p:txBody>
          <a:bodyPr/>
          <a:lstStyle/>
          <a:p>
            <a:r>
              <a:rPr lang="en-US" sz="1800" dirty="0" smtClean="0"/>
              <a:t>There is only one mode of MRU is TBD, which is how to transmit MRU including (242+484).</a:t>
            </a:r>
          </a:p>
          <a:p>
            <a:r>
              <a:rPr lang="en-US" sz="1800" dirty="0" smtClean="0"/>
              <a:t>In the passed SP, (242+484) is transmitted using a joint tone interleaver with D</a:t>
            </a:r>
            <a:r>
              <a:rPr lang="en-US" sz="1200" dirty="0" smtClean="0"/>
              <a:t>TM</a:t>
            </a:r>
            <a:r>
              <a:rPr lang="en-US" sz="1800" dirty="0" smtClean="0"/>
              <a:t>=18.</a:t>
            </a:r>
          </a:p>
          <a:p>
            <a:r>
              <a:rPr lang="en-US" sz="1800" dirty="0" smtClean="0"/>
              <a:t>In [3], a new segment parser is proposed for (242+484)+996 as follows: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grpSp>
        <p:nvGrpSpPr>
          <p:cNvPr id="7" name="组合 97"/>
          <p:cNvGrpSpPr/>
          <p:nvPr/>
        </p:nvGrpSpPr>
        <p:grpSpPr>
          <a:xfrm>
            <a:off x="1878968" y="3124200"/>
            <a:ext cx="5174482" cy="2429110"/>
            <a:chOff x="457200" y="2295290"/>
            <a:chExt cx="5169174" cy="2886310"/>
          </a:xfrm>
        </p:grpSpPr>
        <p:sp>
          <p:nvSpPr>
            <p:cNvPr id="8" name="Rounded Rectangle 176"/>
            <p:cNvSpPr/>
            <p:nvPr/>
          </p:nvSpPr>
          <p:spPr bwMode="auto">
            <a:xfrm>
              <a:off x="2796074" y="3817601"/>
              <a:ext cx="2638839" cy="1363999"/>
            </a:xfrm>
            <a:prstGeom prst="roundRect">
              <a:avLst>
                <a:gd name="adj" fmla="val 630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latin typeface="Garamond" panose="02020404030301010803" pitchFamily="18" charset="0"/>
              </a:endParaRPr>
            </a:p>
          </p:txBody>
        </p:sp>
        <p:sp>
          <p:nvSpPr>
            <p:cNvPr id="9" name="Rounded Rectangle 176"/>
            <p:cNvSpPr/>
            <p:nvPr/>
          </p:nvSpPr>
          <p:spPr bwMode="auto">
            <a:xfrm>
              <a:off x="2541703" y="2295290"/>
              <a:ext cx="2638839" cy="2094896"/>
            </a:xfrm>
            <a:prstGeom prst="roundRect">
              <a:avLst>
                <a:gd name="adj" fmla="val 630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zh-CN" altLang="zh-CN">
                <a:latin typeface="Garamond" panose="02020404030301010803" pitchFamily="18" charset="0"/>
              </a:endParaRPr>
            </a:p>
          </p:txBody>
        </p:sp>
        <p:sp>
          <p:nvSpPr>
            <p:cNvPr id="10" name="Trapezoid 97"/>
            <p:cNvSpPr/>
            <p:nvPr/>
          </p:nvSpPr>
          <p:spPr bwMode="auto">
            <a:xfrm rot="16200000">
              <a:off x="-330147" y="3885709"/>
              <a:ext cx="2190745" cy="284766"/>
            </a:xfrm>
            <a:prstGeom prst="trapezoid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r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Stream Parser</a:t>
              </a:r>
            </a:p>
          </p:txBody>
        </p:sp>
        <p:cxnSp>
          <p:nvCxnSpPr>
            <p:cNvPr id="11" name="Straight Arrow Connector 115"/>
            <p:cNvCxnSpPr/>
            <p:nvPr/>
          </p:nvCxnSpPr>
          <p:spPr bwMode="auto">
            <a:xfrm>
              <a:off x="457200" y="3939958"/>
              <a:ext cx="189845" cy="314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2" name="Rectangle 178"/>
            <p:cNvSpPr/>
            <p:nvPr/>
          </p:nvSpPr>
          <p:spPr bwMode="auto">
            <a:xfrm>
              <a:off x="2656802" y="2719078"/>
              <a:ext cx="1217260" cy="39492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13" name="Rectangle 179"/>
            <p:cNvSpPr/>
            <p:nvPr/>
          </p:nvSpPr>
          <p:spPr bwMode="auto">
            <a:xfrm>
              <a:off x="4055011" y="2719078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cxnSp>
          <p:nvCxnSpPr>
            <p:cNvPr id="14" name="Straight Arrow Connector 180"/>
            <p:cNvCxnSpPr>
              <a:stCxn id="12" idx="3"/>
              <a:endCxn id="13" idx="1"/>
            </p:cNvCxnSpPr>
            <p:nvPr/>
          </p:nvCxnSpPr>
          <p:spPr bwMode="auto">
            <a:xfrm>
              <a:off x="3874062" y="2916541"/>
              <a:ext cx="180949" cy="4872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5" name="Straight Arrow Connector 184"/>
            <p:cNvCxnSpPr/>
            <p:nvPr/>
          </p:nvCxnSpPr>
          <p:spPr bwMode="auto">
            <a:xfrm>
              <a:off x="5049247" y="2931144"/>
              <a:ext cx="577127" cy="1575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6" name="Straight Arrow Connector 189"/>
            <p:cNvCxnSpPr/>
            <p:nvPr/>
          </p:nvCxnSpPr>
          <p:spPr bwMode="auto">
            <a:xfrm>
              <a:off x="2121455" y="2916541"/>
              <a:ext cx="535347" cy="358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80"/>
            <p:cNvCxnSpPr/>
            <p:nvPr/>
          </p:nvCxnSpPr>
          <p:spPr bwMode="auto">
            <a:xfrm>
              <a:off x="3892016" y="4035081"/>
              <a:ext cx="16485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8" name="Straight Arrow Connector 184"/>
            <p:cNvCxnSpPr/>
            <p:nvPr/>
          </p:nvCxnSpPr>
          <p:spPr bwMode="auto">
            <a:xfrm>
              <a:off x="5007824" y="4095078"/>
              <a:ext cx="618550" cy="3357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9" name="Rectangle 179"/>
            <p:cNvSpPr/>
            <p:nvPr/>
          </p:nvSpPr>
          <p:spPr bwMode="auto">
            <a:xfrm>
              <a:off x="1358021" y="2848264"/>
              <a:ext cx="753205" cy="111583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 smtClean="0">
                  <a:latin typeface="Garamond" panose="02020404030301010803" pitchFamily="18" charset="0"/>
                  <a:ea typeface="宋体" panose="02010600030101010101" pitchFamily="2" charset="-122"/>
                </a:rPr>
                <a:t>RU </a:t>
              </a: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</a:rPr>
                <a:t>Parser</a:t>
              </a:r>
            </a:p>
          </p:txBody>
        </p:sp>
        <p:sp>
          <p:nvSpPr>
            <p:cNvPr id="20" name="Rectangle 179"/>
            <p:cNvSpPr/>
            <p:nvPr/>
          </p:nvSpPr>
          <p:spPr bwMode="auto">
            <a:xfrm>
              <a:off x="1356934" y="4073888"/>
              <a:ext cx="753205" cy="9496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kern="0" dirty="0" smtClean="0">
                  <a:latin typeface="Garamond" panose="02020404030301010803" pitchFamily="18" charset="0"/>
                  <a:ea typeface="宋体" panose="02010600030101010101" pitchFamily="2" charset="-122"/>
                </a:rPr>
                <a:t>RU</a:t>
              </a: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</a:rPr>
                <a:t> Parser</a:t>
              </a:r>
            </a:p>
          </p:txBody>
        </p:sp>
        <p:cxnSp>
          <p:nvCxnSpPr>
            <p:cNvPr id="21" name="Straight Arrow Connector 189"/>
            <p:cNvCxnSpPr>
              <a:endCxn id="19" idx="1"/>
            </p:cNvCxnSpPr>
            <p:nvPr/>
          </p:nvCxnSpPr>
          <p:spPr bwMode="auto">
            <a:xfrm>
              <a:off x="899991" y="3406180"/>
              <a:ext cx="458031" cy="3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2" name="Straight Arrow Connector 189"/>
            <p:cNvCxnSpPr>
              <a:endCxn id="20" idx="1"/>
            </p:cNvCxnSpPr>
            <p:nvPr/>
          </p:nvCxnSpPr>
          <p:spPr bwMode="auto">
            <a:xfrm>
              <a:off x="922433" y="4548699"/>
              <a:ext cx="434501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3" name="Straight Arrow Connector 180"/>
            <p:cNvCxnSpPr/>
            <p:nvPr/>
          </p:nvCxnSpPr>
          <p:spPr bwMode="auto">
            <a:xfrm flipV="1">
              <a:off x="4004277" y="4831063"/>
              <a:ext cx="305681" cy="1479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Arrow Connector 184"/>
            <p:cNvCxnSpPr/>
            <p:nvPr/>
          </p:nvCxnSpPr>
          <p:spPr bwMode="auto">
            <a:xfrm>
              <a:off x="5294176" y="4824798"/>
              <a:ext cx="316843" cy="6265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5" name="Straight Arrow Connector 189"/>
            <p:cNvCxnSpPr/>
            <p:nvPr/>
          </p:nvCxnSpPr>
          <p:spPr bwMode="auto">
            <a:xfrm flipV="1">
              <a:off x="2087697" y="4843733"/>
              <a:ext cx="830376" cy="5576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6" name="直接连接符 116"/>
            <p:cNvCxnSpPr/>
            <p:nvPr/>
          </p:nvCxnSpPr>
          <p:spPr bwMode="auto">
            <a:xfrm>
              <a:off x="2121455" y="3897072"/>
              <a:ext cx="420248" cy="4073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184"/>
            <p:cNvCxnSpPr/>
            <p:nvPr/>
          </p:nvCxnSpPr>
          <p:spPr bwMode="auto">
            <a:xfrm>
              <a:off x="5434913" y="3897072"/>
              <a:ext cx="176106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sp>
          <p:nvSpPr>
            <p:cNvPr id="28" name="Rectangle 178"/>
            <p:cNvSpPr/>
            <p:nvPr/>
          </p:nvSpPr>
          <p:spPr bwMode="auto">
            <a:xfrm>
              <a:off x="2643863" y="3843745"/>
              <a:ext cx="1217260" cy="394924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29" name="Rectangle 179"/>
            <p:cNvSpPr/>
            <p:nvPr/>
          </p:nvSpPr>
          <p:spPr bwMode="auto">
            <a:xfrm>
              <a:off x="4058704" y="3832747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sp>
          <p:nvSpPr>
            <p:cNvPr id="30" name="Rectangle 179"/>
            <p:cNvSpPr/>
            <p:nvPr/>
          </p:nvSpPr>
          <p:spPr bwMode="auto">
            <a:xfrm>
              <a:off x="4302269" y="4591808"/>
              <a:ext cx="980449" cy="404669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LDPC Mapper</a:t>
              </a:r>
            </a:p>
          </p:txBody>
        </p:sp>
        <p:sp>
          <p:nvSpPr>
            <p:cNvPr id="31" name="Rectangle 178"/>
            <p:cNvSpPr/>
            <p:nvPr/>
          </p:nvSpPr>
          <p:spPr bwMode="auto">
            <a:xfrm>
              <a:off x="2922728" y="4596679"/>
              <a:ext cx="1217260" cy="394925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  <p:txBody>
            <a:bodyPr lIns="0" tIns="0" rIns="0" bIns="0"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Constellation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Garamond" panose="02020404030301010803" pitchFamily="18" charset="0"/>
                  <a:ea typeface="宋体" panose="02010600030101010101" pitchFamily="2" charset="-122"/>
                  <a:cs typeface="+mn-cs"/>
                </a:rPr>
                <a:t>Mapper</a:t>
              </a:r>
            </a:p>
          </p:txBody>
        </p:sp>
        <p:sp>
          <p:nvSpPr>
            <p:cNvPr id="32" name="文本框 122"/>
            <p:cNvSpPr txBox="1"/>
            <p:nvPr/>
          </p:nvSpPr>
          <p:spPr>
            <a:xfrm>
              <a:off x="943831" y="3796074"/>
              <a:ext cx="398279" cy="49026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CN" sz="1200" dirty="0" smtClean="0">
                  <a:solidFill>
                    <a:srgbClr val="262699"/>
                  </a:solidFill>
                </a:rPr>
                <a:t>. . .</a:t>
              </a:r>
              <a:endParaRPr lang="zh-CN" altLang="en-US" sz="1200" dirty="0">
                <a:solidFill>
                  <a:srgbClr val="262699"/>
                </a:solidFill>
              </a:endParaRPr>
            </a:p>
          </p:txBody>
        </p:sp>
        <p:cxnSp>
          <p:nvCxnSpPr>
            <p:cNvPr id="33" name="Straight Arrow Connector 189"/>
            <p:cNvCxnSpPr/>
            <p:nvPr/>
          </p:nvCxnSpPr>
          <p:spPr bwMode="auto">
            <a:xfrm>
              <a:off x="2122275" y="4161466"/>
              <a:ext cx="535347" cy="3588"/>
            </a:xfrm>
            <a:prstGeom prst="straightConnector1">
              <a:avLst/>
            </a:prstGeom>
            <a:noFill/>
            <a:ln w="9525" cap="flat" cmpd="sng" algn="ctr">
              <a:solidFill>
                <a:srgbClr val="3333CC">
                  <a:lumMod val="7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34" name="Rectangle 33"/>
          <p:cNvSpPr/>
          <p:nvPr/>
        </p:nvSpPr>
        <p:spPr>
          <a:xfrm>
            <a:off x="228600" y="5701828"/>
            <a:ext cx="84764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Let us name </a:t>
            </a:r>
            <a:r>
              <a:rPr lang="en-US" sz="1800" dirty="0"/>
              <a:t>the method proposed in [3] as </a:t>
            </a:r>
            <a:r>
              <a:rPr lang="en-US" sz="1800" b="1" dirty="0"/>
              <a:t>the separate tone interleave </a:t>
            </a:r>
            <a:r>
              <a:rPr lang="en-US" sz="1800" b="1" dirty="0" smtClean="0"/>
              <a:t>scheme </a:t>
            </a:r>
            <a:r>
              <a:rPr lang="en-US" sz="1800" dirty="0" smtClean="0"/>
              <a:t>and name </a:t>
            </a:r>
            <a:r>
              <a:rPr lang="en-US" sz="1800" dirty="0"/>
              <a:t>the method proposed in [4] as </a:t>
            </a:r>
            <a:r>
              <a:rPr lang="en-US" sz="1800" b="1" dirty="0"/>
              <a:t>the joint tone interleave scheme</a:t>
            </a:r>
          </a:p>
        </p:txBody>
      </p:sp>
    </p:spTree>
    <p:extLst>
      <p:ext uri="{BB962C8B-B14F-4D97-AF65-F5344CB8AC3E}">
        <p14:creationId xmlns:p14="http://schemas.microsoft.com/office/powerpoint/2010/main" val="398176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M-RU (242+484): Joint Interleave Scheme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8238173" cy="419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4495800"/>
            <a:ext cx="33528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Note: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 parsing required since M-RU contained within 80MHz segment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Nss</a:t>
            </a:r>
            <a:r>
              <a:rPr lang="en-US" sz="1600" dirty="0" smtClean="0"/>
              <a:t> </a:t>
            </a:r>
            <a:r>
              <a:rPr lang="en-US" sz="1600" dirty="0" err="1" smtClean="0"/>
              <a:t>Interleavers</a:t>
            </a:r>
            <a:r>
              <a:rPr lang="en-US" sz="1600" dirty="0" smtClean="0"/>
              <a:t> (minimum (</a:t>
            </a:r>
            <a:r>
              <a:rPr lang="en-US" sz="1600" dirty="0" err="1" smtClean="0"/>
              <a:t>constellation+tone</a:t>
            </a:r>
            <a:r>
              <a:rPr lang="en-US" sz="1600" dirty="0" smtClean="0"/>
              <a:t> mappers required)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M-RU (242+484): </a:t>
            </a:r>
            <a:r>
              <a:rPr lang="en-US" dirty="0" smtClean="0"/>
              <a:t>Separate </a:t>
            </a:r>
            <a:r>
              <a:rPr lang="en-US" dirty="0"/>
              <a:t>Interleave Scheme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820" y="1359408"/>
            <a:ext cx="8546783" cy="451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1062" y="5461617"/>
            <a:ext cx="505053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Added complexity required: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Nss</a:t>
            </a:r>
            <a:r>
              <a:rPr lang="en-US" sz="1600" dirty="0" smtClean="0"/>
              <a:t> RU/segment parsing stages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Nss</a:t>
            </a:r>
            <a:r>
              <a:rPr lang="en-US" sz="1600" dirty="0"/>
              <a:t> </a:t>
            </a:r>
            <a:r>
              <a:rPr lang="en-US" sz="1600" dirty="0" err="1" smtClean="0"/>
              <a:t>Interleavers</a:t>
            </a:r>
            <a:r>
              <a:rPr lang="en-US" sz="1600" dirty="0" smtClean="0"/>
              <a:t> </a:t>
            </a:r>
            <a:r>
              <a:rPr lang="en-US" sz="1600" dirty="0" smtClean="0"/>
              <a:t>(constellation + tone </a:t>
            </a:r>
            <a:r>
              <a:rPr lang="en-US" sz="1600" dirty="0" smtClean="0"/>
              <a:t>mappers)</a:t>
            </a:r>
          </a:p>
        </p:txBody>
      </p:sp>
    </p:spTree>
    <p:extLst>
      <p:ext uri="{BB962C8B-B14F-4D97-AF65-F5344CB8AC3E}">
        <p14:creationId xmlns:p14="http://schemas.microsoft.com/office/powerpoint/2010/main" val="3209975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M-RU (242+484)+996: </a:t>
            </a:r>
            <a:r>
              <a:rPr lang="en-US" dirty="0"/>
              <a:t>Joint Interleave Scheme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546783" cy="468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8091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68702"/>
            <a:ext cx="8420100" cy="609600"/>
          </a:xfrm>
        </p:spPr>
        <p:txBody>
          <a:bodyPr/>
          <a:lstStyle/>
          <a:p>
            <a:r>
              <a:rPr lang="en-US" dirty="0"/>
              <a:t>M-RU (242+484</a:t>
            </a:r>
            <a:r>
              <a:rPr lang="en-US" dirty="0" smtClean="0"/>
              <a:t>)+996: </a:t>
            </a:r>
            <a:r>
              <a:rPr lang="en-US" dirty="0"/>
              <a:t>Separate Interleave Scheme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43050"/>
            <a:ext cx="8546783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31229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101856</TotalTime>
  <Words>940</Words>
  <Application>Microsoft Office PowerPoint</Application>
  <PresentationFormat>On-screen Show (4:3)</PresentationFormat>
  <Paragraphs>175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宋体</vt:lpstr>
      <vt:lpstr>Arial</vt:lpstr>
      <vt:lpstr>Calibri</vt:lpstr>
      <vt:lpstr>Garamond</vt:lpstr>
      <vt:lpstr>Times New Roman</vt:lpstr>
      <vt:lpstr>802-11-Submission</vt:lpstr>
      <vt:lpstr>On TBD segment parser and tone interleaver for specific MRU</vt:lpstr>
      <vt:lpstr>Progress made on MRU transmissions</vt:lpstr>
      <vt:lpstr>Progress made on MRU transmissions (cont.’s)</vt:lpstr>
      <vt:lpstr>Progress made on MRU transmissions (cont.’s)</vt:lpstr>
      <vt:lpstr>TBDs on MRU transmissions</vt:lpstr>
      <vt:lpstr>M-RU (242+484): Joint Interleave Scheme</vt:lpstr>
      <vt:lpstr>M-RU (242+484): Separate Interleave Scheme</vt:lpstr>
      <vt:lpstr>M-RU (242+484)+996: Joint Interleave Scheme</vt:lpstr>
      <vt:lpstr>M-RU (242+484)+996: Separate Interleave Scheme</vt:lpstr>
      <vt:lpstr>Comparison Between Two Schemes</vt:lpstr>
      <vt:lpstr>Performance comparisons</vt:lpstr>
      <vt:lpstr>Simulations:  M-RU(242+484), MCS7, 4x2, D-NLOS</vt:lpstr>
      <vt:lpstr>Simulations:  M-RU(242+484), MCS9, 2x1, B-LOS</vt:lpstr>
      <vt:lpstr>Simulations:  M-RU(242+484)+996, MCS7, 2x1, B-LOS</vt:lpstr>
      <vt:lpstr>Simulations:  M-RU(242+484)+996, MCS7, 4x2, D-NLOS</vt:lpstr>
      <vt:lpstr>Simulation Results:  RU(242+484)+996, MCS7, 4x2, BF on, B-LOS</vt:lpstr>
      <vt:lpstr>References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393</cp:revision>
  <cp:lastPrinted>1998-02-10T13:28:06Z</cp:lastPrinted>
  <dcterms:created xsi:type="dcterms:W3CDTF">2007-05-21T21:00:37Z</dcterms:created>
  <dcterms:modified xsi:type="dcterms:W3CDTF">2020-05-26T18:44:46Z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