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0" r:id="rId2"/>
    <p:sldId id="283" r:id="rId3"/>
    <p:sldId id="298" r:id="rId4"/>
    <p:sldId id="319" r:id="rId5"/>
    <p:sldId id="331" r:id="rId6"/>
    <p:sldId id="285" r:id="rId7"/>
    <p:sldId id="339" r:id="rId8"/>
    <p:sldId id="332" r:id="rId9"/>
    <p:sldId id="340" r:id="rId10"/>
    <p:sldId id="333" r:id="rId11"/>
    <p:sldId id="334" r:id="rId12"/>
    <p:sldId id="335" r:id="rId13"/>
    <p:sldId id="338" r:id="rId14"/>
    <p:sldId id="336" r:id="rId15"/>
    <p:sldId id="337" r:id="rId16"/>
    <p:sldId id="306" r:id="rId17"/>
    <p:sldId id="320" r:id="rId18"/>
    <p:sldId id="341" r:id="rId1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2105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802.11-20/0789r0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861051"/>
            <a:ext cx="7772400" cy="819506"/>
          </a:xfrm>
        </p:spPr>
        <p:txBody>
          <a:bodyPr/>
          <a:lstStyle/>
          <a:p>
            <a:r>
              <a:rPr lang="en-US" altLang="zh-TW" kern="1200" spc="-150" dirty="0">
                <a:solidFill>
                  <a:srgbClr val="353630"/>
                </a:solidFill>
                <a:latin typeface="Calibri"/>
              </a:rPr>
              <a:t>On TBD segment parser and tone interleaver for specific MRU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2020-04-28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591514"/>
              </p:ext>
            </p:extLst>
          </p:nvPr>
        </p:nvGraphicFramePr>
        <p:xfrm>
          <a:off x="1152525" y="3002114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990600"/>
                <a:gridCol w="2057400"/>
                <a:gridCol w="685800"/>
                <a:gridCol w="2209800"/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Between Two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dirty="0" smtClean="0"/>
              <a:t>Note the separate tone interleave scheme for (242+484) contradicts the  passed SP “joint interleaving for RU and aggregated RU size &lt;=80 MHz”</a:t>
            </a:r>
          </a:p>
          <a:p>
            <a:pPr marL="685800" lvl="2" indent="-342900"/>
            <a:r>
              <a:rPr lang="en-US" sz="1800" dirty="0" smtClean="0"/>
              <a:t>Overthrowing the passed SPs without a strong technical reason is difficult. It is not the way to make progress.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separate </a:t>
            </a:r>
            <a:r>
              <a:rPr lang="en-US" dirty="0"/>
              <a:t>tone interleave </a:t>
            </a:r>
            <a:r>
              <a:rPr lang="en-US" dirty="0" smtClean="0"/>
              <a:t>scheme </a:t>
            </a:r>
            <a:r>
              <a:rPr lang="en-US" dirty="0"/>
              <a:t>for (242+484</a:t>
            </a:r>
            <a:r>
              <a:rPr lang="en-US" dirty="0" smtClean="0"/>
              <a:t>) does not follow the tradition of per-80MHz joint tone interleave used since 11ac/11ax and currently 11be. </a:t>
            </a:r>
          </a:p>
          <a:p>
            <a:pPr marL="685800" lvl="2" indent="-342900"/>
            <a:r>
              <a:rPr lang="en-US" sz="1800" dirty="0" smtClean="0"/>
              <a:t>An exception for just (242+484) just increases hardware complexity and implementation complexity; For example, 4 users OFDMA with (242+484) for each user in each 80MHz segment,</a:t>
            </a:r>
          </a:p>
          <a:p>
            <a:pPr marL="1028700" lvl="3" indent="-342900"/>
            <a:r>
              <a:rPr lang="en-US" dirty="0"/>
              <a:t>Separate tone interleave scheme: (</a:t>
            </a:r>
            <a:r>
              <a:rPr lang="en-US" dirty="0" smtClean="0"/>
              <a:t>4 PRR </a:t>
            </a:r>
            <a:r>
              <a:rPr lang="en-US" dirty="0"/>
              <a:t>parser+8 Tone </a:t>
            </a:r>
            <a:r>
              <a:rPr lang="en-US" dirty="0" err="1"/>
              <a:t>interleavers</a:t>
            </a:r>
            <a:r>
              <a:rPr lang="en-US" dirty="0"/>
              <a:t>) x </a:t>
            </a:r>
            <a:r>
              <a:rPr lang="en-US" dirty="0" err="1"/>
              <a:t>Nss</a:t>
            </a:r>
            <a:endParaRPr lang="en-US" dirty="0"/>
          </a:p>
          <a:p>
            <a:pPr marL="1028700" lvl="3" indent="-342900"/>
            <a:r>
              <a:rPr lang="en-US" dirty="0"/>
              <a:t>Joint tone interleave: (4 Tone </a:t>
            </a:r>
            <a:r>
              <a:rPr lang="en-US" dirty="0" err="1"/>
              <a:t>interleavers</a:t>
            </a:r>
            <a:r>
              <a:rPr lang="en-US" dirty="0"/>
              <a:t>) x </a:t>
            </a:r>
            <a:r>
              <a:rPr lang="en-US" dirty="0" err="1"/>
              <a:t>Nss</a:t>
            </a:r>
            <a:endParaRPr lang="en-US" dirty="0"/>
          </a:p>
          <a:p>
            <a:pPr marL="685800" lvl="2" indent="-342900"/>
            <a:r>
              <a:rPr lang="en-US" sz="1800" dirty="0" smtClean="0"/>
              <a:t>Note the separate </a:t>
            </a:r>
            <a:r>
              <a:rPr lang="en-US" sz="1800" dirty="0"/>
              <a:t>tone interleave </a:t>
            </a:r>
            <a:r>
              <a:rPr lang="en-US" sz="1800" dirty="0" smtClean="0"/>
              <a:t>scheme </a:t>
            </a:r>
            <a:r>
              <a:rPr lang="en-US" sz="1800" dirty="0"/>
              <a:t>for (242+484</a:t>
            </a:r>
            <a:r>
              <a:rPr lang="en-US" sz="1800" dirty="0" smtClean="0"/>
              <a:t>)+996 requires transmit architecture change. </a:t>
            </a:r>
          </a:p>
          <a:p>
            <a:pPr marL="685800" lvl="2" indent="-342900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70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comparisons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Simulation results shows there is no gain by using separate interleave scheme for (242+484). </a:t>
            </a:r>
          </a:p>
          <a:p>
            <a:pPr lvl="1"/>
            <a:r>
              <a:rPr lang="en-US" dirty="0" smtClean="0"/>
              <a:t>In some cases</a:t>
            </a:r>
            <a:r>
              <a:rPr lang="en-US" dirty="0"/>
              <a:t>, separate interleave </a:t>
            </a:r>
            <a:r>
              <a:rPr lang="en-US" dirty="0" smtClean="0"/>
              <a:t>scheme performs </a:t>
            </a:r>
            <a:r>
              <a:rPr lang="en-US" altLang="zh-CN" dirty="0" smtClean="0"/>
              <a:t>worse than Join interleave scheme.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378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305800" cy="609600"/>
          </a:xfrm>
        </p:spPr>
        <p:txBody>
          <a:bodyPr/>
          <a:lstStyle/>
          <a:p>
            <a:r>
              <a:rPr lang="en-US" sz="2400" dirty="0" smtClean="0"/>
              <a:t>Simulations:  </a:t>
            </a:r>
            <a:r>
              <a:rPr lang="en-US" sz="2400" dirty="0" smtClean="0">
                <a:solidFill>
                  <a:srgbClr val="0070C0"/>
                </a:solidFill>
              </a:rPr>
              <a:t>M-RU(242+484), MCS7, 4x2, D-NLOS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8288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9849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305800" cy="609600"/>
          </a:xfrm>
        </p:spPr>
        <p:txBody>
          <a:bodyPr/>
          <a:lstStyle/>
          <a:p>
            <a:r>
              <a:rPr lang="en-US" sz="2400" dirty="0" smtClean="0"/>
              <a:t>Simulations:  </a:t>
            </a:r>
            <a:r>
              <a:rPr lang="en-US" sz="2400" dirty="0" smtClean="0">
                <a:solidFill>
                  <a:srgbClr val="0070C0"/>
                </a:solidFill>
              </a:rPr>
              <a:t>M-RU(242+484), MCS9, 2x1, B-LOS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6764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9849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400" dirty="0" smtClean="0"/>
              <a:t>Simulations:  </a:t>
            </a:r>
            <a:r>
              <a:rPr lang="en-US" sz="2400" dirty="0" smtClean="0">
                <a:solidFill>
                  <a:srgbClr val="0070C0"/>
                </a:solidFill>
              </a:rPr>
              <a:t>M-RU(242+484)+996, MCS7, 2x1, B-LOS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7526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8809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400" dirty="0" smtClean="0"/>
              <a:t>Simulations:  </a:t>
            </a:r>
            <a:r>
              <a:rPr lang="en-US" sz="2400" dirty="0" smtClean="0">
                <a:solidFill>
                  <a:srgbClr val="0070C0"/>
                </a:solidFill>
              </a:rPr>
              <a:t>M-RU(242+484)+996, MCS7, 4x2, D-NLOS</a:t>
            </a:r>
            <a:endParaRPr 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8600" y="17526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8809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74785" y="1011267"/>
            <a:ext cx="8229600" cy="332492"/>
          </a:xfrm>
        </p:spPr>
        <p:txBody>
          <a:bodyPr>
            <a:normAutofit fontScale="90000"/>
          </a:bodyPr>
          <a:lstStyle/>
          <a:p>
            <a:r>
              <a:rPr lang="en-US" altLang="zh-TW" sz="2400" dirty="0"/>
              <a:t>Simulation Results:  </a:t>
            </a:r>
            <a:r>
              <a:rPr lang="en-US" altLang="zh-TW" sz="2400" dirty="0">
                <a:solidFill>
                  <a:srgbClr val="00B0F0"/>
                </a:solidFill>
              </a:rPr>
              <a:t>RU(242+484)+996, MCS7, 4x2, BF on, B-LOS</a:t>
            </a:r>
            <a:endParaRPr lang="zh-TW" alt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8288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7940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[</a:t>
            </a:r>
            <a:r>
              <a:rPr lang="en-US" dirty="0">
                <a:latin typeface="+mj-lt"/>
              </a:rPr>
              <a:t>1] “Compendium of straw polls and potential changes to the Specification Framework Document”, Edward </a:t>
            </a:r>
            <a:r>
              <a:rPr lang="en-US" dirty="0" smtClean="0">
                <a:latin typeface="+mj-lt"/>
              </a:rPr>
              <a:t>Au, </a:t>
            </a:r>
            <a:r>
              <a:rPr lang="en-GB" dirty="0">
                <a:latin typeface="+mj-lt"/>
              </a:rPr>
              <a:t>IEEE </a:t>
            </a:r>
            <a:r>
              <a:rPr lang="en-GB" dirty="0" smtClean="0">
                <a:latin typeface="+mj-lt"/>
              </a:rPr>
              <a:t>802.11-20/0566r0.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[2] “</a:t>
            </a:r>
            <a:r>
              <a:rPr lang="en-US" dirty="0">
                <a:latin typeface="+mj-lt"/>
              </a:rPr>
              <a:t>Segment Parser and Tone Interleaver for 11be”, IEEE </a:t>
            </a:r>
            <a:r>
              <a:rPr lang="en-US" dirty="0" smtClean="0">
                <a:latin typeface="+mj-lt"/>
              </a:rPr>
              <a:t>802.11-20/0440r1, Jianhan Liu, etc.</a:t>
            </a:r>
          </a:p>
          <a:p>
            <a:r>
              <a:rPr lang="en-US" dirty="0" smtClean="0">
                <a:latin typeface="+mj-lt"/>
              </a:rPr>
              <a:t>[3] “</a:t>
            </a:r>
            <a:r>
              <a:rPr lang="en-GB" dirty="0">
                <a:latin typeface="+mj-lt"/>
              </a:rPr>
              <a:t>New Parser Discussion in </a:t>
            </a:r>
            <a:r>
              <a:rPr lang="en-GB" dirty="0" smtClean="0">
                <a:latin typeface="+mj-lt"/>
              </a:rPr>
              <a:t>11be</a:t>
            </a:r>
            <a:r>
              <a:rPr lang="en-GB" dirty="0">
                <a:latin typeface="+mj-lt"/>
              </a:rPr>
              <a:t>”, IEEE </a:t>
            </a:r>
            <a:r>
              <a:rPr lang="en-GB" dirty="0" smtClean="0">
                <a:latin typeface="+mj-lt"/>
              </a:rPr>
              <a:t>802.11-20/0604r2, </a:t>
            </a:r>
            <a:r>
              <a:rPr lang="en-GB" dirty="0" err="1" smtClean="0">
                <a:latin typeface="+mj-lt"/>
              </a:rPr>
              <a:t>Dandan</a:t>
            </a:r>
            <a:r>
              <a:rPr lang="en-GB" dirty="0" smtClean="0">
                <a:latin typeface="+mj-lt"/>
              </a:rPr>
              <a:t> Liang, etc.  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[4] “</a:t>
            </a:r>
            <a:r>
              <a:rPr lang="en-US" altLang="zh-TW" kern="1200" spc="-150" dirty="0">
                <a:solidFill>
                  <a:srgbClr val="353630"/>
                </a:solidFill>
                <a:latin typeface="+mj-lt"/>
              </a:rPr>
              <a:t>Updates on RU/Segment Parser and Tone Mapper for 11be</a:t>
            </a:r>
            <a:r>
              <a:rPr lang="en-US" dirty="0">
                <a:latin typeface="+mj-lt"/>
              </a:rPr>
              <a:t>”, IEEE </a:t>
            </a:r>
            <a:r>
              <a:rPr lang="en-US" dirty="0" smtClean="0">
                <a:latin typeface="+mj-lt"/>
              </a:rPr>
              <a:t>802.11-20/0579r3, Jianhan Liu, etc.</a:t>
            </a:r>
            <a:endParaRPr lang="en-US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1246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31303" y="16002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Do you agree that 11be uses 80HMz segment parser</a:t>
            </a:r>
            <a:r>
              <a:rPr lang="zh-CN" altLang="en-US" kern="0" dirty="0" smtClean="0"/>
              <a:t> </a:t>
            </a:r>
            <a:r>
              <a:rPr lang="en-US" altLang="zh-CN" kern="0" dirty="0" smtClean="0"/>
              <a:t>with the following</a:t>
            </a:r>
            <a:r>
              <a:rPr lang="en-US" kern="0" dirty="0" smtClean="0"/>
              <a:t> parameters for (242+484)+996?</a:t>
            </a:r>
            <a:endParaRPr lang="en-US" kern="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908780"/>
              </p:ext>
            </p:extLst>
          </p:nvPr>
        </p:nvGraphicFramePr>
        <p:xfrm>
          <a:off x="1143000" y="2514600"/>
          <a:ext cx="7129748" cy="754162"/>
        </p:xfrm>
        <a:graphic>
          <a:graphicData uri="http://schemas.openxmlformats.org/drawingml/2006/table">
            <a:tbl>
              <a:tblPr/>
              <a:tblGrid>
                <a:gridCol w="1971503"/>
                <a:gridCol w="1333752"/>
                <a:gridCol w="1727449"/>
                <a:gridCol w="2097044"/>
              </a:tblGrid>
              <a:tr h="4991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Aggregation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Nsd_total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Proportional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(m1:m2:m3:m4)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Leftover bits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(per symbol)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(242+484)+996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3s:4s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44*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Nbpscs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8968" y="3505200"/>
            <a:ext cx="15335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231132" y="3612118"/>
            <a:ext cx="88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278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 made on MRU transmissions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>
            <a:normAutofit/>
          </a:bodyPr>
          <a:lstStyle/>
          <a:p>
            <a:r>
              <a:rPr lang="en-US" b="1" dirty="0" smtClean="0"/>
              <a:t>The following straw polls have been passed [1]:</a:t>
            </a:r>
          </a:p>
          <a:p>
            <a:pPr lvl="1"/>
            <a:r>
              <a:rPr lang="en-US" dirty="0"/>
              <a:t>Do you support joint interleaving for RU and aggregated RU size &lt;=80 MHz?</a:t>
            </a:r>
          </a:p>
          <a:p>
            <a:pPr lvl="1"/>
            <a:r>
              <a:rPr lang="en-US" dirty="0"/>
              <a:t>Do you agree with the following LDPC tone mapper scheme for multi-RU aggregation in 11be?</a:t>
            </a:r>
          </a:p>
          <a:p>
            <a:pPr lvl="2"/>
            <a:r>
              <a:rPr lang="en-US" dirty="0"/>
              <a:t>For aggregated RUs and PPDU BW larger than 80MHz, separate LDPC tone mapper is applied in each 80MHz segment. </a:t>
            </a:r>
          </a:p>
          <a:p>
            <a:pPr lvl="1"/>
            <a:r>
              <a:rPr lang="en-US" dirty="0" smtClean="0"/>
              <a:t>Do you agree that 11be uses 80MHz segment parser with proportional round robin (PRR) scheme?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739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 </a:t>
            </a:r>
            <a:r>
              <a:rPr lang="en-US" dirty="0"/>
              <a:t>made on MRU </a:t>
            </a:r>
            <a:r>
              <a:rPr lang="en-US" dirty="0" smtClean="0"/>
              <a:t>transmissions (cont.’s)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295400"/>
          </a:xfrm>
        </p:spPr>
        <p:txBody>
          <a:bodyPr/>
          <a:lstStyle/>
          <a:p>
            <a:r>
              <a:rPr lang="en-US" dirty="0" smtClean="0"/>
              <a:t>Do you agree that 11be uses 80HMz segment parser</a:t>
            </a:r>
            <a:r>
              <a:rPr lang="zh-CN" altLang="en-US" dirty="0" smtClean="0"/>
              <a:t> </a:t>
            </a:r>
            <a:r>
              <a:rPr lang="en-US" altLang="zh-CN" dirty="0" smtClean="0"/>
              <a:t>with the following</a:t>
            </a:r>
            <a:r>
              <a:rPr lang="en-US" dirty="0" smtClean="0"/>
              <a:t> parameters for proportional </a:t>
            </a:r>
            <a:r>
              <a:rPr lang="en-US" dirty="0"/>
              <a:t>round robin scheme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064028"/>
              </p:ext>
            </p:extLst>
          </p:nvPr>
        </p:nvGraphicFramePr>
        <p:xfrm>
          <a:off x="1143000" y="2514600"/>
          <a:ext cx="7129748" cy="2029262"/>
        </p:xfrm>
        <a:graphic>
          <a:graphicData uri="http://schemas.openxmlformats.org/drawingml/2006/table">
            <a:tbl>
              <a:tblPr/>
              <a:tblGrid>
                <a:gridCol w="1971503"/>
                <a:gridCol w="1333752"/>
                <a:gridCol w="1727449"/>
                <a:gridCol w="2097044"/>
              </a:tblGrid>
              <a:tr h="4991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Aggregation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Nsd_total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Proportional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(m1:m2:m3:m4)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Leftover bits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(per symbol)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484+2*996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44*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Nbpscs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484+3*996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8968" y="5030289"/>
            <a:ext cx="15335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231132" y="5137207"/>
            <a:ext cx="88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53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 </a:t>
            </a:r>
            <a:r>
              <a:rPr lang="en-US" dirty="0"/>
              <a:t>made on MRU transmissions (cont.’s)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the </a:t>
            </a:r>
            <a:r>
              <a:rPr lang="en-US" dirty="0"/>
              <a:t>same proportional round robin is applied to left-over </a:t>
            </a:r>
            <a:r>
              <a:rPr lang="en-US" dirty="0" smtClean="0"/>
              <a:t>bits?</a:t>
            </a:r>
          </a:p>
          <a:p>
            <a:pPr lvl="1"/>
            <a:r>
              <a:rPr lang="en-US" dirty="0"/>
              <a:t>The same ratios are used in the entire segment parsing process except the ratios of those already filled segment becomes 0.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14828" y="3246967"/>
            <a:ext cx="7920769" cy="1202266"/>
            <a:chOff x="766031" y="2640969"/>
            <a:chExt cx="10753725" cy="1508246"/>
          </a:xfrm>
        </p:grpSpPr>
        <p:pic>
          <p:nvPicPr>
            <p:cNvPr id="8" name="Picture 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6031" y="3216153"/>
              <a:ext cx="10753725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" name="Straight Connector 8"/>
            <p:cNvCxnSpPr/>
            <p:nvPr/>
          </p:nvCxnSpPr>
          <p:spPr>
            <a:xfrm>
              <a:off x="6928339" y="2817446"/>
              <a:ext cx="7816" cy="84406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Left Brace 9"/>
            <p:cNvSpPr/>
            <p:nvPr/>
          </p:nvSpPr>
          <p:spPr>
            <a:xfrm rot="16200000">
              <a:off x="9081480" y="1359876"/>
              <a:ext cx="265723" cy="4525108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827479" y="3763108"/>
              <a:ext cx="1502107" cy="386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Leftover bits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275966" y="2640969"/>
              <a:ext cx="1060920" cy="347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1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st</a:t>
              </a:r>
              <a:r>
                <a:rPr lang="en-US" sz="1200" dirty="0" smtClean="0">
                  <a:solidFill>
                    <a:srgbClr val="FF0000"/>
                  </a:solidFill>
                </a:rPr>
                <a:t> RU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7369908" y="3001108"/>
              <a:ext cx="343877" cy="26572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 flipV="1">
              <a:off x="8128000" y="2977662"/>
              <a:ext cx="398585" cy="28135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9414310" y="2640969"/>
              <a:ext cx="1106623" cy="347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2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nd</a:t>
              </a:r>
              <a:r>
                <a:rPr lang="en-US" sz="1200" dirty="0" smtClean="0">
                  <a:solidFill>
                    <a:srgbClr val="FF0000"/>
                  </a:solidFill>
                </a:rPr>
                <a:t> RU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9167446" y="3016738"/>
              <a:ext cx="500185" cy="2813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 flipV="1">
              <a:off x="10441354" y="3008923"/>
              <a:ext cx="648677" cy="29698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762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TBDs on MRU transmissions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71890"/>
            <a:ext cx="7772400" cy="1905000"/>
          </a:xfrm>
        </p:spPr>
        <p:txBody>
          <a:bodyPr/>
          <a:lstStyle/>
          <a:p>
            <a:r>
              <a:rPr lang="en-US" sz="1800" dirty="0" smtClean="0"/>
              <a:t>There is only one mode of MRU is TBD, which is how to transmit MRU including (242+484).</a:t>
            </a:r>
          </a:p>
          <a:p>
            <a:r>
              <a:rPr lang="en-US" sz="1800" dirty="0" smtClean="0"/>
              <a:t>In the passed SP, (242+484) is transmitted using a joint tone interleaver with D</a:t>
            </a:r>
            <a:r>
              <a:rPr lang="en-US" sz="1200" dirty="0" smtClean="0"/>
              <a:t>TM</a:t>
            </a:r>
            <a:r>
              <a:rPr lang="en-US" sz="1800" dirty="0" smtClean="0"/>
              <a:t>=18.</a:t>
            </a:r>
          </a:p>
          <a:p>
            <a:r>
              <a:rPr lang="en-US" sz="1800" dirty="0" smtClean="0"/>
              <a:t>In [3], a new segment parser is proposed for (242+484)+996 as follows: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grpSp>
        <p:nvGrpSpPr>
          <p:cNvPr id="7" name="组合 97"/>
          <p:cNvGrpSpPr/>
          <p:nvPr/>
        </p:nvGrpSpPr>
        <p:grpSpPr>
          <a:xfrm>
            <a:off x="1878968" y="3124200"/>
            <a:ext cx="5174482" cy="2429110"/>
            <a:chOff x="457200" y="2295290"/>
            <a:chExt cx="5169174" cy="2886310"/>
          </a:xfrm>
        </p:grpSpPr>
        <p:sp>
          <p:nvSpPr>
            <p:cNvPr id="8" name="Rounded Rectangle 176"/>
            <p:cNvSpPr/>
            <p:nvPr/>
          </p:nvSpPr>
          <p:spPr bwMode="auto">
            <a:xfrm>
              <a:off x="2796074" y="3817601"/>
              <a:ext cx="2638839" cy="1363999"/>
            </a:xfrm>
            <a:prstGeom prst="roundRect">
              <a:avLst>
                <a:gd name="adj" fmla="val 6307"/>
              </a:avLst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zh-CN" altLang="zh-CN">
                <a:latin typeface="Garamond" panose="02020404030301010803" pitchFamily="18" charset="0"/>
              </a:endParaRPr>
            </a:p>
          </p:txBody>
        </p:sp>
        <p:sp>
          <p:nvSpPr>
            <p:cNvPr id="9" name="Rounded Rectangle 176"/>
            <p:cNvSpPr/>
            <p:nvPr/>
          </p:nvSpPr>
          <p:spPr bwMode="auto">
            <a:xfrm>
              <a:off x="2541703" y="2295290"/>
              <a:ext cx="2638839" cy="2094896"/>
            </a:xfrm>
            <a:prstGeom prst="roundRect">
              <a:avLst>
                <a:gd name="adj" fmla="val 6307"/>
              </a:avLst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zh-CN" altLang="zh-CN">
                <a:latin typeface="Garamond" panose="02020404030301010803" pitchFamily="18" charset="0"/>
              </a:endParaRPr>
            </a:p>
          </p:txBody>
        </p:sp>
        <p:sp>
          <p:nvSpPr>
            <p:cNvPr id="10" name="Trapezoid 97"/>
            <p:cNvSpPr/>
            <p:nvPr/>
          </p:nvSpPr>
          <p:spPr bwMode="auto">
            <a:xfrm rot="16200000">
              <a:off x="-330147" y="3885709"/>
              <a:ext cx="2190745" cy="284766"/>
            </a:xfrm>
            <a:prstGeom prst="trapezoid">
              <a:avLst/>
            </a:prstGeom>
            <a:solidFill>
              <a:schemeClr val="bg1"/>
            </a:solidFill>
            <a:ln w="25400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  <p:txBody>
            <a:bodyPr lIns="0" rIns="0"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  <a:cs typeface="+mn-cs"/>
                </a:rPr>
                <a:t>Stream Parser</a:t>
              </a:r>
            </a:p>
          </p:txBody>
        </p:sp>
        <p:cxnSp>
          <p:nvCxnSpPr>
            <p:cNvPr id="11" name="Straight Arrow Connector 115"/>
            <p:cNvCxnSpPr/>
            <p:nvPr/>
          </p:nvCxnSpPr>
          <p:spPr bwMode="auto">
            <a:xfrm>
              <a:off x="457200" y="3939958"/>
              <a:ext cx="189845" cy="3148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2" name="Rectangle 178"/>
            <p:cNvSpPr/>
            <p:nvPr/>
          </p:nvSpPr>
          <p:spPr bwMode="auto">
            <a:xfrm>
              <a:off x="2656802" y="2719078"/>
              <a:ext cx="1217260" cy="394925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  <p:txBody>
            <a:bodyPr lIns="0" tIns="0" rIns="0" bIns="0"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  <a:cs typeface="+mn-cs"/>
                </a:rPr>
                <a:t>Constellation</a:t>
              </a: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  <a:cs typeface="+mn-cs"/>
                </a:rPr>
                <a:t>Mapper</a:t>
              </a:r>
            </a:p>
          </p:txBody>
        </p:sp>
        <p:sp>
          <p:nvSpPr>
            <p:cNvPr id="13" name="Rectangle 179"/>
            <p:cNvSpPr/>
            <p:nvPr/>
          </p:nvSpPr>
          <p:spPr bwMode="auto">
            <a:xfrm>
              <a:off x="4055011" y="2719078"/>
              <a:ext cx="980449" cy="404669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  <p:txBody>
            <a:bodyPr lIns="0" tIns="0" rIns="0" bIns="0"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  <a:cs typeface="+mn-cs"/>
                </a:rPr>
                <a:t>LDPC Mapper</a:t>
              </a:r>
            </a:p>
          </p:txBody>
        </p:sp>
        <p:cxnSp>
          <p:nvCxnSpPr>
            <p:cNvPr id="14" name="Straight Arrow Connector 180"/>
            <p:cNvCxnSpPr>
              <a:stCxn id="12" idx="3"/>
              <a:endCxn id="13" idx="1"/>
            </p:cNvCxnSpPr>
            <p:nvPr/>
          </p:nvCxnSpPr>
          <p:spPr bwMode="auto">
            <a:xfrm>
              <a:off x="3874062" y="2916541"/>
              <a:ext cx="180949" cy="4872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5" name="Straight Arrow Connector 184"/>
            <p:cNvCxnSpPr/>
            <p:nvPr/>
          </p:nvCxnSpPr>
          <p:spPr bwMode="auto">
            <a:xfrm>
              <a:off x="5049247" y="2931144"/>
              <a:ext cx="577127" cy="1575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6" name="Straight Arrow Connector 189"/>
            <p:cNvCxnSpPr/>
            <p:nvPr/>
          </p:nvCxnSpPr>
          <p:spPr bwMode="auto">
            <a:xfrm>
              <a:off x="2121455" y="2916541"/>
              <a:ext cx="535347" cy="3588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7" name="Straight Arrow Connector 180"/>
            <p:cNvCxnSpPr/>
            <p:nvPr/>
          </p:nvCxnSpPr>
          <p:spPr bwMode="auto">
            <a:xfrm>
              <a:off x="3892016" y="4035081"/>
              <a:ext cx="164857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8" name="Straight Arrow Connector 184"/>
            <p:cNvCxnSpPr/>
            <p:nvPr/>
          </p:nvCxnSpPr>
          <p:spPr bwMode="auto">
            <a:xfrm>
              <a:off x="5007824" y="4095078"/>
              <a:ext cx="618550" cy="3357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9" name="Rectangle 179"/>
            <p:cNvSpPr/>
            <p:nvPr/>
          </p:nvSpPr>
          <p:spPr bwMode="auto">
            <a:xfrm>
              <a:off x="1358021" y="2848264"/>
              <a:ext cx="753205" cy="1115835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  <p:txBody>
            <a:bodyPr lIns="0" tIns="0" rIns="0" bIns="0"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kern="0" dirty="0" smtClean="0">
                  <a:latin typeface="Garamond" panose="02020404030301010803" pitchFamily="18" charset="0"/>
                  <a:ea typeface="宋体" panose="02010600030101010101" pitchFamily="2" charset="-122"/>
                </a:rPr>
                <a:t>RU </a:t>
              </a: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</a:rPr>
                <a:t>Parser</a:t>
              </a:r>
            </a:p>
          </p:txBody>
        </p:sp>
        <p:sp>
          <p:nvSpPr>
            <p:cNvPr id="20" name="Rectangle 179"/>
            <p:cNvSpPr/>
            <p:nvPr/>
          </p:nvSpPr>
          <p:spPr bwMode="auto">
            <a:xfrm>
              <a:off x="1356934" y="4073888"/>
              <a:ext cx="753205" cy="949622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  <p:txBody>
            <a:bodyPr lIns="0" tIns="0" rIns="0" bIns="0"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kern="0" dirty="0" smtClean="0">
                  <a:latin typeface="Garamond" panose="02020404030301010803" pitchFamily="18" charset="0"/>
                  <a:ea typeface="宋体" panose="02010600030101010101" pitchFamily="2" charset="-122"/>
                </a:rPr>
                <a:t>RU</a:t>
              </a: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</a:rPr>
                <a:t> Parser</a:t>
              </a:r>
            </a:p>
          </p:txBody>
        </p:sp>
        <p:cxnSp>
          <p:nvCxnSpPr>
            <p:cNvPr id="21" name="Straight Arrow Connector 189"/>
            <p:cNvCxnSpPr>
              <a:endCxn id="19" idx="1"/>
            </p:cNvCxnSpPr>
            <p:nvPr/>
          </p:nvCxnSpPr>
          <p:spPr bwMode="auto">
            <a:xfrm>
              <a:off x="899991" y="3406180"/>
              <a:ext cx="458031" cy="3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22" name="Straight Arrow Connector 189"/>
            <p:cNvCxnSpPr>
              <a:endCxn id="20" idx="1"/>
            </p:cNvCxnSpPr>
            <p:nvPr/>
          </p:nvCxnSpPr>
          <p:spPr bwMode="auto">
            <a:xfrm>
              <a:off x="922433" y="4548699"/>
              <a:ext cx="434501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23" name="Straight Arrow Connector 180"/>
            <p:cNvCxnSpPr/>
            <p:nvPr/>
          </p:nvCxnSpPr>
          <p:spPr bwMode="auto">
            <a:xfrm flipV="1">
              <a:off x="4004277" y="4831063"/>
              <a:ext cx="305681" cy="1479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24" name="Straight Arrow Connector 184"/>
            <p:cNvCxnSpPr/>
            <p:nvPr/>
          </p:nvCxnSpPr>
          <p:spPr bwMode="auto">
            <a:xfrm>
              <a:off x="5294176" y="4824798"/>
              <a:ext cx="316843" cy="6265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25" name="Straight Arrow Connector 189"/>
            <p:cNvCxnSpPr/>
            <p:nvPr/>
          </p:nvCxnSpPr>
          <p:spPr bwMode="auto">
            <a:xfrm flipV="1">
              <a:off x="2087697" y="4843733"/>
              <a:ext cx="830376" cy="5576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26" name="直接连接符 116"/>
            <p:cNvCxnSpPr/>
            <p:nvPr/>
          </p:nvCxnSpPr>
          <p:spPr bwMode="auto">
            <a:xfrm>
              <a:off x="2121455" y="3897072"/>
              <a:ext cx="420248" cy="4073"/>
            </a:xfrm>
            <a:prstGeom prst="line">
              <a:avLst/>
            </a:prstGeom>
            <a:ln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184"/>
            <p:cNvCxnSpPr/>
            <p:nvPr/>
          </p:nvCxnSpPr>
          <p:spPr bwMode="auto">
            <a:xfrm>
              <a:off x="5434913" y="3897072"/>
              <a:ext cx="176106" cy="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tailEnd type="arrow"/>
            </a:ln>
            <a:effectLst/>
          </p:spPr>
        </p:cxnSp>
        <p:sp>
          <p:nvSpPr>
            <p:cNvPr id="28" name="Rectangle 178"/>
            <p:cNvSpPr/>
            <p:nvPr/>
          </p:nvSpPr>
          <p:spPr bwMode="auto">
            <a:xfrm>
              <a:off x="2643863" y="3843745"/>
              <a:ext cx="1217260" cy="394924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  <p:txBody>
            <a:bodyPr lIns="0" tIns="0" rIns="0" bIns="0"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  <a:cs typeface="+mn-cs"/>
                </a:rPr>
                <a:t>Constellation</a:t>
              </a: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  <a:cs typeface="+mn-cs"/>
                </a:rPr>
                <a:t>Mapper</a:t>
              </a:r>
            </a:p>
          </p:txBody>
        </p:sp>
        <p:sp>
          <p:nvSpPr>
            <p:cNvPr id="29" name="Rectangle 179"/>
            <p:cNvSpPr/>
            <p:nvPr/>
          </p:nvSpPr>
          <p:spPr bwMode="auto">
            <a:xfrm>
              <a:off x="4058704" y="3832747"/>
              <a:ext cx="980449" cy="404669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  <p:txBody>
            <a:bodyPr lIns="0" tIns="0" rIns="0" bIns="0"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  <a:cs typeface="+mn-cs"/>
                </a:rPr>
                <a:t>LDPC Mapper</a:t>
              </a:r>
            </a:p>
          </p:txBody>
        </p:sp>
        <p:sp>
          <p:nvSpPr>
            <p:cNvPr id="30" name="Rectangle 179"/>
            <p:cNvSpPr/>
            <p:nvPr/>
          </p:nvSpPr>
          <p:spPr bwMode="auto">
            <a:xfrm>
              <a:off x="4302269" y="4591808"/>
              <a:ext cx="980449" cy="404669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  <p:txBody>
            <a:bodyPr lIns="0" tIns="0" rIns="0" bIns="0"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  <a:cs typeface="+mn-cs"/>
                </a:rPr>
                <a:t>LDPC Mapper</a:t>
              </a:r>
            </a:p>
          </p:txBody>
        </p:sp>
        <p:sp>
          <p:nvSpPr>
            <p:cNvPr id="31" name="Rectangle 178"/>
            <p:cNvSpPr/>
            <p:nvPr/>
          </p:nvSpPr>
          <p:spPr bwMode="auto">
            <a:xfrm>
              <a:off x="2922728" y="4596679"/>
              <a:ext cx="1217260" cy="394925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  <p:txBody>
            <a:bodyPr lIns="0" tIns="0" rIns="0" bIns="0"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  <a:cs typeface="+mn-cs"/>
                </a:rPr>
                <a:t>Constellation</a:t>
              </a: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  <a:cs typeface="+mn-cs"/>
                </a:rPr>
                <a:t>Mapper</a:t>
              </a:r>
            </a:p>
          </p:txBody>
        </p:sp>
        <p:sp>
          <p:nvSpPr>
            <p:cNvPr id="32" name="文本框 122"/>
            <p:cNvSpPr txBox="1"/>
            <p:nvPr/>
          </p:nvSpPr>
          <p:spPr>
            <a:xfrm>
              <a:off x="943831" y="3796074"/>
              <a:ext cx="398279" cy="49026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zh-CN" sz="1200" dirty="0" smtClean="0">
                  <a:solidFill>
                    <a:srgbClr val="262699"/>
                  </a:solidFill>
                </a:rPr>
                <a:t>. . .</a:t>
              </a:r>
              <a:endParaRPr lang="zh-CN" altLang="en-US" sz="1200" dirty="0">
                <a:solidFill>
                  <a:srgbClr val="262699"/>
                </a:solidFill>
              </a:endParaRPr>
            </a:p>
          </p:txBody>
        </p:sp>
        <p:cxnSp>
          <p:nvCxnSpPr>
            <p:cNvPr id="33" name="Straight Arrow Connector 189"/>
            <p:cNvCxnSpPr/>
            <p:nvPr/>
          </p:nvCxnSpPr>
          <p:spPr bwMode="auto">
            <a:xfrm>
              <a:off x="2122275" y="4161466"/>
              <a:ext cx="535347" cy="3588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</p:grpSp>
      <p:sp>
        <p:nvSpPr>
          <p:cNvPr id="34" name="Rectangle 33"/>
          <p:cNvSpPr/>
          <p:nvPr/>
        </p:nvSpPr>
        <p:spPr>
          <a:xfrm>
            <a:off x="228600" y="5701828"/>
            <a:ext cx="84764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Let us name </a:t>
            </a:r>
            <a:r>
              <a:rPr lang="en-US" sz="1800" dirty="0"/>
              <a:t>the method proposed in [3] as </a:t>
            </a:r>
            <a:r>
              <a:rPr lang="en-US" sz="1800" b="1" dirty="0"/>
              <a:t>the separate tone interleave </a:t>
            </a:r>
            <a:r>
              <a:rPr lang="en-US" sz="1800" b="1" dirty="0" smtClean="0"/>
              <a:t>scheme </a:t>
            </a:r>
            <a:r>
              <a:rPr lang="en-US" sz="1800" dirty="0" smtClean="0"/>
              <a:t>and name </a:t>
            </a:r>
            <a:r>
              <a:rPr lang="en-US" sz="1800" dirty="0"/>
              <a:t>the method proposed in [4] as </a:t>
            </a:r>
            <a:r>
              <a:rPr lang="en-US" sz="1800" b="1" dirty="0"/>
              <a:t>the joint tone interleave scheme</a:t>
            </a:r>
          </a:p>
        </p:txBody>
      </p:sp>
    </p:spTree>
    <p:extLst>
      <p:ext uri="{BB962C8B-B14F-4D97-AF65-F5344CB8AC3E}">
        <p14:creationId xmlns:p14="http://schemas.microsoft.com/office/powerpoint/2010/main" val="3981764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M-RU (242+484): Joint Interleave Scheme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76400"/>
            <a:ext cx="8238173" cy="4191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81000" y="4495800"/>
            <a:ext cx="3352800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Note: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No parsing required since M-RU contained within 80MHz segment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 smtClean="0"/>
              <a:t>Nss</a:t>
            </a:r>
            <a:r>
              <a:rPr lang="en-US" sz="1600" dirty="0" smtClean="0"/>
              <a:t> </a:t>
            </a:r>
            <a:r>
              <a:rPr lang="en-US" sz="1600" dirty="0" err="1" smtClean="0"/>
              <a:t>Interleavers</a:t>
            </a:r>
            <a:r>
              <a:rPr lang="en-US" sz="1600" dirty="0" smtClean="0"/>
              <a:t> (minimum (</a:t>
            </a:r>
            <a:r>
              <a:rPr lang="en-US" sz="1600" dirty="0" err="1" smtClean="0"/>
              <a:t>constellation+tone</a:t>
            </a:r>
            <a:r>
              <a:rPr lang="en-US" sz="1600" dirty="0" smtClean="0"/>
              <a:t> mappers required)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9849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M-RU (242+484): </a:t>
            </a:r>
            <a:r>
              <a:rPr lang="en-US" dirty="0" smtClean="0"/>
              <a:t>Separate </a:t>
            </a:r>
            <a:r>
              <a:rPr lang="en-US" dirty="0"/>
              <a:t>Interleave Scheme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820" y="1359408"/>
            <a:ext cx="8546783" cy="4517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31062" y="5461617"/>
            <a:ext cx="4744149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Added complexity required: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err="1" smtClean="0"/>
              <a:t>Nss</a:t>
            </a:r>
            <a:r>
              <a:rPr lang="en-US" sz="1600" dirty="0" smtClean="0"/>
              <a:t> RU/segment parsing stages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err="1" smtClean="0"/>
              <a:t>Nss</a:t>
            </a:r>
            <a:r>
              <a:rPr lang="en-US" sz="1600" dirty="0"/>
              <a:t> </a:t>
            </a:r>
            <a:r>
              <a:rPr lang="en-US" sz="1600" dirty="0" err="1" smtClean="0"/>
              <a:t>Interleavers</a:t>
            </a:r>
            <a:r>
              <a:rPr lang="en-US" sz="1600" dirty="0" smtClean="0"/>
              <a:t> (</a:t>
            </a:r>
            <a:r>
              <a:rPr lang="en-US" sz="1600" dirty="0" err="1" smtClean="0"/>
              <a:t>constellation+tone</a:t>
            </a:r>
            <a:r>
              <a:rPr lang="en-US" sz="1600" dirty="0" smtClean="0"/>
              <a:t> mappers)</a:t>
            </a:r>
          </a:p>
        </p:txBody>
      </p:sp>
    </p:spTree>
    <p:extLst>
      <p:ext uri="{BB962C8B-B14F-4D97-AF65-F5344CB8AC3E}">
        <p14:creationId xmlns:p14="http://schemas.microsoft.com/office/powerpoint/2010/main" val="3209975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M-RU (242+484)+996: </a:t>
            </a:r>
            <a:r>
              <a:rPr lang="en-US" dirty="0"/>
              <a:t>Joint Interleave Scheme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447800"/>
            <a:ext cx="8546783" cy="4689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88091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768702"/>
            <a:ext cx="8420100" cy="609600"/>
          </a:xfrm>
        </p:spPr>
        <p:txBody>
          <a:bodyPr/>
          <a:lstStyle/>
          <a:p>
            <a:r>
              <a:rPr lang="en-US" dirty="0"/>
              <a:t>M-RU (242+484</a:t>
            </a:r>
            <a:r>
              <a:rPr lang="en-US" dirty="0" smtClean="0"/>
              <a:t>)+996: </a:t>
            </a:r>
            <a:r>
              <a:rPr lang="en-US" dirty="0"/>
              <a:t>Separate Interleave Scheme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43050"/>
            <a:ext cx="8546783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031229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101853</TotalTime>
  <Words>959</Words>
  <Application>Microsoft Office PowerPoint</Application>
  <PresentationFormat>On-screen Show (4:3)</PresentationFormat>
  <Paragraphs>176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宋体</vt:lpstr>
      <vt:lpstr>Arial</vt:lpstr>
      <vt:lpstr>Calibri</vt:lpstr>
      <vt:lpstr>Garamond</vt:lpstr>
      <vt:lpstr>Times New Roman</vt:lpstr>
      <vt:lpstr>802-11-Submission</vt:lpstr>
      <vt:lpstr>On TBD segment parser and tone interleaver for specific MRU</vt:lpstr>
      <vt:lpstr>Progress made on MRU transmissions</vt:lpstr>
      <vt:lpstr>Progress made on MRU transmissions (cont.’s)</vt:lpstr>
      <vt:lpstr>Progress made on MRU transmissions (cont.’s)</vt:lpstr>
      <vt:lpstr>TBDs on MRU transmissions</vt:lpstr>
      <vt:lpstr>M-RU (242+484): Joint Interleave Scheme</vt:lpstr>
      <vt:lpstr>M-RU (242+484): Separate Interleave Scheme</vt:lpstr>
      <vt:lpstr>M-RU (242+484)+996: Joint Interleave Scheme</vt:lpstr>
      <vt:lpstr>M-RU (242+484)+996: Separate Interleave Scheme</vt:lpstr>
      <vt:lpstr>Comparison Between Two Schemes</vt:lpstr>
      <vt:lpstr>Performance comparisons</vt:lpstr>
      <vt:lpstr>Simulations:  M-RU(242+484), MCS7, 4x2, D-NLOS</vt:lpstr>
      <vt:lpstr>Simulations:  M-RU(242+484), MCS9, 2x1, B-LOS</vt:lpstr>
      <vt:lpstr>Simulations:  M-RU(242+484)+996, MCS7, 2x1, B-LOS</vt:lpstr>
      <vt:lpstr>Simulations:  M-RU(242+484)+996, MCS7, 4x2, D-NLOS</vt:lpstr>
      <vt:lpstr>Simulation Results:  RU(242+484)+996, MCS7, 4x2, BF on, B-LOS</vt:lpstr>
      <vt:lpstr>References</vt:lpstr>
      <vt:lpstr>Straw Poll #1</vt:lpstr>
    </vt:vector>
  </TitlesOfParts>
  <Company>Mediatek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392</cp:revision>
  <cp:lastPrinted>1998-02-10T13:28:06Z</cp:lastPrinted>
  <dcterms:created xsi:type="dcterms:W3CDTF">2007-05-21T21:00:37Z</dcterms:created>
  <dcterms:modified xsi:type="dcterms:W3CDTF">2020-05-19T18:59:57Z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