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4" r:id="rId3"/>
    <p:sldId id="325" r:id="rId4"/>
    <p:sldId id="338" r:id="rId5"/>
    <p:sldId id="331" r:id="rId6"/>
    <p:sldId id="328" r:id="rId7"/>
    <p:sldId id="330" r:id="rId8"/>
    <p:sldId id="332" r:id="rId9"/>
    <p:sldId id="337" r:id="rId10"/>
    <p:sldId id="333" r:id="rId11"/>
    <p:sldId id="309" r:id="rId12"/>
    <p:sldId id="334" r:id="rId13"/>
    <p:sldId id="311" r:id="rId14"/>
    <p:sldId id="270" r:id="rId15"/>
    <p:sldId id="335" r:id="rId16"/>
    <p:sldId id="336" r:id="rId17"/>
    <p:sldId id="339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05" autoAdjust="0"/>
    <p:restoredTop sz="94660"/>
  </p:normalViewPr>
  <p:slideViewPr>
    <p:cSldViewPr>
      <p:cViewPr varScale="1">
        <p:scale>
          <a:sx n="110" d="100"/>
          <a:sy n="110" d="100"/>
        </p:scale>
        <p:origin x="180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0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40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25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3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010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8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802.11-20/0783r3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693-00-00be-aggregated-ppdu-for-large-bw.pptx" TargetMode="External"/><Relationship Id="rId7" Type="http://schemas.openxmlformats.org/officeDocument/2006/relationships/hyperlink" Target="https://mentor.ieee.org/802.11/dcn/20/11-20-0566-18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0049-02-00be-ppdu-types-and-u-sig-conten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541-01-00ax-fix-the-issue-on-number-of-he-sig-b-symbols.pptx" TargetMode="External"/><Relationship Id="rId5" Type="http://schemas.openxmlformats.org/officeDocument/2006/relationships/hyperlink" Target="https://mentor.ieee.org/802.11/dcn/20/11-20-0545-01-00be-multi-segment-eht-sig-design-discussion.pptx" TargetMode="External"/><Relationship Id="rId4" Type="http://schemas.openxmlformats.org/officeDocument/2006/relationships/hyperlink" Target="https://mentor.ieee.org/802.11/dcn/20/11-20-0674-00-00be-forward-compatible-ofdma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Visio___2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3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EHT-SIG </a:t>
            </a:r>
            <a:r>
              <a:rPr lang="en-US" altLang="zh-CN" sz="2800" dirty="0" smtClean="0">
                <a:solidFill>
                  <a:schemeClr val="tx1"/>
                </a:solidFill>
              </a:rPr>
              <a:t>Compression Format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2020-05-12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828800"/>
            <a:ext cx="7867653" cy="4038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11ax, the </a:t>
            </a:r>
            <a:r>
              <a:rPr lang="en-US" altLang="zh-CN" sz="2000" dirty="0" err="1" smtClean="0">
                <a:solidFill>
                  <a:schemeClr val="dk1"/>
                </a:solidFill>
                <a:cs typeface="Times New Roman"/>
                <a:sym typeface="Times New Roman"/>
              </a:rPr>
              <a:t>bitwidth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 for the number of HE-SIG-B symbols is 4. And it is proved not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enough for 11ax if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HE-SIG-B-MCS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0, 1, 2, or 3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regardless of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the value of the HE-SIG-B DCM field, or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4 and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HE-SIG-B DCM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1 [5]. 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With 16 HE-SIG-B symbols, only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up to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24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users can be scheduled in one OFDMA PPDU no matter how large the bandwidth of OFDMA PPDU is if SIG B uses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MCS 0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11be, the bandwidth is even larger, and the number of scheduled users can be even larger. So it is proposed to have 5 bits for </a:t>
            </a:r>
            <a:r>
              <a:rPr lang="en-US" altLang="zh-CN" sz="2000" dirty="0"/>
              <a:t>the number of EHT-SIG symbols </a:t>
            </a:r>
            <a:r>
              <a:rPr lang="en-US" altLang="zh-CN" sz="2000" dirty="0" smtClean="0"/>
              <a:t>field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support up to 32 number of EHT-SIG symbols, about 48 users with MCS0.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Bitwidth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for </a:t>
            </a:r>
            <a:r>
              <a:rPr lang="en-US" altLang="zh-CN" dirty="0"/>
              <a:t>the number of EHT-SIG symbols field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1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We discuss the alignment issue of compression mode in 11be under the scenario of MS-EHT-SIG.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A simple solution would </a:t>
            </a:r>
            <a:r>
              <a:rPr lang="en-US" altLang="zh-CN" sz="1800" dirty="0"/>
              <a:t>be </a:t>
            </a:r>
            <a:r>
              <a:rPr lang="en-US" altLang="zh-CN" sz="1800" dirty="0" smtClean="0"/>
              <a:t>that the </a:t>
            </a:r>
            <a:r>
              <a:rPr lang="en-US" altLang="zh-CN" sz="1800" dirty="0"/>
              <a:t>number of EHT-SIG symbols </a:t>
            </a:r>
            <a:r>
              <a:rPr lang="en-US" altLang="zh-CN" sz="1800" dirty="0" smtClean="0"/>
              <a:t>field </a:t>
            </a:r>
            <a:r>
              <a:rPr lang="en-US" altLang="zh-CN" sz="1800" dirty="0"/>
              <a:t>always exist in a PPDU transmitted to multiple </a:t>
            </a:r>
            <a:r>
              <a:rPr lang="en-US" altLang="zh-CN" sz="1800" dirty="0" smtClean="0"/>
              <a:t>users.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We then further discuss extending applicable scenario of compression mode.</a:t>
            </a: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</a:t>
            </a:r>
            <a:r>
              <a:rPr lang="en-US" altLang="zh-CN" dirty="0" err="1" smtClean="0"/>
              <a:t>bitwidth</a:t>
            </a:r>
            <a:r>
              <a:rPr lang="en-US" altLang="zh-CN" dirty="0" smtClean="0"/>
              <a:t> of number of EHT-SIG symbols field is 5 if it exists in U-SIG?</a:t>
            </a:r>
          </a:p>
        </p:txBody>
      </p:sp>
    </p:spTree>
    <p:extLst>
      <p:ext uri="{BB962C8B-B14F-4D97-AF65-F5344CB8AC3E}">
        <p14:creationId xmlns:p14="http://schemas.microsoft.com/office/powerpoint/2010/main" val="33649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number of EHT-SIG symbols field always exist in </a:t>
            </a:r>
            <a:r>
              <a:rPr lang="en-US" altLang="zh-CN" dirty="0" smtClean="0"/>
              <a:t>U-SIG of a </a:t>
            </a:r>
            <a:r>
              <a:rPr lang="en-US" altLang="zh-CN" dirty="0" smtClean="0"/>
              <a:t>PPDU transmitted to multiple users?</a:t>
            </a:r>
          </a:p>
          <a:p>
            <a:pPr lvl="1" algn="just"/>
            <a:r>
              <a:rPr lang="en-US" altLang="zh-CN" dirty="0" smtClean="0"/>
              <a:t>The filed is n</a:t>
            </a:r>
            <a:r>
              <a:rPr lang="en-US" dirty="0" smtClean="0"/>
              <a:t>ot reinterpreted as the number of MU-MIMO users</a:t>
            </a:r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mentor.ieee.org/802.11/dcn/20/11-20-0049-02-00be-ppdu-types-and-u-sig-content.pptx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Sammer</a:t>
            </a:r>
            <a:r>
              <a:rPr lang="en-US" altLang="zh-CN" sz="1800" b="0" dirty="0" smtClean="0"/>
              <a:t> </a:t>
            </a:r>
            <a:r>
              <a:rPr lang="en-US" altLang="zh-CN" sz="1800" b="0" dirty="0" err="1" smtClean="0"/>
              <a:t>Vermani</a:t>
            </a:r>
            <a:r>
              <a:rPr lang="en-US" altLang="zh-CN" sz="1800" b="0" dirty="0" smtClean="0"/>
              <a:t>, Qualcomm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>
                <a:hlinkClick r:id="rId3"/>
              </a:rPr>
              <a:t>https://</a:t>
            </a:r>
            <a:r>
              <a:rPr lang="en-US" altLang="zh-CN" sz="1800" b="0" dirty="0" smtClean="0">
                <a:hlinkClick r:id="rId3"/>
              </a:rPr>
              <a:t>mentor.ieee.org/802.11/dcn/20/11-20-0693-00-00be-aggregated-ppdu-for-large-bw.pptx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Rui</a:t>
            </a:r>
            <a:r>
              <a:rPr lang="en-US" altLang="zh-CN" sz="1800" b="0" dirty="0" smtClean="0"/>
              <a:t> Cao, NXP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>
                <a:hlinkClick r:id="rId4"/>
              </a:rPr>
              <a:t>https://</a:t>
            </a:r>
            <a:r>
              <a:rPr lang="en-US" altLang="zh-CN" sz="1800" b="0" dirty="0" smtClean="0">
                <a:hlinkClick r:id="rId4"/>
              </a:rPr>
              <a:t>mentor.ieee.org/802.11/dcn/20/11-20-0674-00-00be-forward-compatible-ofdma.pptx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Xiaogang</a:t>
            </a:r>
            <a:r>
              <a:rPr lang="en-US" altLang="zh-CN" sz="1800" b="0" dirty="0" smtClean="0"/>
              <a:t> Chen, Intel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>
                <a:hlinkClick r:id="rId5"/>
              </a:rPr>
              <a:t>https://</a:t>
            </a:r>
            <a:r>
              <a:rPr lang="en-US" altLang="zh-CN" sz="1800" b="0" dirty="0" smtClean="0">
                <a:hlinkClick r:id="rId5"/>
              </a:rPr>
              <a:t>mentor.ieee.org/802.11/dcn/20/11-20-0545-01-00be-multi-segment-eht-sig-design-discussion.pptx</a:t>
            </a:r>
            <a:r>
              <a:rPr lang="en-US" altLang="zh-CN" sz="1800" b="0" dirty="0" smtClean="0"/>
              <a:t>, Ross Jian Yu,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>
                <a:hlinkClick r:id="rId6"/>
              </a:rPr>
              <a:t>https</a:t>
            </a:r>
            <a:r>
              <a:rPr lang="en-US" altLang="zh-CN" sz="1800" b="0" dirty="0">
                <a:hlinkClick r:id="rId6"/>
              </a:rPr>
              <a:t>://</a:t>
            </a:r>
            <a:r>
              <a:rPr lang="en-US" altLang="zh-CN" sz="1800" b="0" dirty="0" smtClean="0">
                <a:hlinkClick r:id="rId6"/>
              </a:rPr>
              <a:t>mentor.ieee.org/802.11/dcn/18/11-18-0541-01-00ax-fix-the-issue-on-number-of-he-sig-b-symbols.pptx</a:t>
            </a:r>
            <a:r>
              <a:rPr lang="en-US" altLang="zh-CN" sz="1800" b="0" dirty="0" smtClean="0"/>
              <a:t>, Ming </a:t>
            </a:r>
            <a:r>
              <a:rPr lang="en-US" altLang="zh-CN" sz="1800" b="0" dirty="0" err="1" smtClean="0"/>
              <a:t>Gan</a:t>
            </a:r>
            <a:r>
              <a:rPr lang="en-US" altLang="zh-CN" sz="1800" b="0" dirty="0" smtClean="0"/>
              <a:t>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[6] </a:t>
            </a:r>
            <a:r>
              <a:rPr lang="en-US" altLang="zh-CN" sz="1800" b="0" dirty="0">
                <a:hlinkClick r:id="rId7"/>
              </a:rPr>
              <a:t>https://</a:t>
            </a:r>
            <a:r>
              <a:rPr lang="en-US" altLang="zh-CN" sz="1800" b="0" dirty="0" smtClean="0">
                <a:hlinkClick r:id="rId7"/>
              </a:rPr>
              <a:t>mentor.ieee.org/802.11/dcn/20/11-20-0566-18-00be-compendium-of-straw-polls-and-potential-changes-to-the-specification-framework-document.docx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752203"/>
            <a:ext cx="5381793" cy="46482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938842"/>
            <a:ext cx="7772400" cy="685800"/>
          </a:xfrm>
        </p:spPr>
        <p:txBody>
          <a:bodyPr/>
          <a:lstStyle/>
          <a:p>
            <a:r>
              <a:rPr lang="en-US" altLang="zh-CN" sz="2400" dirty="0" smtClean="0"/>
              <a:t>Appendix: Number of HE-SIG-B Symbols Or MU-MIMO User field and HE-SIG-B Compression Field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087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Example without compression mode</a:t>
            </a:r>
            <a:endParaRPr lang="zh-CN" alt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1828800"/>
            <a:ext cx="1336049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57200" y="180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876035"/>
              </p:ext>
            </p:extLst>
          </p:nvPr>
        </p:nvGraphicFramePr>
        <p:xfrm>
          <a:off x="228600" y="2057400"/>
          <a:ext cx="8458200" cy="2844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Visio" r:id="rId3" imgW="17726173" imgH="5953254" progId="Visio.Drawing.15">
                  <p:embed/>
                </p:oleObj>
              </mc:Choice>
              <mc:Fallback>
                <p:oleObj name="Visio" r:id="rId3" imgW="17726173" imgH="5953254" progId="Visio.Drawing.15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458200" cy="2844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39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2: examples in A-PPDU: save 3 symbols of EHT-SIG overhead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0600" y="1720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757230"/>
              </p:ext>
            </p:extLst>
          </p:nvPr>
        </p:nvGraphicFramePr>
        <p:xfrm>
          <a:off x="1143000" y="1778000"/>
          <a:ext cx="6705600" cy="35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Visio" r:id="rId3" imgW="17726173" imgH="9334410" progId="Visio.Drawing.15">
                  <p:embed/>
                </p:oleObj>
              </mc:Choice>
              <mc:Fallback>
                <p:oleObj name="Visio" r:id="rId3" imgW="17726173" imgH="933441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78000"/>
                        <a:ext cx="6705600" cy="35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493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447800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a compression mode of HE-SIG-B is introduced, there is no common field in HE-SIG-B for compression mode.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HE-SIG-A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there exist </a:t>
            </a:r>
            <a:r>
              <a:rPr lang="en-US" altLang="zh-CN" sz="1600" u="sng" dirty="0"/>
              <a:t>HE-SIG-B Compression</a:t>
            </a:r>
            <a:r>
              <a:rPr lang="en-US" altLang="zh-CN" sz="1600" dirty="0"/>
              <a:t> field </a:t>
            </a:r>
            <a:r>
              <a:rPr lang="en-US" altLang="zh-CN" sz="1600" dirty="0" smtClean="0"/>
              <a:t>and </a:t>
            </a:r>
            <a:r>
              <a:rPr lang="en-US" altLang="zh-CN" sz="1600" u="sng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Field. When the </a:t>
            </a:r>
            <a:r>
              <a:rPr lang="en-US" altLang="zh-CN" sz="1600" dirty="0"/>
              <a:t>HE-SIG-B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compression field indicates 1,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 Field indicates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number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users and is set to the number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users minus 1. 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11ax, for compression mode, t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exact number of OFDM symbols in the HE-SIG-B field is calculated based on the number of User fields in the HE-SIG-B content Channel.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11ax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20485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[1], two compression modes are proposed for 11be:</a:t>
            </a:r>
          </a:p>
          <a:p>
            <a:pPr lvl="1"/>
            <a:r>
              <a:rPr lang="en-US" altLang="zh-CN" sz="1600" dirty="0"/>
              <a:t>Compression mode 1: Used for Full BW SU or Full BW MU-MIMO; RU allocation info in the common field is omitted</a:t>
            </a:r>
          </a:p>
          <a:p>
            <a:pPr lvl="1"/>
            <a:r>
              <a:rPr lang="en-US" altLang="zh-CN" sz="1600" dirty="0"/>
              <a:t>Compression mode 2: Used for Punctured SU or Punctured MU-MIMO; RU allocation info in the common field is replaced by a punctured channel info with granularity of 20MHz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11be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r>
              <a:rPr lang="en-US" altLang="zh-CN" sz="1800" dirty="0" smtClean="0"/>
              <a:t>The following three modes are considered for EHT-SIG:</a:t>
            </a:r>
          </a:p>
          <a:p>
            <a:pPr lvl="1" latinLnBrk="1"/>
            <a:r>
              <a:rPr lang="en-US" altLang="zh-CN" sz="1600" dirty="0" smtClean="0"/>
              <a:t>Non-compressed </a:t>
            </a:r>
            <a:r>
              <a:rPr lang="en-US" altLang="zh-CN" sz="1600" dirty="0"/>
              <a:t>mode </a:t>
            </a:r>
            <a:r>
              <a:rPr lang="en-US" altLang="zh-CN" sz="1600" dirty="0" smtClean="0"/>
              <a:t>(for OFDMA </a:t>
            </a:r>
            <a:r>
              <a:rPr lang="en-US" altLang="zh-CN" sz="1600" dirty="0"/>
              <a:t>case): RU allocation subfields only, and </a:t>
            </a:r>
            <a:r>
              <a:rPr lang="en-US" altLang="zh-CN" sz="1600" u="sng" dirty="0"/>
              <a:t>the number of RU allocation subfields is equal to </a:t>
            </a:r>
            <a:r>
              <a:rPr lang="en-US" altLang="zh-CN" sz="1600" u="sng" dirty="0" smtClean="0"/>
              <a:t>N</a:t>
            </a:r>
            <a:r>
              <a:rPr lang="en-US" altLang="zh-CN" sz="1600" dirty="0" smtClean="0"/>
              <a:t>, and N can be defined as in 11ax</a:t>
            </a:r>
          </a:p>
          <a:p>
            <a:pPr lvl="1" latinLnBrk="1"/>
            <a:r>
              <a:rPr lang="en-US" altLang="zh-CN" sz="1600" dirty="0" smtClean="0"/>
              <a:t>Compressed </a:t>
            </a:r>
            <a:r>
              <a:rPr lang="en-US" altLang="zh-CN" sz="1600" dirty="0"/>
              <a:t>mode 1 (punctured non-OFDMA case): there is no RU allocation subfield, </a:t>
            </a:r>
            <a:r>
              <a:rPr lang="en-US" altLang="zh-CN" sz="1600" u="sng" dirty="0"/>
              <a:t>only one </a:t>
            </a:r>
            <a:r>
              <a:rPr lang="en-US" altLang="zh-CN" sz="1600" dirty="0"/>
              <a:t>preamble puncture </a:t>
            </a:r>
            <a:r>
              <a:rPr lang="en-US" altLang="zh-CN" sz="1600" dirty="0" smtClean="0"/>
              <a:t>subfield or only one special </a:t>
            </a:r>
            <a:r>
              <a:rPr lang="en-US" altLang="zh-CN" sz="1600" dirty="0"/>
              <a:t>RU allocation </a:t>
            </a:r>
            <a:r>
              <a:rPr lang="en-US" altLang="zh-CN" sz="1600" dirty="0" smtClean="0"/>
              <a:t>subfield, </a:t>
            </a:r>
            <a:r>
              <a:rPr lang="en-US" altLang="zh-CN" sz="1600" dirty="0"/>
              <a:t>which contains entries for large </a:t>
            </a:r>
            <a:r>
              <a:rPr lang="en-US" altLang="zh-CN" sz="1600" dirty="0" smtClean="0"/>
              <a:t>MRU combinations. People may have different preference regarding terminology.</a:t>
            </a:r>
            <a:endParaRPr lang="zh-CN" altLang="zh-CN" sz="1600" dirty="0"/>
          </a:p>
          <a:p>
            <a:pPr lvl="1" latinLnBrk="1"/>
            <a:r>
              <a:rPr lang="en-US" altLang="zh-CN" sz="1600" dirty="0" smtClean="0"/>
              <a:t>Compressed </a:t>
            </a:r>
            <a:r>
              <a:rPr lang="en-US" altLang="zh-CN" sz="1600" dirty="0"/>
              <a:t>mode 2 (non-punctured non-OFDMA case): no RU allocation subfields/preamble puncture indication. This mode can </a:t>
            </a:r>
            <a:r>
              <a:rPr lang="en-US" altLang="zh-CN" sz="1600" dirty="0" smtClean="0"/>
              <a:t>also be </a:t>
            </a:r>
            <a:r>
              <a:rPr lang="en-US" altLang="zh-CN" sz="1600" dirty="0"/>
              <a:t>seen as a special mode of compressed mode 1, where within the puncture </a:t>
            </a:r>
            <a:r>
              <a:rPr lang="en-US" altLang="zh-CN" sz="1600" dirty="0" smtClean="0"/>
              <a:t>indication/special </a:t>
            </a:r>
            <a:r>
              <a:rPr lang="en-US" altLang="zh-CN" sz="1600" dirty="0"/>
              <a:t>RU allocation subfield, it indicates RU types of no puncture, e.g., 2*996, 3*996, 4*996</a:t>
            </a:r>
            <a:r>
              <a:rPr lang="en-US" altLang="zh-CN" sz="1600" dirty="0" smtClean="0"/>
              <a:t>.</a:t>
            </a:r>
          </a:p>
          <a:p>
            <a:pPr latinLnBrk="1"/>
            <a:endParaRPr lang="en-US" altLang="zh-CN" sz="1800" dirty="0" smtClean="0"/>
          </a:p>
          <a:p>
            <a:pPr latinLnBrk="1"/>
            <a:r>
              <a:rPr lang="en-US" altLang="zh-CN" sz="1800" dirty="0" smtClean="0"/>
              <a:t>There should exist indication in U-SIG differentiating:</a:t>
            </a:r>
          </a:p>
          <a:p>
            <a:pPr lvl="1" latinLnBrk="1"/>
            <a:r>
              <a:rPr lang="en-US" altLang="zh-CN" sz="1400" dirty="0" smtClean="0"/>
              <a:t>Non-compression Mode, Compression Mode 1 and </a:t>
            </a:r>
            <a:r>
              <a:rPr lang="en-US" altLang="zh-CN" sz="1400" dirty="0"/>
              <a:t>Compression Mode </a:t>
            </a:r>
            <a:r>
              <a:rPr lang="en-US" altLang="zh-CN" sz="1400" dirty="0" smtClean="0"/>
              <a:t>2 </a:t>
            </a:r>
          </a:p>
          <a:p>
            <a:pPr lvl="1" latinLnBrk="1"/>
            <a:r>
              <a:rPr lang="en-US" altLang="zh-CN" sz="1400" dirty="0"/>
              <a:t>Non-compression </a:t>
            </a:r>
            <a:r>
              <a:rPr lang="en-US" altLang="zh-CN" sz="1400" dirty="0" smtClean="0"/>
              <a:t>Mode and Compression Mode</a:t>
            </a:r>
          </a:p>
          <a:p>
            <a:pPr latinLnBrk="1"/>
            <a:endParaRPr lang="en-US" altLang="zh-CN" sz="1800" dirty="0" smtClean="0"/>
          </a:p>
          <a:p>
            <a:pPr latinLnBrk="1"/>
            <a:r>
              <a:rPr lang="en-US" altLang="zh-CN" sz="1800" dirty="0" smtClean="0"/>
              <a:t>Under </a:t>
            </a:r>
            <a:r>
              <a:rPr lang="en-US" altLang="zh-CN" sz="1800" dirty="0"/>
              <a:t>the above assumptions, we further discuss the alignment issues regarding compression mode.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 smtClean="0"/>
              <a:t>Three modes of EHT-SIG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237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154115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In 11be, considering multi-segment EHT-SIG or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A-PPDU structure [2,3],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EHT-SIG needs to be aligned between each segments. The group has the following SPs in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green [4,6]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and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this requirement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is also mentioned in [2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]:</a:t>
            </a:r>
            <a:endParaRPr lang="en-US" altLang="zh-CN" sz="16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Alignment </a:t>
            </a:r>
            <a:r>
              <a:rPr lang="en-US" altLang="zh-CN" dirty="0" smtClean="0">
                <a:solidFill>
                  <a:schemeClr val="tx1"/>
                </a:solidFill>
              </a:rPr>
              <a:t>Requirement for MS-EHT-SIG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19" y="2971800"/>
            <a:ext cx="7651079" cy="155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9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380367"/>
            <a:ext cx="7867653" cy="186575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>
                <a:sym typeface="Times New Roman"/>
              </a:rPr>
              <a:t>If 11be follows 11ax, the number of EHT-SIG symbols is reinterpreted as </a:t>
            </a:r>
            <a:r>
              <a:rPr lang="en-US" altLang="zh-CN" sz="1800" u="sng" dirty="0">
                <a:sym typeface="Times New Roman"/>
              </a:rPr>
              <a:t>the number of MU-MIMO users</a:t>
            </a:r>
            <a:r>
              <a:rPr lang="en-US" altLang="zh-CN" sz="1800" dirty="0">
                <a:sym typeface="Times New Roman"/>
              </a:rPr>
              <a:t> for a non-OFDMA transmission, </a:t>
            </a:r>
            <a:r>
              <a:rPr lang="en-US" altLang="zh-CN" sz="1800" dirty="0" smtClean="0">
                <a:sym typeface="Times New Roman"/>
              </a:rPr>
              <a:t>then </a:t>
            </a:r>
            <a:r>
              <a:rPr lang="en-US" altLang="zh-CN" sz="1800" dirty="0"/>
              <a:t>t</a:t>
            </a:r>
            <a:r>
              <a:rPr lang="en-US" altLang="zh-CN" sz="1800" dirty="0">
                <a:sym typeface="Times New Roman"/>
              </a:rPr>
              <a:t>he exact number of OFDM symbols in the EHT-SIG field is calculated based on the number of User fields in the EHT-SIG content </a:t>
            </a:r>
            <a:r>
              <a:rPr lang="en-US" altLang="zh-CN" sz="1800" dirty="0" smtClean="0">
                <a:sym typeface="Times New Roman"/>
              </a:rPr>
              <a:t>Channel:</a:t>
            </a:r>
          </a:p>
          <a:p>
            <a:pPr lvl="1"/>
            <a:r>
              <a:rPr lang="en-US" altLang="zh-CN" sz="1400" dirty="0" smtClean="0"/>
              <a:t>For sub-PPDU-2 with </a:t>
            </a:r>
            <a:r>
              <a:rPr lang="en-US" altLang="zh-CN" sz="1400" dirty="0"/>
              <a:t>2 users full MU-MIMO, in each CC, there only exists 1 user field with CRC and tail. Assuming 38 </a:t>
            </a:r>
            <a:r>
              <a:rPr lang="en-US" altLang="zh-CN" sz="1400" dirty="0" smtClean="0"/>
              <a:t>bits, </a:t>
            </a:r>
            <a:r>
              <a:rPr lang="en-US" altLang="zh-CN" sz="1400" dirty="0"/>
              <a:t>and also assume 4 bits U-SIG overflow info, </a:t>
            </a:r>
            <a:r>
              <a:rPr lang="en-US" altLang="zh-CN" sz="1400" dirty="0" smtClean="0"/>
              <a:t>with </a:t>
            </a:r>
            <a:r>
              <a:rPr lang="en-US" altLang="zh-CN" sz="1400" dirty="0"/>
              <a:t>MCS 0, then </a:t>
            </a:r>
            <a:r>
              <a:rPr lang="en-US" altLang="zh-CN" sz="1400" dirty="0" smtClean="0"/>
              <a:t>there will be 2 </a:t>
            </a:r>
            <a:r>
              <a:rPr lang="en-US" altLang="zh-CN" sz="1400" dirty="0"/>
              <a:t>EHT-SIG </a:t>
            </a:r>
            <a:r>
              <a:rPr lang="en-US" altLang="zh-CN" sz="1400" dirty="0" smtClean="0"/>
              <a:t>symbols for sub-PPDU-2.</a:t>
            </a:r>
          </a:p>
          <a:p>
            <a:r>
              <a:rPr lang="en-US" altLang="zh-CN" sz="1800" dirty="0" smtClean="0"/>
              <a:t>The above method cannot indicate the exact number of EHT-SIG symbols after padding.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800" dirty="0" smtClean="0"/>
              <a:t>Hence, compression mode cannot be applied (also mentioned in [2]). Or we can say with MS-EHT-SIG or A-PPDU structure, compression mode can be seldom applied in EHT PPDU. </a:t>
            </a: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Alignment issues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Table 6">
            <a:extLst>
              <a:ext uri="{FF2B5EF4-FFF2-40B4-BE49-F238E27FC236}">
                <a16:creationId xmlns="" xmlns:a16="http://schemas.microsoft.com/office/drawing/2014/main" id="{0E4326F7-1D26-4ADA-BB50-06EAFDD58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73805"/>
              </p:ext>
            </p:extLst>
          </p:nvPr>
        </p:nvGraphicFramePr>
        <p:xfrm>
          <a:off x="2362200" y="3966034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44545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Sub-PPDU-3 (non-compression mode with 8 EHT-SIG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symbols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21" name="Table 7">
            <a:extLst>
              <a:ext uri="{FF2B5EF4-FFF2-40B4-BE49-F238E27FC236}">
                <a16:creationId xmlns="" xmlns:a16="http://schemas.microsoft.com/office/drawing/2014/main" id="{A2B84D81-5D06-4570-9AA2-72A0D6654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32634"/>
              </p:ext>
            </p:extLst>
          </p:nvPr>
        </p:nvGraphicFramePr>
        <p:xfrm>
          <a:off x="2362200" y="4405489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441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Sub-PPDU-2 (2 users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, full BW MU-MIMO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),  need to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padding to 8 EHT-SIG symbols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22" name="Table 8">
            <a:extLst>
              <a:ext uri="{FF2B5EF4-FFF2-40B4-BE49-F238E27FC236}">
                <a16:creationId xmlns="" xmlns:a16="http://schemas.microsoft.com/office/drawing/2014/main" id="{72A7687E-61D6-4CED-9BCD-BE8BD266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849528"/>
              </p:ext>
            </p:extLst>
          </p:nvPr>
        </p:nvGraphicFramePr>
        <p:xfrm>
          <a:off x="2362200" y="4847260"/>
          <a:ext cx="4336402" cy="7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791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Sub-PPDU-1 (non-compression mode with 8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EHT-SIG symbols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sp>
        <p:nvSpPr>
          <p:cNvPr id="23" name="Left Brace 10">
            <a:extLst>
              <a:ext uri="{FF2B5EF4-FFF2-40B4-BE49-F238E27FC236}">
                <a16:creationId xmlns="" xmlns:a16="http://schemas.microsoft.com/office/drawing/2014/main" id="{12FB9D22-C80E-4223-A9F7-2E84BC39D92B}"/>
              </a:ext>
            </a:extLst>
          </p:cNvPr>
          <p:cNvSpPr/>
          <p:nvPr/>
        </p:nvSpPr>
        <p:spPr>
          <a:xfrm>
            <a:off x="2107241" y="3926647"/>
            <a:ext cx="152400" cy="1712151"/>
          </a:xfrm>
          <a:prstGeom prst="leftBrace">
            <a:avLst>
              <a:gd name="adj1" fmla="val 95952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TextBox 11">
            <a:extLst>
              <a:ext uri="{FF2B5EF4-FFF2-40B4-BE49-F238E27FC236}">
                <a16:creationId xmlns="" xmlns:a16="http://schemas.microsoft.com/office/drawing/2014/main" id="{E9141EF1-A3DD-4F38-8BB2-3B237A5E2B47}"/>
              </a:ext>
            </a:extLst>
          </p:cNvPr>
          <p:cNvSpPr txBox="1"/>
          <p:nvPr/>
        </p:nvSpPr>
        <p:spPr>
          <a:xfrm rot="10800000">
            <a:off x="1726242" y="4042234"/>
            <a:ext cx="335280" cy="1320364"/>
          </a:xfrm>
          <a:prstGeom prst="rect">
            <a:avLst/>
          </a:prstGeom>
          <a:noFill/>
        </p:spPr>
        <p:txBody>
          <a:bodyPr vert="eaVert" wrap="none" lIns="68580" tIns="34290" rIns="68580" rtlCol="0" anchor="ctr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Aggregated PPDU</a:t>
            </a:r>
          </a:p>
        </p:txBody>
      </p:sp>
      <p:cxnSp>
        <p:nvCxnSpPr>
          <p:cNvPr id="25" name="Straight Arrow Connector 13">
            <a:extLst>
              <a:ext uri="{FF2B5EF4-FFF2-40B4-BE49-F238E27FC236}">
                <a16:creationId xmlns="" xmlns:a16="http://schemas.microsoft.com/office/drawing/2014/main" id="{F6799B6B-60AE-45FC-9B36-1DB024B44C41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860116"/>
            <a:ext cx="0" cy="778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14">
            <a:extLst>
              <a:ext uri="{FF2B5EF4-FFF2-40B4-BE49-F238E27FC236}">
                <a16:creationId xmlns="" xmlns:a16="http://schemas.microsoft.com/office/drawing/2014/main" id="{7A1078EC-7B69-426F-9CA3-0DB6CF73FB0D}"/>
              </a:ext>
            </a:extLst>
          </p:cNvPr>
          <p:cNvSpPr txBox="1"/>
          <p:nvPr/>
        </p:nvSpPr>
        <p:spPr>
          <a:xfrm>
            <a:off x="6861526" y="505939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160MHz</a:t>
            </a:r>
          </a:p>
        </p:txBody>
      </p:sp>
      <p:cxnSp>
        <p:nvCxnSpPr>
          <p:cNvPr id="27" name="Straight Arrow Connector 16">
            <a:extLst>
              <a:ext uri="{FF2B5EF4-FFF2-40B4-BE49-F238E27FC236}">
                <a16:creationId xmlns="" xmlns:a16="http://schemas.microsoft.com/office/drawing/2014/main" id="{CC371800-ED43-46F3-B8C3-7B9CA4DA435A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414662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17">
            <a:extLst>
              <a:ext uri="{FF2B5EF4-FFF2-40B4-BE49-F238E27FC236}">
                <a16:creationId xmlns="" xmlns:a16="http://schemas.microsoft.com/office/drawing/2014/main" id="{BF8C9872-3B76-409F-9A14-45FB7ACE1F96}"/>
              </a:ext>
            </a:extLst>
          </p:cNvPr>
          <p:cNvSpPr txBox="1"/>
          <p:nvPr/>
        </p:nvSpPr>
        <p:spPr>
          <a:xfrm>
            <a:off x="6862121" y="44788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cxnSp>
        <p:nvCxnSpPr>
          <p:cNvPr id="29" name="Straight Arrow Connector 22">
            <a:extLst>
              <a:ext uri="{FF2B5EF4-FFF2-40B4-BE49-F238E27FC236}">
                <a16:creationId xmlns="" xmlns:a16="http://schemas.microsoft.com/office/drawing/2014/main" id="{D7AA52BB-D0CA-43B8-B8D0-073B5195074B}"/>
              </a:ext>
            </a:extLst>
          </p:cNvPr>
          <p:cNvCxnSpPr>
            <a:cxnSpLocks/>
          </p:cNvCxnSpPr>
          <p:nvPr/>
        </p:nvCxnSpPr>
        <p:spPr bwMode="auto">
          <a:xfrm>
            <a:off x="6831046" y="3967171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3">
            <a:extLst>
              <a:ext uri="{FF2B5EF4-FFF2-40B4-BE49-F238E27FC236}">
                <a16:creationId xmlns="" xmlns:a16="http://schemas.microsoft.com/office/drawing/2014/main" id="{3A2ECA23-B5A8-4745-A97D-B194DF73AA27}"/>
              </a:ext>
            </a:extLst>
          </p:cNvPr>
          <p:cNvSpPr txBox="1"/>
          <p:nvPr/>
        </p:nvSpPr>
        <p:spPr>
          <a:xfrm>
            <a:off x="6861526" y="4044055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17557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867653" cy="33439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If </a:t>
            </a:r>
            <a:r>
              <a:rPr lang="en-US" altLang="zh-CN" sz="2000" dirty="0">
                <a:sym typeface="Times New Roman"/>
              </a:rPr>
              <a:t>the number of EHT-SIG symbols </a:t>
            </a:r>
            <a:r>
              <a:rPr lang="en-US" altLang="zh-CN" sz="2000" dirty="0" smtClean="0">
                <a:sym typeface="Times New Roman"/>
              </a:rPr>
              <a:t>is always used to indicate number of EHT-SIG symbols and not reinterpreted as anything else. Then the issue is solved.</a:t>
            </a:r>
          </a:p>
          <a:p>
            <a:pPr lvl="1"/>
            <a:r>
              <a:rPr lang="en-US" altLang="zh-CN" sz="1600" dirty="0" smtClean="0">
                <a:sym typeface="Times New Roman"/>
              </a:rPr>
              <a:t>Enable alignment all the time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For the number of MU-MIMO users field (up to 4 bits), it is indicated in the common field of the EHT-SIG instead.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May be only needed for compression mode, can also be merged to preamble puncture indication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cost of maximum 4 bits saves the overhead of one or multiple RU allocation subfields (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/>
                <a:sym typeface="Times New Roman"/>
              </a:rPr>
              <a:t>8/9/10 bits multiplies by N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)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Simple solution to enable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642183"/>
              </p:ext>
            </p:extLst>
          </p:nvPr>
        </p:nvGraphicFramePr>
        <p:xfrm>
          <a:off x="609600" y="4770493"/>
          <a:ext cx="7817435" cy="132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6" name="Visio" r:id="rId4" imgW="7096230" imgH="1209765" progId="Visio.Drawing.15">
                  <p:embed/>
                </p:oleObj>
              </mc:Choice>
              <mc:Fallback>
                <p:oleObj name="Visio" r:id="rId4" imgW="7096230" imgH="1209765" progId="Visio.Drawing.15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770493"/>
                        <a:ext cx="7817435" cy="132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063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658124"/>
            <a:ext cx="8351840" cy="237019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0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if 11be follows 11ax, then compression mode can seldom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only be applied if no alignment is needed, usually non-OFDMA transmission across the whole BW.</a:t>
            </a:r>
          </a:p>
          <a:p>
            <a:pPr lvl="1"/>
            <a:r>
              <a:rPr lang="en-US" altLang="zh-CN" sz="1400" dirty="0" smtClean="0">
                <a:solidFill>
                  <a:srgbClr val="FF0000"/>
                </a:solidFill>
                <a:cs typeface="Times New Roman"/>
                <a:sym typeface="Times New Roman"/>
              </a:rPr>
              <a:t>Also cannot be applied in A-PPDU concept</a:t>
            </a:r>
          </a:p>
          <a:p>
            <a:r>
              <a:rPr lang="en-US" altLang="zh-CN" sz="1800" u="sng" dirty="0">
                <a:solidFill>
                  <a:schemeClr val="dk1"/>
                </a:solidFill>
                <a:cs typeface="Times New Roman"/>
                <a:sym typeface="Times New Roman"/>
              </a:rPr>
              <a:t>Level </a:t>
            </a:r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1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By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previous simple solution, compression mode can be further applied if the transmission is non-OFDMA within a sub-PPDU.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721836"/>
              </p:ext>
            </p:extLst>
          </p:nvPr>
        </p:nvGraphicFramePr>
        <p:xfrm>
          <a:off x="721239" y="3276600"/>
          <a:ext cx="7889361" cy="31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Visio" r:id="rId4" imgW="14740560" imgH="5964120" progId="Visio.Drawing.15">
                  <p:embed/>
                </p:oleObj>
              </mc:Choice>
              <mc:Fallback>
                <p:oleObj name="Visio" r:id="rId4" imgW="14740560" imgH="596412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39" y="3276600"/>
                        <a:ext cx="7889361" cy="3198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7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524001"/>
            <a:ext cx="8351840" cy="154984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2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Below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we introduce a more flexible scenario for compression mode. The compression mode can be applied if the transmission of the STAs of one parking segment is non-OFDMA, then the compression mode can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Data of STA1-6 is OFDMA, whilst data of STA3-6 is non-OFDMA.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be implementation specific and transparent to STAs if level 1 is supported.</a:t>
            </a:r>
            <a:endParaRPr lang="en-US" altLang="zh-CN" sz="16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620000" y="4806506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Preamble puncture indication will indicate </a:t>
            </a:r>
          </a:p>
          <a:p>
            <a:r>
              <a:rPr lang="en-US" altLang="zh-CN" sz="1400" dirty="0" smtClean="0"/>
              <a:t>xx11 1111 </a:t>
            </a:r>
          </a:p>
          <a:p>
            <a:r>
              <a:rPr lang="en-US" altLang="zh-CN" sz="1400" dirty="0" smtClean="0"/>
              <a:t>in segment 2.</a:t>
            </a:r>
            <a:endParaRPr lang="zh-CN" altLang="en-US" sz="1400" dirty="0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27403"/>
              </p:ext>
            </p:extLst>
          </p:nvPr>
        </p:nvGraphicFramePr>
        <p:xfrm>
          <a:off x="286202" y="3200400"/>
          <a:ext cx="7228641" cy="2928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Visio" r:id="rId4" imgW="14725484" imgH="5953254" progId="Visio.Drawing.15">
                  <p:embed/>
                </p:oleObj>
              </mc:Choice>
              <mc:Fallback>
                <p:oleObj name="Visio" r:id="rId4" imgW="14725484" imgH="595325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02" y="3200400"/>
                        <a:ext cx="7228641" cy="2928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70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78866</TotalTime>
  <Words>1419</Words>
  <Application>Microsoft Office PowerPoint</Application>
  <PresentationFormat>全屏显示(4:3)</PresentationFormat>
  <Paragraphs>181</Paragraphs>
  <Slides>17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MS PGothic</vt:lpstr>
      <vt:lpstr>宋体</vt:lpstr>
      <vt:lpstr>Arial</vt:lpstr>
      <vt:lpstr>Times New Roman</vt:lpstr>
      <vt:lpstr>802-11-Submission</vt:lpstr>
      <vt:lpstr>Visio</vt:lpstr>
      <vt:lpstr>EHT-SIG Compression Format</vt:lpstr>
      <vt:lpstr>Recap – 11ax SIG compression</vt:lpstr>
      <vt:lpstr>Recap – 11be SIG compression</vt:lpstr>
      <vt:lpstr>Three modes of EHT-SIG</vt:lpstr>
      <vt:lpstr>Alignment Requirement for MS-EHT-SIG</vt:lpstr>
      <vt:lpstr>Alignment issues of compression mode</vt:lpstr>
      <vt:lpstr>Simple solution to enable compression mode</vt:lpstr>
      <vt:lpstr>Extending applicable scenario of compression mode</vt:lpstr>
      <vt:lpstr>Extending applicable scenario of compression mode</vt:lpstr>
      <vt:lpstr>Bitwidth for the number of EHT-SIG symbols field </vt:lpstr>
      <vt:lpstr>Summary</vt:lpstr>
      <vt:lpstr>Straw Poll #1</vt:lpstr>
      <vt:lpstr>Straw Poll #2</vt:lpstr>
      <vt:lpstr>PowerPoint 演示文稿</vt:lpstr>
      <vt:lpstr>Appendix: Number of HE-SIG-B Symbols Or MU-MIMO User field and HE-SIG-B Compression Field</vt:lpstr>
      <vt:lpstr>Appendix: Example without compression mode</vt:lpstr>
      <vt:lpstr>Appendix 2: examples in A-PPDU: save 3 symbols of EHT-SIG overhead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1260</cp:revision>
  <cp:lastPrinted>1998-02-10T13:28:06Z</cp:lastPrinted>
  <dcterms:created xsi:type="dcterms:W3CDTF">2013-11-12T18:41:50Z</dcterms:created>
  <dcterms:modified xsi:type="dcterms:W3CDTF">2020-07-15T05:47:31Z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(3)td3qbmm7L1iMZXPdPrxYegmwLrDChiUOVWlqGaqZ9LUyDYdahrD2Ua2ZSH+2rQVE1k05D3El
iIwtwZAF6C8Bd0by6Q/QaLU3eqhAfSWwn0rgKRYtjzzsqkYS8Ev5mcAdm0m05q8FlUECENGR
iF711BI5bdpa8JO/E4X5sFCwwEHNQ4R9HFaP1TMdqFgcXGSrSO2BVwhRKy6X3nCdnMT1UlG+
9Cu/sxRFar1Lgl0ZZf</vt:lpwstr>
  </property>
  <property fmtid="{D5CDD505-2E9C-101B-9397-08002B2CF9AE}" pid="4" name="_2015_ms_pID_7253431">
    <vt:lpwstr>8/labLqVKKT47wl6fgnANnVCYyS4ZCiC3IsVIEpoWN9lL6pGLVYxGO
ZylpzoWpF4vBPugFR/QfOSy/8W1Yez+PZquoghV8USUf+tmKz7CtzDwvXgoweG1+JkZif+zd
1H62F2gV4athPBwITCjmuGGd9RZu8oT5CAUKzszGzHVwEn9oJD+GIiq2CPzaeWlBrx2uJGBO
EJ+47xusjsr6AU0moWlIMGNv1do9zg8zxRAT</vt:lpwstr>
  </property>
  <property fmtid="{D5CDD505-2E9C-101B-9397-08002B2CF9AE}" pid="5" name="_2015_ms_pID_7253432">
    <vt:lpwstr>V9Iwp29EbIP9/0sLDE8Kdzg=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