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83" r:id="rId2"/>
    <p:sldId id="1127" r:id="rId3"/>
    <p:sldId id="1130" r:id="rId4"/>
    <p:sldId id="1132" r:id="rId5"/>
    <p:sldId id="1131" r:id="rId6"/>
    <p:sldId id="1135" r:id="rId7"/>
    <p:sldId id="1153" r:id="rId8"/>
    <p:sldId id="1136" r:id="rId9"/>
    <p:sldId id="1137" r:id="rId10"/>
    <p:sldId id="1138" r:id="rId11"/>
    <p:sldId id="1139" r:id="rId12"/>
    <p:sldId id="1140" r:id="rId13"/>
    <p:sldId id="1154" r:id="rId14"/>
    <p:sldId id="1141" r:id="rId15"/>
    <p:sldId id="1144" r:id="rId16"/>
    <p:sldId id="1142" r:id="rId17"/>
    <p:sldId id="1145" r:id="rId18"/>
    <p:sldId id="1147" r:id="rId19"/>
    <p:sldId id="1148" r:id="rId20"/>
    <p:sldId id="1149" r:id="rId21"/>
    <p:sldId id="1150" r:id="rId22"/>
    <p:sldId id="1151" r:id="rId23"/>
    <p:sldId id="1152" r:id="rId24"/>
    <p:sldId id="1129" r:id="rId25"/>
    <p:sldId id="1133" r:id="rId26"/>
    <p:sldId id="1134" r:id="rId27"/>
    <p:sldId id="1155" r:id="rId28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11" autoAdjust="0"/>
    <p:restoredTop sz="95034" autoAdjust="0"/>
  </p:normalViewPr>
  <p:slideViewPr>
    <p:cSldViewPr>
      <p:cViewPr varScale="1">
        <p:scale>
          <a:sx n="115" d="100"/>
          <a:sy n="115" d="100"/>
        </p:scale>
        <p:origin x="159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3" d="100"/>
          <a:sy n="123" d="100"/>
        </p:scale>
        <p:origin x="1584" y="108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802.11-20/0782r0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2020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EHT-STF Sequences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2020-05-20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290467"/>
              </p:ext>
            </p:extLst>
          </p:nvPr>
        </p:nvGraphicFramePr>
        <p:xfrm>
          <a:off x="762000" y="2895598"/>
          <a:ext cx="7620000" cy="2360615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173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1x/2x EHT-STF Sequence</a:t>
            </a:r>
            <a:br>
              <a:rPr lang="en-US" altLang="ko-KR" dirty="0" smtClean="0"/>
            </a:br>
            <a:r>
              <a:rPr lang="en-US" altLang="ko-KR" dirty="0" smtClean="0"/>
              <a:t>for 320/160+160 MHz (2/7)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Proposed 1x EHT-STF sequence for contiguous 320MHz</a:t>
            </a:r>
          </a:p>
          <a:p>
            <a:pPr lvl="1"/>
            <a:r>
              <a:rPr lang="en-GB" altLang="ko-KR" sz="1800" dirty="0" smtClean="0"/>
              <a:t>Option 1:</a:t>
            </a:r>
            <a:r>
              <a:rPr lang="en-GB" altLang="ko-KR" sz="1800" i="1" dirty="0" smtClean="0"/>
              <a:t> EHTS</a:t>
            </a:r>
            <a:r>
              <a:rPr lang="en-GB" altLang="ko-KR" sz="1800" baseline="-25000" dirty="0" smtClean="0"/>
              <a:t>-2032:16:2032</a:t>
            </a:r>
            <a:r>
              <a:rPr lang="en-GB" altLang="ko-KR" sz="1800" dirty="0" smtClean="0"/>
              <a:t> = {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 1 -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 0 -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 1 -</a:t>
            </a:r>
            <a:r>
              <a:rPr lang="en-GB" altLang="ko-KR" sz="1800" i="1" dirty="0" smtClean="0"/>
              <a:t>M  </a:t>
            </a:r>
            <a:r>
              <a:rPr lang="en-GB" altLang="ko-KR" sz="1800" dirty="0" smtClean="0">
                <a:solidFill>
                  <a:srgbClr val="FF0000"/>
                </a:solidFill>
              </a:rPr>
              <a:t>1</a:t>
            </a:r>
            <a:r>
              <a:rPr lang="en-GB" altLang="ko-KR" sz="1800" dirty="0"/>
              <a:t>*(0</a:t>
            </a:r>
            <a:r>
              <a:rPr lang="en-GB" altLang="ko-KR" sz="1800" i="1" dirty="0"/>
              <a:t> M</a:t>
            </a:r>
            <a:r>
              <a:rPr lang="en-GB" altLang="ko-KR" sz="1800" dirty="0"/>
              <a:t> 1 -</a:t>
            </a:r>
            <a:r>
              <a:rPr lang="en-GB" altLang="ko-KR" sz="1800" i="1" dirty="0"/>
              <a:t>M</a:t>
            </a:r>
            <a:r>
              <a:rPr lang="en-GB" altLang="ko-KR" sz="1800" dirty="0"/>
              <a:t> 0 -</a:t>
            </a:r>
            <a:r>
              <a:rPr lang="en-GB" altLang="ko-KR" sz="1800" i="1" dirty="0"/>
              <a:t>M</a:t>
            </a:r>
            <a:r>
              <a:rPr lang="en-GB" altLang="ko-KR" sz="1800" dirty="0"/>
              <a:t> 1 -</a:t>
            </a:r>
            <a:r>
              <a:rPr lang="en-GB" altLang="ko-KR" sz="1800" i="1" dirty="0"/>
              <a:t>M</a:t>
            </a:r>
            <a:r>
              <a:rPr lang="en-GB" altLang="ko-KR" sz="1800" dirty="0" smtClean="0"/>
              <a:t>)  </a:t>
            </a:r>
            <a:r>
              <a:rPr lang="en-GB" altLang="ko-KR" sz="1800" dirty="0" smtClean="0">
                <a:solidFill>
                  <a:srgbClr val="FF0000"/>
                </a:solidFill>
              </a:rPr>
              <a:t>-1</a:t>
            </a:r>
            <a:r>
              <a:rPr lang="en-GB" altLang="ko-KR" sz="1800" dirty="0" smtClean="0"/>
              <a:t>*(0</a:t>
            </a:r>
            <a:r>
              <a:rPr lang="en-GB" altLang="ko-KR" sz="1800" i="1" dirty="0" smtClean="0"/>
              <a:t> M</a:t>
            </a:r>
            <a:r>
              <a:rPr lang="en-GB" altLang="ko-KR" sz="1800" dirty="0" smtClean="0"/>
              <a:t> 1 -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 0 -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 1 -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)  </a:t>
            </a:r>
            <a:r>
              <a:rPr lang="en-GB" altLang="ko-KR" sz="1800" dirty="0" smtClean="0">
                <a:solidFill>
                  <a:srgbClr val="FF0000"/>
                </a:solidFill>
              </a:rPr>
              <a:t>-1</a:t>
            </a:r>
            <a:r>
              <a:rPr lang="en-GB" altLang="ko-KR" sz="1800" dirty="0" smtClean="0"/>
              <a:t>*(0</a:t>
            </a:r>
            <a:r>
              <a:rPr lang="en-GB" altLang="ko-KR" sz="1800" i="1" dirty="0" smtClean="0"/>
              <a:t> M</a:t>
            </a:r>
            <a:r>
              <a:rPr lang="en-GB" altLang="ko-KR" sz="1800" dirty="0" smtClean="0"/>
              <a:t> 1 -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 0 -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 1 -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)} * (1+j) / </a:t>
            </a:r>
            <a:r>
              <a:rPr lang="en-GB" altLang="ko-KR" sz="1800" dirty="0" err="1" smtClean="0"/>
              <a:t>sqrt</a:t>
            </a:r>
            <a:r>
              <a:rPr lang="en-GB" altLang="ko-KR" sz="1800" dirty="0" smtClean="0"/>
              <a:t>(2)</a:t>
            </a:r>
          </a:p>
          <a:p>
            <a:pPr lvl="1"/>
            <a:r>
              <a:rPr lang="en-GB" altLang="ko-KR" sz="1800" dirty="0"/>
              <a:t>Option </a:t>
            </a:r>
            <a:r>
              <a:rPr lang="en-GB" altLang="ko-KR" sz="1800" dirty="0" smtClean="0"/>
              <a:t>2:</a:t>
            </a:r>
            <a:r>
              <a:rPr lang="en-GB" altLang="ko-KR" sz="1800" i="1" dirty="0" smtClean="0"/>
              <a:t> EHTS</a:t>
            </a:r>
            <a:r>
              <a:rPr lang="en-GB" altLang="ko-KR" sz="1800" baseline="-25000" dirty="0" smtClean="0"/>
              <a:t>-2032:16:2032</a:t>
            </a:r>
            <a:r>
              <a:rPr lang="en-GB" altLang="ko-KR" sz="1800" dirty="0" smtClean="0"/>
              <a:t> </a:t>
            </a:r>
            <a:r>
              <a:rPr lang="en-GB" altLang="ko-KR" sz="1800" dirty="0"/>
              <a:t>= </a:t>
            </a:r>
            <a:r>
              <a:rPr lang="en-GB" altLang="ko-KR" sz="1800" dirty="0" smtClean="0"/>
              <a:t>{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 </a:t>
            </a:r>
            <a:r>
              <a:rPr lang="en-GB" altLang="ko-KR" sz="1800" dirty="0"/>
              <a:t>1 -</a:t>
            </a:r>
            <a:r>
              <a:rPr lang="en-GB" altLang="ko-KR" sz="1800" i="1" dirty="0"/>
              <a:t>M</a:t>
            </a:r>
            <a:r>
              <a:rPr lang="en-GB" altLang="ko-KR" sz="1800" dirty="0"/>
              <a:t> 0 -</a:t>
            </a:r>
            <a:r>
              <a:rPr lang="en-GB" altLang="ko-KR" sz="1800" i="1" dirty="0"/>
              <a:t>M</a:t>
            </a:r>
            <a:r>
              <a:rPr lang="en-GB" altLang="ko-KR" sz="1800" dirty="0"/>
              <a:t> 1 -</a:t>
            </a:r>
            <a:r>
              <a:rPr lang="en-GB" altLang="ko-KR" sz="1800" i="1" dirty="0"/>
              <a:t>M </a:t>
            </a:r>
            <a:r>
              <a:rPr lang="en-GB" altLang="ko-KR" sz="1800" dirty="0"/>
              <a:t>0</a:t>
            </a:r>
            <a:r>
              <a:rPr lang="en-GB" altLang="ko-KR" sz="1800" i="1" dirty="0"/>
              <a:t> -M</a:t>
            </a:r>
            <a:r>
              <a:rPr lang="en-GB" altLang="ko-KR" sz="1800" dirty="0"/>
              <a:t> -1 </a:t>
            </a:r>
            <a:r>
              <a:rPr lang="en-GB" altLang="ko-KR" sz="1800" i="1" dirty="0"/>
              <a:t>M</a:t>
            </a:r>
            <a:r>
              <a:rPr lang="en-GB" altLang="ko-KR" sz="1800" dirty="0"/>
              <a:t> 0 -</a:t>
            </a:r>
            <a:r>
              <a:rPr lang="en-GB" altLang="ko-KR" sz="1800" i="1" dirty="0"/>
              <a:t>M</a:t>
            </a:r>
            <a:r>
              <a:rPr lang="en-GB" altLang="ko-KR" sz="1800" dirty="0"/>
              <a:t> 1 </a:t>
            </a:r>
            <a:r>
              <a:rPr lang="en-GB" altLang="ko-KR" sz="1800" dirty="0" smtClean="0"/>
              <a:t>-</a:t>
            </a:r>
            <a:r>
              <a:rPr lang="en-GB" altLang="ko-KR" sz="1800" i="1" dirty="0" smtClean="0"/>
              <a:t>M </a:t>
            </a:r>
            <a:r>
              <a:rPr lang="en-GB" altLang="ko-KR" sz="1800" dirty="0" smtClean="0"/>
              <a:t> </a:t>
            </a:r>
            <a:r>
              <a:rPr lang="en-GB" altLang="ko-KR" sz="1800" dirty="0" smtClean="0">
                <a:solidFill>
                  <a:srgbClr val="FF0000"/>
                </a:solidFill>
              </a:rPr>
              <a:t>-1</a:t>
            </a:r>
            <a:r>
              <a:rPr lang="en-GB" altLang="ko-KR" sz="1800" dirty="0" smtClean="0"/>
              <a:t>*(0 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 </a:t>
            </a:r>
            <a:r>
              <a:rPr lang="en-GB" altLang="ko-KR" sz="1800" dirty="0"/>
              <a:t>1 -</a:t>
            </a:r>
            <a:r>
              <a:rPr lang="en-GB" altLang="ko-KR" sz="1800" i="1" dirty="0"/>
              <a:t>M</a:t>
            </a:r>
            <a:r>
              <a:rPr lang="en-GB" altLang="ko-KR" sz="1800" dirty="0"/>
              <a:t> 0 -</a:t>
            </a:r>
            <a:r>
              <a:rPr lang="en-GB" altLang="ko-KR" sz="1800" i="1" dirty="0"/>
              <a:t>M</a:t>
            </a:r>
            <a:r>
              <a:rPr lang="en-GB" altLang="ko-KR" sz="1800" dirty="0"/>
              <a:t> 1 </a:t>
            </a:r>
            <a:r>
              <a:rPr lang="en-GB" altLang="ko-KR" sz="1800" dirty="0" smtClean="0"/>
              <a:t>-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 </a:t>
            </a:r>
            <a:r>
              <a:rPr lang="en-GB" altLang="ko-KR" sz="1800" i="1" dirty="0" smtClean="0"/>
              <a:t> </a:t>
            </a:r>
            <a:r>
              <a:rPr lang="en-GB" altLang="ko-KR" sz="1800" dirty="0" smtClean="0"/>
              <a:t>0</a:t>
            </a:r>
            <a:r>
              <a:rPr lang="en-GB" altLang="ko-KR" sz="1800" i="1" dirty="0" smtClean="0"/>
              <a:t> </a:t>
            </a:r>
            <a:r>
              <a:rPr lang="en-GB" altLang="ko-KR" sz="1800" i="1" dirty="0"/>
              <a:t>-M</a:t>
            </a:r>
            <a:r>
              <a:rPr lang="en-GB" altLang="ko-KR" sz="1800" dirty="0"/>
              <a:t> -1 </a:t>
            </a:r>
            <a:r>
              <a:rPr lang="en-GB" altLang="ko-KR" sz="1800" i="1" dirty="0"/>
              <a:t>M</a:t>
            </a:r>
            <a:r>
              <a:rPr lang="en-GB" altLang="ko-KR" sz="1800" dirty="0"/>
              <a:t> 0 -</a:t>
            </a:r>
            <a:r>
              <a:rPr lang="en-GB" altLang="ko-KR" sz="1800" i="1" dirty="0"/>
              <a:t>M</a:t>
            </a:r>
            <a:r>
              <a:rPr lang="en-GB" altLang="ko-KR" sz="1800" dirty="0"/>
              <a:t> 1 </a:t>
            </a:r>
            <a:r>
              <a:rPr lang="en-GB" altLang="ko-KR" sz="1800" dirty="0" smtClean="0"/>
              <a:t>-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)} </a:t>
            </a:r>
            <a:r>
              <a:rPr lang="en-GB" altLang="ko-KR" sz="1800" dirty="0"/>
              <a:t>* (1+j) / </a:t>
            </a:r>
            <a:r>
              <a:rPr lang="en-GB" altLang="ko-KR" sz="1800" dirty="0" err="1"/>
              <a:t>sqrt</a:t>
            </a:r>
            <a:r>
              <a:rPr lang="en-GB" altLang="ko-KR" sz="1800" dirty="0"/>
              <a:t>(2)</a:t>
            </a:r>
            <a:endParaRPr lang="en-GB" altLang="ko-KR" sz="1800" dirty="0" smtClean="0"/>
          </a:p>
          <a:p>
            <a:pPr lvl="1"/>
            <a:r>
              <a:rPr lang="en-US" altLang="ko-KR" sz="1800" dirty="0"/>
              <a:t>Coefficients are </a:t>
            </a:r>
            <a:r>
              <a:rPr lang="en-US" altLang="ko-KR" sz="1800" dirty="0" smtClean="0"/>
              <a:t>optimized by minimax approach considering all punctured cases approved in 11be as well as non-punctured one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753882" y="4113118"/>
            <a:ext cx="370431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altLang="ko-KR" sz="1400" dirty="0" smtClean="0"/>
              <a:t>All PAPRs of punctured and non-punctured cases are incorporated</a:t>
            </a:r>
          </a:p>
          <a:p>
            <a:pPr marL="285750" indent="-285750">
              <a:buFontTx/>
              <a:buChar char="-"/>
            </a:pPr>
            <a:r>
              <a:rPr lang="en-US" altLang="ko-KR" sz="1400" dirty="0" smtClean="0"/>
              <a:t>Both options have a similar trend as in 240MHz</a:t>
            </a:r>
          </a:p>
          <a:p>
            <a:pPr marL="285750" indent="-285750">
              <a:buFontTx/>
              <a:buChar char="-"/>
            </a:pPr>
            <a:r>
              <a:rPr lang="en-US" altLang="ko-KR" sz="1400" dirty="0" smtClean="0"/>
              <a:t>PAPRs for both options are way below that of the data part</a:t>
            </a:r>
          </a:p>
          <a:p>
            <a:pPr marL="285750" indent="-285750">
              <a:buFontTx/>
              <a:buChar char="-"/>
            </a:pPr>
            <a:r>
              <a:rPr lang="en-US" altLang="ko-KR" sz="1400" dirty="0" smtClean="0"/>
              <a:t>Both options have a similar PAPR</a:t>
            </a:r>
            <a:endParaRPr lang="ko-KR" altLang="en-US" sz="1400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4693" y="3959000"/>
            <a:ext cx="3250294" cy="244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17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1x/2x EHT-STF Sequence</a:t>
            </a:r>
            <a:br>
              <a:rPr lang="en-US" altLang="ko-KR" dirty="0"/>
            </a:br>
            <a:r>
              <a:rPr lang="en-US" altLang="ko-KR" dirty="0"/>
              <a:t>for </a:t>
            </a:r>
            <a:r>
              <a:rPr lang="en-US" altLang="ko-KR" dirty="0" smtClean="0"/>
              <a:t>320/160+160 MHz (3/7)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Proposed </a:t>
            </a:r>
            <a:r>
              <a:rPr lang="en-US" altLang="ko-KR" sz="2000" dirty="0" smtClean="0"/>
              <a:t>2x </a:t>
            </a:r>
            <a:r>
              <a:rPr lang="en-US" altLang="ko-KR" sz="2000" dirty="0"/>
              <a:t>EHT-STF sequence for contiguous </a:t>
            </a:r>
            <a:r>
              <a:rPr lang="en-US" altLang="ko-KR" sz="2000" dirty="0" smtClean="0"/>
              <a:t>320MHz</a:t>
            </a:r>
            <a:endParaRPr lang="en-US" altLang="ko-KR" sz="2000" dirty="0"/>
          </a:p>
          <a:p>
            <a:pPr lvl="1" latinLnBrk="1"/>
            <a:r>
              <a:rPr lang="en-GB" altLang="ko-KR" sz="1800" dirty="0" smtClean="0"/>
              <a:t>Option 1:</a:t>
            </a:r>
            <a:r>
              <a:rPr lang="en-GB" altLang="ko-KR" sz="1800" i="1" dirty="0" smtClean="0"/>
              <a:t> </a:t>
            </a:r>
            <a:r>
              <a:rPr lang="en-GB" altLang="ko-KR" sz="1800" i="1" dirty="0"/>
              <a:t>EHTS</a:t>
            </a:r>
            <a:r>
              <a:rPr lang="en-GB" altLang="ko-KR" sz="1800" baseline="-25000" dirty="0"/>
              <a:t>-2040:8:2040</a:t>
            </a:r>
            <a:r>
              <a:rPr lang="en-GB" altLang="ko-KR" sz="1800" dirty="0"/>
              <a:t> = </a:t>
            </a:r>
            <a:r>
              <a:rPr lang="en-GB" altLang="ko-KR" sz="1800" dirty="0" smtClean="0"/>
              <a:t>{</a:t>
            </a:r>
            <a:r>
              <a:rPr lang="en-GB" altLang="ko-KR" sz="1800" i="1" dirty="0" smtClean="0"/>
              <a:t>M </a:t>
            </a:r>
            <a:r>
              <a:rPr lang="en-GB" altLang="ko-KR" sz="1800" i="1" dirty="0"/>
              <a:t>-1 M -1 -M -1 M 0 -M 1 M 1 -M 1 -M  </a:t>
            </a:r>
            <a:r>
              <a:rPr lang="en-GB" altLang="ko-KR" sz="1800" dirty="0" smtClean="0">
                <a:solidFill>
                  <a:srgbClr val="FF0000"/>
                </a:solidFill>
              </a:rPr>
              <a:t>1</a:t>
            </a:r>
            <a:r>
              <a:rPr lang="en-GB" altLang="ko-KR" sz="1800" dirty="0" smtClean="0"/>
              <a:t>*(</a:t>
            </a:r>
            <a:r>
              <a:rPr lang="en-GB" altLang="ko-KR" sz="1800" i="1" dirty="0" smtClean="0"/>
              <a:t>0 </a:t>
            </a:r>
            <a:r>
              <a:rPr lang="en-GB" altLang="ko-KR" sz="1800" i="1" dirty="0"/>
              <a:t>M -1 M -1 -M -1 M 0 -M 1 M 1 -M 1 </a:t>
            </a:r>
            <a:r>
              <a:rPr lang="en-GB" altLang="ko-KR" sz="1800" i="1" dirty="0" smtClean="0"/>
              <a:t>-M</a:t>
            </a:r>
            <a:r>
              <a:rPr lang="en-GB" altLang="ko-KR" sz="1800" dirty="0" smtClean="0"/>
              <a:t>)</a:t>
            </a:r>
            <a:r>
              <a:rPr lang="en-GB" altLang="ko-KR" sz="1800" i="1" dirty="0" smtClean="0"/>
              <a:t>  </a:t>
            </a:r>
            <a:r>
              <a:rPr lang="en-GB" altLang="ko-KR" sz="1800" dirty="0" smtClean="0">
                <a:solidFill>
                  <a:srgbClr val="FF0000"/>
                </a:solidFill>
              </a:rPr>
              <a:t>-1</a:t>
            </a:r>
            <a:r>
              <a:rPr lang="en-GB" altLang="ko-KR" sz="1800" dirty="0" smtClean="0"/>
              <a:t>*(</a:t>
            </a:r>
            <a:r>
              <a:rPr lang="en-GB" altLang="ko-KR" sz="1800" i="1" dirty="0" smtClean="0"/>
              <a:t>0 </a:t>
            </a:r>
            <a:r>
              <a:rPr lang="en-GB" altLang="ko-KR" sz="1800" i="1" dirty="0"/>
              <a:t>M -1 M -1 -M -1 M 0 -M 1 M 1 -M 1 </a:t>
            </a:r>
            <a:r>
              <a:rPr lang="en-GB" altLang="ko-KR" sz="1800" i="1" dirty="0" smtClean="0"/>
              <a:t>-M</a:t>
            </a:r>
            <a:r>
              <a:rPr lang="en-GB" altLang="ko-KR" sz="1800" dirty="0" smtClean="0"/>
              <a:t>) </a:t>
            </a:r>
            <a:r>
              <a:rPr lang="en-GB" altLang="ko-KR" sz="1800" dirty="0">
                <a:solidFill>
                  <a:srgbClr val="FF0000"/>
                </a:solidFill>
              </a:rPr>
              <a:t>-1</a:t>
            </a:r>
            <a:r>
              <a:rPr lang="en-GB" altLang="ko-KR" sz="1800" dirty="0"/>
              <a:t>*(</a:t>
            </a:r>
            <a:r>
              <a:rPr lang="en-GB" altLang="ko-KR" sz="1800" i="1" dirty="0"/>
              <a:t>0 M -1 M -1 -M -1 M 0 -M 1 M 1 -M 1 -M</a:t>
            </a:r>
            <a:r>
              <a:rPr lang="en-GB" altLang="ko-KR" sz="1800" dirty="0"/>
              <a:t>)</a:t>
            </a:r>
            <a:r>
              <a:rPr lang="en-GB" altLang="ko-KR" sz="1800" dirty="0" smtClean="0"/>
              <a:t>} </a:t>
            </a:r>
            <a:r>
              <a:rPr lang="en-GB" altLang="ko-KR" sz="1800" dirty="0"/>
              <a:t>* (1+j) / </a:t>
            </a:r>
            <a:r>
              <a:rPr lang="en-GB" altLang="ko-KR" sz="1800" dirty="0" err="1"/>
              <a:t>sqrt</a:t>
            </a:r>
            <a:r>
              <a:rPr lang="en-GB" altLang="ko-KR" sz="1800" dirty="0"/>
              <a:t>(2)</a:t>
            </a:r>
            <a:endParaRPr lang="ko-KR" altLang="ko-KR" sz="1800"/>
          </a:p>
          <a:p>
            <a:pPr lvl="2"/>
            <a:r>
              <a:rPr lang="en-GB" altLang="ko-KR" sz="1600" i="1" dirty="0"/>
              <a:t>EHTS</a:t>
            </a:r>
            <a:r>
              <a:rPr lang="en-GB" altLang="ko-KR" sz="1600" baseline="-25000" dirty="0"/>
              <a:t>-2040</a:t>
            </a:r>
            <a:r>
              <a:rPr lang="en-GB" altLang="ko-KR" sz="1600" i="1" dirty="0"/>
              <a:t> = EHTS</a:t>
            </a:r>
            <a:r>
              <a:rPr lang="en-GB" altLang="ko-KR" sz="1600" baseline="-25000" dirty="0"/>
              <a:t>-1032 </a:t>
            </a:r>
            <a:r>
              <a:rPr lang="en-GB" altLang="ko-KR" sz="1600" i="1" dirty="0"/>
              <a:t>= EHTS</a:t>
            </a:r>
            <a:r>
              <a:rPr lang="en-GB" altLang="ko-KR" sz="1600" baseline="-25000" dirty="0"/>
              <a:t>-1016 </a:t>
            </a:r>
            <a:r>
              <a:rPr lang="en-GB" altLang="ko-KR" sz="1600" i="1" dirty="0"/>
              <a:t>= EHTS</a:t>
            </a:r>
            <a:r>
              <a:rPr lang="en-GB" altLang="ko-KR" sz="1600" baseline="-25000" dirty="0"/>
              <a:t>-8 </a:t>
            </a:r>
            <a:r>
              <a:rPr lang="en-GB" altLang="ko-KR" sz="1600" i="1" dirty="0"/>
              <a:t>= EHTS</a:t>
            </a:r>
            <a:r>
              <a:rPr lang="en-GB" altLang="ko-KR" sz="1600" baseline="-25000" dirty="0"/>
              <a:t>8 </a:t>
            </a:r>
            <a:r>
              <a:rPr lang="en-GB" altLang="ko-KR" sz="1600" i="1" dirty="0"/>
              <a:t>= EHTS</a:t>
            </a:r>
            <a:r>
              <a:rPr lang="en-GB" altLang="ko-KR" sz="1600" baseline="-25000" dirty="0"/>
              <a:t>1016 </a:t>
            </a:r>
            <a:r>
              <a:rPr lang="en-GB" altLang="ko-KR" sz="1600" i="1" dirty="0"/>
              <a:t>= EHTS</a:t>
            </a:r>
            <a:r>
              <a:rPr lang="en-GB" altLang="ko-KR" sz="1600" baseline="-25000" dirty="0"/>
              <a:t>1032 </a:t>
            </a:r>
            <a:r>
              <a:rPr lang="en-GB" altLang="ko-KR" sz="1600" i="1" dirty="0"/>
              <a:t>= EHTS</a:t>
            </a:r>
            <a:r>
              <a:rPr lang="en-GB" altLang="ko-KR" sz="1600" baseline="-25000" dirty="0"/>
              <a:t>2040 </a:t>
            </a:r>
            <a:r>
              <a:rPr lang="en-GB" altLang="ko-KR" sz="1600" i="1" dirty="0"/>
              <a:t>= </a:t>
            </a:r>
            <a:r>
              <a:rPr lang="en-GB" altLang="ko-KR" sz="1600" i="1" dirty="0" smtClean="0"/>
              <a:t>0</a:t>
            </a:r>
          </a:p>
          <a:p>
            <a:pPr lvl="1" latinLnBrk="1"/>
            <a:r>
              <a:rPr lang="en-US" altLang="ko-KR" sz="1800" dirty="0" smtClean="0"/>
              <a:t>Option 2: </a:t>
            </a:r>
            <a:r>
              <a:rPr lang="en-GB" altLang="ko-KR" sz="1800" i="1" dirty="0"/>
              <a:t>EHTS</a:t>
            </a:r>
            <a:r>
              <a:rPr lang="en-GB" altLang="ko-KR" sz="1800" baseline="-25000" dirty="0"/>
              <a:t>-2040:8:2040</a:t>
            </a:r>
            <a:r>
              <a:rPr lang="en-GB" altLang="ko-KR" sz="1800" dirty="0"/>
              <a:t> = </a:t>
            </a:r>
            <a:r>
              <a:rPr lang="en-GB" altLang="ko-KR" sz="1800" dirty="0" smtClean="0"/>
              <a:t>{</a:t>
            </a:r>
            <a:r>
              <a:rPr lang="en-GB" altLang="ko-KR" sz="1800" i="1" dirty="0" smtClean="0"/>
              <a:t>M </a:t>
            </a:r>
            <a:r>
              <a:rPr lang="en-GB" altLang="ko-KR" sz="1800" i="1" dirty="0"/>
              <a:t>-1 M -1 -M -1 M 0 -M 1 M 1 -M 1 -M  0 -M 1 -M 1 M 1 -M 0 -M 1 M 1 -M 1 </a:t>
            </a:r>
            <a:r>
              <a:rPr lang="en-GB" altLang="ko-KR" sz="1800" i="1" dirty="0" smtClean="0"/>
              <a:t>-M  </a:t>
            </a:r>
            <a:r>
              <a:rPr lang="en-GB" altLang="ko-KR" sz="1800" dirty="0" smtClean="0">
                <a:solidFill>
                  <a:srgbClr val="FF0000"/>
                </a:solidFill>
              </a:rPr>
              <a:t>-1</a:t>
            </a:r>
            <a:r>
              <a:rPr lang="en-GB" altLang="ko-KR" sz="1800" dirty="0" smtClean="0"/>
              <a:t>*(</a:t>
            </a:r>
            <a:r>
              <a:rPr lang="en-GB" altLang="ko-KR" sz="1800" i="1" dirty="0" smtClean="0"/>
              <a:t>0 </a:t>
            </a:r>
            <a:r>
              <a:rPr lang="en-GB" altLang="ko-KR" sz="1800" i="1" dirty="0"/>
              <a:t>M -1 M -1 -M -1 M 0 -M 1 M 1 -M 1 </a:t>
            </a:r>
            <a:r>
              <a:rPr lang="en-GB" altLang="ko-KR" sz="1800" i="1" dirty="0" smtClean="0"/>
              <a:t>-M 0 </a:t>
            </a:r>
            <a:r>
              <a:rPr lang="en-GB" altLang="ko-KR" sz="1800" i="1" dirty="0"/>
              <a:t>-M 1 -M 1 M 1 -M 0 -M 1 M 1 -M 1 </a:t>
            </a:r>
            <a:r>
              <a:rPr lang="en-GB" altLang="ko-KR" sz="1800" i="1" dirty="0" smtClean="0"/>
              <a:t>-M</a:t>
            </a:r>
            <a:r>
              <a:rPr lang="en-GB" altLang="ko-KR" sz="1800" dirty="0" smtClean="0"/>
              <a:t>)} </a:t>
            </a:r>
            <a:r>
              <a:rPr lang="en-GB" altLang="ko-KR" sz="1800" dirty="0"/>
              <a:t>* (1+j) / </a:t>
            </a:r>
            <a:r>
              <a:rPr lang="en-GB" altLang="ko-KR" sz="1800" dirty="0" err="1"/>
              <a:t>sqrt</a:t>
            </a:r>
            <a:r>
              <a:rPr lang="en-GB" altLang="ko-KR" sz="1800" dirty="0"/>
              <a:t>(2</a:t>
            </a:r>
            <a:r>
              <a:rPr lang="en-GB" altLang="ko-KR" sz="1800" dirty="0" smtClean="0"/>
              <a:t>)</a:t>
            </a:r>
          </a:p>
          <a:p>
            <a:pPr lvl="2" latinLnBrk="1"/>
            <a:r>
              <a:rPr lang="en-GB" altLang="ko-KR" sz="1600" i="1" dirty="0"/>
              <a:t>EHTS</a:t>
            </a:r>
            <a:r>
              <a:rPr lang="en-GB" altLang="ko-KR" sz="1600" baseline="-25000" dirty="0"/>
              <a:t>-2040</a:t>
            </a:r>
            <a:r>
              <a:rPr lang="en-GB" altLang="ko-KR" sz="1600" i="1" dirty="0"/>
              <a:t> = EHTS</a:t>
            </a:r>
            <a:r>
              <a:rPr lang="en-GB" altLang="ko-KR" sz="1600" baseline="-25000" dirty="0"/>
              <a:t>-1032 </a:t>
            </a:r>
            <a:r>
              <a:rPr lang="en-GB" altLang="ko-KR" sz="1600" i="1" dirty="0"/>
              <a:t>= EHTS</a:t>
            </a:r>
            <a:r>
              <a:rPr lang="en-GB" altLang="ko-KR" sz="1600" baseline="-25000" dirty="0"/>
              <a:t>-1016 </a:t>
            </a:r>
            <a:r>
              <a:rPr lang="en-GB" altLang="ko-KR" sz="1600" i="1" dirty="0"/>
              <a:t>= EHTS</a:t>
            </a:r>
            <a:r>
              <a:rPr lang="en-GB" altLang="ko-KR" sz="1600" baseline="-25000" dirty="0"/>
              <a:t>-8 </a:t>
            </a:r>
            <a:r>
              <a:rPr lang="en-GB" altLang="ko-KR" sz="1600" i="1" dirty="0"/>
              <a:t>= EHTS</a:t>
            </a:r>
            <a:r>
              <a:rPr lang="en-GB" altLang="ko-KR" sz="1600" baseline="-25000" dirty="0"/>
              <a:t>8 </a:t>
            </a:r>
            <a:r>
              <a:rPr lang="en-GB" altLang="ko-KR" sz="1600" i="1" dirty="0"/>
              <a:t>= EHTS</a:t>
            </a:r>
            <a:r>
              <a:rPr lang="en-GB" altLang="ko-KR" sz="1600" baseline="-25000" dirty="0"/>
              <a:t>1016 </a:t>
            </a:r>
            <a:r>
              <a:rPr lang="en-GB" altLang="ko-KR" sz="1600" i="1" dirty="0"/>
              <a:t>= EHTS</a:t>
            </a:r>
            <a:r>
              <a:rPr lang="en-GB" altLang="ko-KR" sz="1600" baseline="-25000" dirty="0"/>
              <a:t>1032 </a:t>
            </a:r>
            <a:r>
              <a:rPr lang="en-GB" altLang="ko-KR" sz="1600" i="1" dirty="0"/>
              <a:t>= EHTS</a:t>
            </a:r>
            <a:r>
              <a:rPr lang="en-GB" altLang="ko-KR" sz="1600" baseline="-25000" dirty="0"/>
              <a:t>2040 </a:t>
            </a:r>
            <a:r>
              <a:rPr lang="en-GB" altLang="ko-KR" sz="1600" i="1" dirty="0"/>
              <a:t>= 0</a:t>
            </a:r>
          </a:p>
          <a:p>
            <a:pPr lvl="1"/>
            <a:r>
              <a:rPr lang="en-US" altLang="ko-KR" dirty="0"/>
              <a:t>Coefficients are </a:t>
            </a:r>
            <a:r>
              <a:rPr lang="en-US" altLang="ko-KR" dirty="0" smtClean="0"/>
              <a:t>optimized by minimax approach considering all RUs and RU combinations as well as all punctured and non-punctured cases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20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1x/2x EHT-STF Sequence</a:t>
            </a:r>
            <a:br>
              <a:rPr lang="en-US" altLang="ko-KR" dirty="0"/>
            </a:br>
            <a:r>
              <a:rPr lang="en-US" altLang="ko-KR" dirty="0"/>
              <a:t>for </a:t>
            </a:r>
            <a:r>
              <a:rPr lang="en-US" altLang="ko-KR" dirty="0" smtClean="0"/>
              <a:t>320/160+160 MHz (4/7)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Proposed </a:t>
            </a:r>
            <a:r>
              <a:rPr lang="en-US" altLang="ko-KR" sz="2000" dirty="0" smtClean="0"/>
              <a:t>2x </a:t>
            </a:r>
            <a:r>
              <a:rPr lang="en-US" altLang="ko-KR" sz="2000" dirty="0"/>
              <a:t>EHT-STF sequence for contiguous </a:t>
            </a:r>
            <a:r>
              <a:rPr lang="en-US" altLang="ko-KR" sz="2000" dirty="0" smtClean="0"/>
              <a:t>320MHz (cont.)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53882" y="2513087"/>
            <a:ext cx="370431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altLang="ko-KR" sz="1400" dirty="0" smtClean="0"/>
              <a:t>All PAPRs of RUs and RU combinations as well as punctured and non-punctured cases are incorporated</a:t>
            </a:r>
          </a:p>
          <a:p>
            <a:pPr marL="285750" indent="-285750">
              <a:buFontTx/>
              <a:buChar char="-"/>
            </a:pPr>
            <a:r>
              <a:rPr lang="en-US" altLang="ko-KR" sz="1400" dirty="0" smtClean="0"/>
              <a:t>Both </a:t>
            </a:r>
            <a:r>
              <a:rPr lang="en-US" altLang="ko-KR" sz="1400" dirty="0"/>
              <a:t>options have a similar trend as </a:t>
            </a:r>
            <a:r>
              <a:rPr lang="en-US" altLang="ko-KR" sz="1400" dirty="0" smtClean="0"/>
              <a:t>in 240MHz</a:t>
            </a:r>
          </a:p>
          <a:p>
            <a:pPr marL="285750" indent="-285750">
              <a:buFontTx/>
              <a:buChar char="-"/>
            </a:pPr>
            <a:r>
              <a:rPr lang="en-US" altLang="ko-KR" sz="1400" dirty="0" smtClean="0"/>
              <a:t>The amount of PAPRs </a:t>
            </a:r>
            <a:r>
              <a:rPr lang="en-US" altLang="ko-KR" sz="1400" dirty="0"/>
              <a:t>higher than the median point of the data part </a:t>
            </a:r>
            <a:r>
              <a:rPr lang="en-US" altLang="ko-KR" sz="1400" dirty="0" smtClean="0"/>
              <a:t>is </a:t>
            </a:r>
            <a:r>
              <a:rPr lang="en-US" altLang="ko-KR" sz="1400" dirty="0"/>
              <a:t>less than 10</a:t>
            </a:r>
            <a:r>
              <a:rPr lang="en-US" altLang="ko-KR" sz="1400" dirty="0" smtClean="0"/>
              <a:t>%</a:t>
            </a:r>
          </a:p>
          <a:p>
            <a:pPr marL="285750" indent="-285750">
              <a:buFontTx/>
              <a:buChar char="-"/>
            </a:pPr>
            <a:r>
              <a:rPr lang="en-US" altLang="ko-KR" sz="1400" dirty="0" smtClean="0"/>
              <a:t>Option </a:t>
            </a:r>
            <a:r>
              <a:rPr lang="en-US" altLang="ko-KR" sz="1400" dirty="0"/>
              <a:t>2 is </a:t>
            </a:r>
            <a:r>
              <a:rPr lang="en-US" altLang="ko-KR" sz="1400" dirty="0" smtClean="0"/>
              <a:t>slightly better </a:t>
            </a:r>
            <a:r>
              <a:rPr lang="en-US" altLang="ko-KR" sz="1400" dirty="0"/>
              <a:t>than option </a:t>
            </a:r>
            <a:r>
              <a:rPr lang="en-US" altLang="ko-KR" sz="1400" dirty="0" smtClean="0"/>
              <a:t>1</a:t>
            </a:r>
            <a:endParaRPr lang="ko-KR" altLang="en-US" sz="1400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080" y="2282600"/>
            <a:ext cx="3250294" cy="244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14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1x/2x EHT-STF Sequence</a:t>
            </a:r>
            <a:br>
              <a:rPr lang="en-US" altLang="ko-KR" dirty="0"/>
            </a:br>
            <a:r>
              <a:rPr lang="en-US" altLang="ko-KR" dirty="0"/>
              <a:t>for </a:t>
            </a:r>
            <a:r>
              <a:rPr lang="en-US" altLang="ko-KR" dirty="0" smtClean="0"/>
              <a:t>320/160+160 MHz (5/7)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the same manner of 240/160+80 MHz, we </a:t>
            </a:r>
            <a:r>
              <a:rPr lang="en-US" altLang="ko-KR" sz="2000" dirty="0"/>
              <a:t>propose to unify the sequence between contiguous and non-contiguous </a:t>
            </a:r>
            <a:r>
              <a:rPr lang="en-US" altLang="ko-KR" sz="2000" dirty="0" smtClean="0"/>
              <a:t>modes</a:t>
            </a:r>
            <a:endParaRPr lang="en-US" altLang="ko-KR" sz="2000" dirty="0"/>
          </a:p>
          <a:p>
            <a:pPr lvl="1"/>
            <a:r>
              <a:rPr lang="en-US" altLang="ko-KR" sz="1800" dirty="0"/>
              <a:t>The unified sequence may be desirable from the implementation perspective</a:t>
            </a:r>
          </a:p>
          <a:p>
            <a:pPr lvl="1"/>
            <a:r>
              <a:rPr lang="en-US" altLang="ko-KR" sz="1800" dirty="0" smtClean="0"/>
              <a:t>For </a:t>
            </a:r>
            <a:r>
              <a:rPr lang="en-US" altLang="ko-KR" sz="1800" dirty="0"/>
              <a:t>the 1x EHT-STF sequence, we obtained the same optimal coefficients when considering both contiguous and non-contiguous </a:t>
            </a:r>
            <a:r>
              <a:rPr lang="en-US" altLang="ko-KR" sz="1800" dirty="0" smtClean="0"/>
              <a:t>modes</a:t>
            </a:r>
            <a:endParaRPr lang="en-US" altLang="ko-KR" sz="1800" dirty="0"/>
          </a:p>
          <a:p>
            <a:pPr lvl="2"/>
            <a:r>
              <a:rPr lang="en-US" altLang="ko-KR" sz="1600" dirty="0"/>
              <a:t>PAPR is shown in Appendix</a:t>
            </a:r>
          </a:p>
          <a:p>
            <a:pPr lvl="1"/>
            <a:r>
              <a:rPr lang="en-US" altLang="ko-KR" sz="1800" dirty="0"/>
              <a:t>For the 2x EHT-STF sequence, certain RUs can be regarded as the non-contiguous portions which means we can consider that the selected coefficients shown in the previous slide are optimized under both contiguous and non-contiguous modes</a:t>
            </a:r>
          </a:p>
          <a:p>
            <a:pPr lvl="2"/>
            <a:r>
              <a:rPr lang="en-US" altLang="ko-KR" sz="1600" dirty="0" smtClean="0"/>
              <a:t>E.g</a:t>
            </a:r>
            <a:r>
              <a:rPr lang="en-US" altLang="ko-KR" sz="1600" dirty="0"/>
              <a:t>., </a:t>
            </a:r>
            <a:r>
              <a:rPr lang="en-US" altLang="ko-KR" sz="1600" dirty="0" smtClean="0"/>
              <a:t>one </a:t>
            </a:r>
            <a:r>
              <a:rPr lang="en-US" altLang="ko-KR" sz="1600" dirty="0"/>
              <a:t>of the 2x996 RUs can be regarded as the non-contiguous 160MHz </a:t>
            </a:r>
            <a:r>
              <a:rPr lang="en-US" altLang="ko-KR" sz="1600" dirty="0" smtClean="0"/>
              <a:t>portion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87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1x/2x EHT-STF Sequence</a:t>
            </a:r>
            <a:br>
              <a:rPr lang="en-US" altLang="ko-KR" dirty="0" smtClean="0"/>
            </a:br>
            <a:r>
              <a:rPr lang="en-US" altLang="ko-KR" dirty="0" smtClean="0"/>
              <a:t>for 320/160+160 MHz (6/7)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Proposed 1x </a:t>
            </a:r>
            <a:r>
              <a:rPr lang="en-US" altLang="ko-KR" sz="2000" dirty="0"/>
              <a:t>EHT-STF sequence for </a:t>
            </a:r>
            <a:r>
              <a:rPr lang="en-US" altLang="ko-KR" sz="2000" dirty="0" smtClean="0"/>
              <a:t>non-contiguous 160+160 MHz</a:t>
            </a:r>
            <a:endParaRPr lang="en-US" altLang="ko-KR" sz="2000" dirty="0"/>
          </a:p>
          <a:p>
            <a:pPr lvl="1"/>
            <a:r>
              <a:rPr lang="en-GB" altLang="ko-KR" sz="1800" dirty="0" smtClean="0"/>
              <a:t>Option 1</a:t>
            </a:r>
          </a:p>
          <a:p>
            <a:pPr lvl="2"/>
            <a:r>
              <a:rPr lang="en-GB" altLang="ko-KR" sz="1600" dirty="0"/>
              <a:t>Low 160MHz: </a:t>
            </a:r>
            <a:r>
              <a:rPr lang="en-GB" altLang="ko-KR" sz="1600" i="1" dirty="0"/>
              <a:t>EHTS</a:t>
            </a:r>
            <a:r>
              <a:rPr lang="en-GB" altLang="ko-KR" sz="1600" baseline="-25000" dirty="0"/>
              <a:t>-1008:16:1008</a:t>
            </a:r>
            <a:r>
              <a:rPr lang="en-GB" altLang="ko-KR" sz="1600" dirty="0"/>
              <a:t> = {</a:t>
            </a:r>
            <a:r>
              <a:rPr lang="en-GB" altLang="ko-KR" sz="1600" i="1" dirty="0"/>
              <a:t>M</a:t>
            </a:r>
            <a:r>
              <a:rPr lang="en-GB" altLang="ko-KR" sz="1600" dirty="0"/>
              <a:t> 1 -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0 -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1 -</a:t>
            </a:r>
            <a:r>
              <a:rPr lang="en-GB" altLang="ko-KR" sz="1600" i="1" dirty="0"/>
              <a:t>M </a:t>
            </a:r>
            <a:r>
              <a:rPr lang="en-GB" altLang="ko-KR" sz="1600" dirty="0"/>
              <a:t>0</a:t>
            </a:r>
            <a:r>
              <a:rPr lang="en-GB" altLang="ko-KR" sz="1600" i="1" dirty="0"/>
              <a:t> 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 1 -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 </a:t>
            </a:r>
            <a:r>
              <a:rPr lang="en-GB" altLang="ko-KR" sz="1600" dirty="0"/>
              <a:t>0 -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1 -</a:t>
            </a:r>
            <a:r>
              <a:rPr lang="en-GB" altLang="ko-KR" sz="1600" i="1" dirty="0"/>
              <a:t>M</a:t>
            </a:r>
            <a:r>
              <a:rPr lang="en-GB" altLang="ko-KR" sz="1600" dirty="0"/>
              <a:t>} 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(2)</a:t>
            </a:r>
          </a:p>
          <a:p>
            <a:pPr lvl="2"/>
            <a:r>
              <a:rPr lang="en-GB" altLang="ko-KR" sz="1600" dirty="0"/>
              <a:t>High 160MHz: </a:t>
            </a:r>
            <a:r>
              <a:rPr lang="en-GB" altLang="ko-KR" sz="1600" i="1" dirty="0"/>
              <a:t>EHTS</a:t>
            </a:r>
            <a:r>
              <a:rPr lang="en-GB" altLang="ko-KR" sz="1600" baseline="-25000" dirty="0"/>
              <a:t>-1008:16:1008</a:t>
            </a:r>
            <a:r>
              <a:rPr lang="en-GB" altLang="ko-KR" sz="1600" dirty="0"/>
              <a:t> = </a:t>
            </a:r>
            <a:r>
              <a:rPr lang="en-GB" altLang="ko-KR" sz="1600" dirty="0" smtClean="0"/>
              <a:t>{-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 -1 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 </a:t>
            </a:r>
            <a:r>
              <a:rPr lang="en-GB" altLang="ko-KR" sz="1600" dirty="0"/>
              <a:t>0 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 -1 </a:t>
            </a:r>
            <a:r>
              <a:rPr lang="en-GB" altLang="ko-KR" sz="1600" i="1" dirty="0" smtClean="0"/>
              <a:t>M </a:t>
            </a:r>
            <a:r>
              <a:rPr lang="en-GB" altLang="ko-KR" sz="1600" dirty="0"/>
              <a:t>0</a:t>
            </a:r>
            <a:r>
              <a:rPr lang="en-GB" altLang="ko-KR" sz="1600" i="1" dirty="0"/>
              <a:t> </a:t>
            </a:r>
            <a:r>
              <a:rPr lang="en-GB" altLang="ko-KR" sz="1600" i="1" dirty="0" smtClean="0"/>
              <a:t>-M</a:t>
            </a:r>
            <a:r>
              <a:rPr lang="en-GB" altLang="ko-KR" sz="1600" dirty="0" smtClean="0"/>
              <a:t> -1 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 </a:t>
            </a:r>
            <a:r>
              <a:rPr lang="en-GB" altLang="ko-KR" sz="1600" dirty="0"/>
              <a:t>0 </a:t>
            </a:r>
            <a:r>
              <a:rPr lang="en-GB" altLang="ko-KR" sz="1600" i="1" dirty="0"/>
              <a:t>M</a:t>
            </a:r>
            <a:r>
              <a:rPr lang="en-GB" altLang="ko-KR" sz="1600" dirty="0"/>
              <a:t> -1 </a:t>
            </a:r>
            <a:r>
              <a:rPr lang="en-GB" altLang="ko-KR" sz="1600" i="1" dirty="0"/>
              <a:t>M</a:t>
            </a:r>
            <a:r>
              <a:rPr lang="en-GB" altLang="ko-KR" sz="1600" dirty="0"/>
              <a:t>} 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(2)</a:t>
            </a:r>
          </a:p>
          <a:p>
            <a:pPr lvl="1"/>
            <a:r>
              <a:rPr lang="en-GB" altLang="ko-KR" sz="1800" dirty="0" smtClean="0"/>
              <a:t>Option 2</a:t>
            </a:r>
            <a:endParaRPr lang="en-GB" altLang="ko-KR" sz="1800" dirty="0"/>
          </a:p>
          <a:p>
            <a:pPr lvl="2"/>
            <a:r>
              <a:rPr lang="en-GB" altLang="ko-KR" sz="1600" dirty="0"/>
              <a:t>Low 160MHz: </a:t>
            </a:r>
            <a:r>
              <a:rPr lang="en-GB" altLang="ko-KR" sz="1600" i="1" dirty="0"/>
              <a:t>EHTS</a:t>
            </a:r>
            <a:r>
              <a:rPr lang="en-GB" altLang="ko-KR" sz="1600" baseline="-25000" dirty="0"/>
              <a:t>-1008:16:1008</a:t>
            </a:r>
            <a:r>
              <a:rPr lang="en-GB" altLang="ko-KR" sz="1600" dirty="0"/>
              <a:t> = </a:t>
            </a:r>
            <a:r>
              <a:rPr lang="en-GB" altLang="ko-KR" sz="1600" dirty="0" smtClean="0"/>
              <a:t>{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 </a:t>
            </a:r>
            <a:r>
              <a:rPr lang="en-GB" altLang="ko-KR" sz="1600" dirty="0"/>
              <a:t>1 -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0 -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1 -</a:t>
            </a:r>
            <a:r>
              <a:rPr lang="en-GB" altLang="ko-KR" sz="1600" i="1" dirty="0"/>
              <a:t>M </a:t>
            </a:r>
            <a:r>
              <a:rPr lang="en-GB" altLang="ko-KR" sz="1600" dirty="0"/>
              <a:t>0</a:t>
            </a:r>
            <a:r>
              <a:rPr lang="en-GB" altLang="ko-KR" sz="1600" i="1" dirty="0"/>
              <a:t> -M</a:t>
            </a:r>
            <a:r>
              <a:rPr lang="en-GB" altLang="ko-KR" sz="1600" dirty="0"/>
              <a:t> -1 </a:t>
            </a:r>
            <a:r>
              <a:rPr lang="en-GB" altLang="ko-KR" sz="1600" i="1" dirty="0"/>
              <a:t>M</a:t>
            </a:r>
            <a:r>
              <a:rPr lang="en-GB" altLang="ko-KR" sz="1600" dirty="0"/>
              <a:t> 0 -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1 -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} </a:t>
            </a:r>
            <a:r>
              <a:rPr lang="en-GB" altLang="ko-KR" sz="1600" dirty="0"/>
              <a:t>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(2)</a:t>
            </a:r>
          </a:p>
          <a:p>
            <a:pPr lvl="2"/>
            <a:r>
              <a:rPr lang="en-GB" altLang="ko-KR" sz="1600" dirty="0"/>
              <a:t>High 160MHz: </a:t>
            </a:r>
            <a:r>
              <a:rPr lang="en-GB" altLang="ko-KR" sz="1600" i="1" dirty="0"/>
              <a:t>EHTS</a:t>
            </a:r>
            <a:r>
              <a:rPr lang="en-GB" altLang="ko-KR" sz="1600" baseline="-25000" dirty="0"/>
              <a:t>-1008:16:1008</a:t>
            </a:r>
            <a:r>
              <a:rPr lang="en-GB" altLang="ko-KR" sz="1600" dirty="0"/>
              <a:t> = </a:t>
            </a:r>
            <a:r>
              <a:rPr lang="en-GB" altLang="ko-KR" sz="1600" dirty="0" smtClean="0"/>
              <a:t>{-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 -1 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 </a:t>
            </a:r>
            <a:r>
              <a:rPr lang="en-GB" altLang="ko-KR" sz="1600" dirty="0"/>
              <a:t>0 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 -1 </a:t>
            </a:r>
            <a:r>
              <a:rPr lang="en-GB" altLang="ko-KR" sz="1600" i="1" dirty="0" smtClean="0"/>
              <a:t>M </a:t>
            </a:r>
            <a:r>
              <a:rPr lang="en-GB" altLang="ko-KR" sz="1600" dirty="0"/>
              <a:t>0</a:t>
            </a:r>
            <a:r>
              <a:rPr lang="en-GB" altLang="ko-KR" sz="1600" i="1" dirty="0"/>
              <a:t> M</a:t>
            </a:r>
            <a:r>
              <a:rPr lang="en-GB" altLang="ko-KR" sz="1600" dirty="0"/>
              <a:t> 1 -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0 </a:t>
            </a:r>
            <a:r>
              <a:rPr lang="en-GB" altLang="ko-KR" sz="1600" i="1" dirty="0"/>
              <a:t>M</a:t>
            </a:r>
            <a:r>
              <a:rPr lang="en-GB" altLang="ko-KR" sz="1600" dirty="0"/>
              <a:t> -1 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} </a:t>
            </a:r>
            <a:r>
              <a:rPr lang="en-GB" altLang="ko-KR" sz="1600" dirty="0"/>
              <a:t>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(2)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601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1x/2x EHT-STF Sequence</a:t>
            </a:r>
            <a:br>
              <a:rPr lang="en-US" altLang="ko-KR" dirty="0" smtClean="0"/>
            </a:br>
            <a:r>
              <a:rPr lang="en-US" altLang="ko-KR" dirty="0" smtClean="0"/>
              <a:t>for 320/160+160 MHz (7/7)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Proposed 2x </a:t>
            </a:r>
            <a:r>
              <a:rPr lang="en-US" altLang="ko-KR" sz="2000" dirty="0"/>
              <a:t>EHT-STF sequence for </a:t>
            </a:r>
            <a:r>
              <a:rPr lang="en-US" altLang="ko-KR" sz="2000" dirty="0" smtClean="0"/>
              <a:t>non-contiguous 160+160 MHz</a:t>
            </a:r>
            <a:endParaRPr lang="en-US" altLang="ko-KR" sz="2000" dirty="0"/>
          </a:p>
          <a:p>
            <a:pPr lvl="1"/>
            <a:r>
              <a:rPr lang="en-GB" altLang="ko-KR" sz="1800" dirty="0" smtClean="0"/>
              <a:t>Option 1</a:t>
            </a:r>
          </a:p>
          <a:p>
            <a:pPr lvl="2" latinLnBrk="1"/>
            <a:r>
              <a:rPr lang="en-GB" altLang="ko-KR" sz="1600" dirty="0"/>
              <a:t>Low 160MHz: </a:t>
            </a:r>
            <a:r>
              <a:rPr lang="en-GB" altLang="ko-KR" sz="1600" i="1" dirty="0"/>
              <a:t>EHTS</a:t>
            </a:r>
            <a:r>
              <a:rPr lang="en-GB" altLang="ko-KR" sz="1600" baseline="-25000" dirty="0"/>
              <a:t>-1016:8:1016</a:t>
            </a:r>
            <a:r>
              <a:rPr lang="en-GB" altLang="ko-KR" sz="1600" dirty="0"/>
              <a:t> = </a:t>
            </a:r>
            <a:r>
              <a:rPr lang="en-GB" altLang="ko-KR" sz="1600" dirty="0" smtClean="0"/>
              <a:t>{</a:t>
            </a:r>
            <a:r>
              <a:rPr lang="en-GB" altLang="ko-KR" sz="1600" i="1" dirty="0" smtClean="0"/>
              <a:t>M </a:t>
            </a:r>
            <a:r>
              <a:rPr lang="en-GB" altLang="ko-KR" sz="1600" i="1" dirty="0"/>
              <a:t>-1 M -1 -M -1 M 0 -M 1 M 1 -M 1 -M  0 M -1 M -1 -M -1 M 0 -M 1 M 1 -M 1 -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} </a:t>
            </a:r>
            <a:r>
              <a:rPr lang="en-GB" altLang="ko-KR" sz="1600" dirty="0"/>
              <a:t>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(2)</a:t>
            </a:r>
            <a:endParaRPr lang="ko-KR" altLang="ko-KR" sz="1600"/>
          </a:p>
          <a:p>
            <a:pPr lvl="3"/>
            <a:r>
              <a:rPr lang="en-GB" altLang="ko-KR" sz="1400" i="1" dirty="0"/>
              <a:t>EHTS</a:t>
            </a:r>
            <a:r>
              <a:rPr lang="en-GB" altLang="ko-KR" sz="1400" baseline="-25000" dirty="0"/>
              <a:t>-1016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-8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8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1016 </a:t>
            </a:r>
            <a:r>
              <a:rPr lang="en-GB" altLang="ko-KR" sz="1400" i="1" dirty="0"/>
              <a:t>= 0</a:t>
            </a:r>
            <a:endParaRPr lang="en-GB" altLang="ko-KR" sz="1400" dirty="0"/>
          </a:p>
          <a:p>
            <a:pPr lvl="2" latinLnBrk="1"/>
            <a:r>
              <a:rPr lang="en-GB" altLang="ko-KR" sz="1600" dirty="0"/>
              <a:t>High 160MHz: </a:t>
            </a:r>
            <a:r>
              <a:rPr lang="en-GB" altLang="ko-KR" sz="1600" i="1" dirty="0"/>
              <a:t>EHTS</a:t>
            </a:r>
            <a:r>
              <a:rPr lang="en-GB" altLang="ko-KR" sz="1600" baseline="-25000" dirty="0"/>
              <a:t>-1016:8:1016</a:t>
            </a:r>
            <a:r>
              <a:rPr lang="en-GB" altLang="ko-KR" sz="1600" dirty="0"/>
              <a:t> = </a:t>
            </a:r>
            <a:r>
              <a:rPr lang="en-GB" altLang="ko-KR" sz="1600" dirty="0" smtClean="0"/>
              <a:t>{</a:t>
            </a:r>
            <a:r>
              <a:rPr lang="en-GB" altLang="ko-KR" sz="1600" i="1" dirty="0" smtClean="0"/>
              <a:t>-</a:t>
            </a:r>
            <a:r>
              <a:rPr lang="en-GB" altLang="ko-KR" sz="1600" i="1" dirty="0"/>
              <a:t>M 1 -M 1 M 1 -M 0 M -1 -M -1 M -1 M  0 -M 1 -M 1 M 1 -M 0 M -1 -M -1 M -1 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} </a:t>
            </a:r>
            <a:r>
              <a:rPr lang="en-GB" altLang="ko-KR" sz="1600" dirty="0"/>
              <a:t>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(2)</a:t>
            </a:r>
            <a:endParaRPr lang="ko-KR" altLang="ko-KR" sz="1600"/>
          </a:p>
          <a:p>
            <a:pPr lvl="3"/>
            <a:r>
              <a:rPr lang="en-GB" altLang="ko-KR" sz="1400" i="1" dirty="0"/>
              <a:t>EHTS</a:t>
            </a:r>
            <a:r>
              <a:rPr lang="en-GB" altLang="ko-KR" sz="1400" baseline="-25000" dirty="0"/>
              <a:t>-1016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-8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8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1016 </a:t>
            </a:r>
            <a:r>
              <a:rPr lang="en-GB" altLang="ko-KR" sz="1400" i="1" dirty="0"/>
              <a:t>= 0</a:t>
            </a:r>
            <a:endParaRPr lang="en-GB" altLang="ko-KR" sz="1400" dirty="0"/>
          </a:p>
          <a:p>
            <a:pPr lvl="1"/>
            <a:r>
              <a:rPr lang="en-GB" altLang="ko-KR" sz="1800" dirty="0" smtClean="0"/>
              <a:t>Option 2</a:t>
            </a:r>
            <a:endParaRPr lang="en-GB" altLang="ko-KR" sz="1800" dirty="0"/>
          </a:p>
          <a:p>
            <a:pPr lvl="2" latinLnBrk="1"/>
            <a:r>
              <a:rPr lang="en-GB" altLang="ko-KR" sz="1600" dirty="0"/>
              <a:t>Low 160MHz: </a:t>
            </a:r>
            <a:r>
              <a:rPr lang="en-GB" altLang="ko-KR" sz="1600" i="1" dirty="0"/>
              <a:t>EHTS</a:t>
            </a:r>
            <a:r>
              <a:rPr lang="en-GB" altLang="ko-KR" sz="1600" baseline="-25000" dirty="0"/>
              <a:t>-1016:8:1016</a:t>
            </a:r>
            <a:r>
              <a:rPr lang="en-GB" altLang="ko-KR" sz="1600" dirty="0"/>
              <a:t> = </a:t>
            </a:r>
            <a:r>
              <a:rPr lang="en-GB" altLang="ko-KR" sz="1600" dirty="0" smtClean="0"/>
              <a:t>{</a:t>
            </a:r>
            <a:r>
              <a:rPr lang="en-GB" altLang="ko-KR" sz="1600" i="1" dirty="0" smtClean="0"/>
              <a:t>M </a:t>
            </a:r>
            <a:r>
              <a:rPr lang="en-GB" altLang="ko-KR" sz="1600" i="1" dirty="0"/>
              <a:t>-1 M -1 -M -1 M 0 -M 1 M 1 -M 1 -M  0 -M 1 -M 1 M 1 -M 0 -M 1 M 1 -M 1 -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} </a:t>
            </a:r>
            <a:r>
              <a:rPr lang="en-GB" altLang="ko-KR" sz="1600" dirty="0"/>
              <a:t>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(2)</a:t>
            </a:r>
            <a:endParaRPr lang="ko-KR" altLang="ko-KR" sz="1600"/>
          </a:p>
          <a:p>
            <a:pPr lvl="3" latinLnBrk="1"/>
            <a:r>
              <a:rPr lang="en-GB" altLang="ko-KR" sz="1400" i="1" dirty="0"/>
              <a:t>EHTS</a:t>
            </a:r>
            <a:r>
              <a:rPr lang="en-GB" altLang="ko-KR" sz="1400" baseline="-25000" dirty="0"/>
              <a:t>-1016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-8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8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1016 </a:t>
            </a:r>
            <a:r>
              <a:rPr lang="en-GB" altLang="ko-KR" sz="1400" i="1" dirty="0"/>
              <a:t>= 0</a:t>
            </a:r>
            <a:endParaRPr lang="ko-KR" altLang="ko-KR" sz="1400"/>
          </a:p>
          <a:p>
            <a:pPr lvl="2" latinLnBrk="1"/>
            <a:r>
              <a:rPr lang="en-GB" altLang="ko-KR" sz="1600" dirty="0" smtClean="0"/>
              <a:t>High </a:t>
            </a:r>
            <a:r>
              <a:rPr lang="en-GB" altLang="ko-KR" sz="1600" dirty="0"/>
              <a:t>160MHz: </a:t>
            </a:r>
            <a:r>
              <a:rPr lang="en-GB" altLang="ko-KR" sz="1600" i="1" dirty="0"/>
              <a:t>EHTS</a:t>
            </a:r>
            <a:r>
              <a:rPr lang="en-GB" altLang="ko-KR" sz="1600" baseline="-25000" dirty="0"/>
              <a:t>-1016:8:1016</a:t>
            </a:r>
            <a:r>
              <a:rPr lang="en-GB" altLang="ko-KR" sz="1600" dirty="0"/>
              <a:t> = </a:t>
            </a:r>
            <a:r>
              <a:rPr lang="en-GB" altLang="ko-KR" sz="1600" dirty="0" smtClean="0"/>
              <a:t>{-</a:t>
            </a:r>
            <a:r>
              <a:rPr lang="en-GB" altLang="ko-KR" sz="1600" i="1" dirty="0" smtClean="0"/>
              <a:t>M 1 -M 1 M 1 -M </a:t>
            </a:r>
            <a:r>
              <a:rPr lang="en-GB" altLang="ko-KR" sz="1600" i="1" dirty="0"/>
              <a:t>0 </a:t>
            </a:r>
            <a:r>
              <a:rPr lang="en-GB" altLang="ko-KR" sz="1600" i="1" dirty="0" smtClean="0"/>
              <a:t>M -1 -M -1 M -1 M  </a:t>
            </a:r>
            <a:r>
              <a:rPr lang="en-GB" altLang="ko-KR" sz="1600" i="1" dirty="0"/>
              <a:t>0 M -1 M -1 -M -1 M 0 M -1 -M -1 M -1 M</a:t>
            </a:r>
            <a:r>
              <a:rPr lang="en-GB" altLang="ko-KR" sz="1600" dirty="0"/>
              <a:t> } 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(2)</a:t>
            </a:r>
            <a:endParaRPr lang="ko-KR" altLang="ko-KR" sz="1600"/>
          </a:p>
          <a:p>
            <a:pPr lvl="3"/>
            <a:r>
              <a:rPr lang="en-GB" altLang="ko-KR" sz="1400" i="1" dirty="0"/>
              <a:t>EHTS</a:t>
            </a:r>
            <a:r>
              <a:rPr lang="en-GB" altLang="ko-KR" sz="1400" baseline="-25000" dirty="0"/>
              <a:t>-1016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-8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8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1016 </a:t>
            </a:r>
            <a:r>
              <a:rPr lang="en-GB" altLang="ko-KR" sz="1400" i="1" dirty="0"/>
              <a:t>= 0</a:t>
            </a:r>
            <a:endParaRPr lang="en-GB" altLang="ko-KR" sz="1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/>
              <a:t>Eunsung</a:t>
            </a:r>
            <a:r>
              <a:rPr lang="en-US" altLang="ko-KR" dirty="0" smtClean="0"/>
              <a:t> Park,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82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We have proposed 1x/2x EHT-STF sequences in 240/160+80/320/160+160 MHz</a:t>
            </a:r>
          </a:p>
          <a:p>
            <a:r>
              <a:rPr lang="en-US" altLang="ko-KR" sz="1800" dirty="0" smtClean="0"/>
              <a:t>For 240/160+80 MHz, we have proposed to repeat the 80MHz HE-STF sequence and apply the additional coefficient to each 80MHz segment</a:t>
            </a:r>
          </a:p>
          <a:p>
            <a:r>
              <a:rPr lang="en-US" altLang="ko-KR" sz="1800" dirty="0" smtClean="0"/>
              <a:t>For 320/160+160 MHz, we have proposed two options</a:t>
            </a:r>
          </a:p>
          <a:p>
            <a:pPr lvl="1"/>
            <a:r>
              <a:rPr lang="en-US" altLang="ko-KR" sz="1600" dirty="0" smtClean="0"/>
              <a:t>Option 1: repeating the 80MHz </a:t>
            </a:r>
            <a:r>
              <a:rPr lang="en-US" altLang="ko-KR" sz="1600" dirty="0"/>
              <a:t>HE-STF </a:t>
            </a:r>
            <a:r>
              <a:rPr lang="en-US" altLang="ko-KR" sz="1600" dirty="0" smtClean="0"/>
              <a:t>sequence and applying the additional coefficient to each 80MHz segment</a:t>
            </a:r>
          </a:p>
          <a:p>
            <a:pPr lvl="1"/>
            <a:r>
              <a:rPr lang="en-US" altLang="ko-KR" sz="1600" dirty="0"/>
              <a:t>Option </a:t>
            </a:r>
            <a:r>
              <a:rPr lang="en-US" altLang="ko-KR" sz="1600" dirty="0" smtClean="0"/>
              <a:t>2: </a:t>
            </a:r>
            <a:r>
              <a:rPr lang="en-US" altLang="ko-KR" sz="1600" dirty="0"/>
              <a:t>repeating the </a:t>
            </a:r>
            <a:r>
              <a:rPr lang="en-US" altLang="ko-KR" sz="1600" dirty="0" smtClean="0"/>
              <a:t>160MHz </a:t>
            </a:r>
            <a:r>
              <a:rPr lang="en-US" altLang="ko-KR" sz="1600" dirty="0"/>
              <a:t>HE-STF sequence and applying the additional coefficient to </a:t>
            </a:r>
            <a:r>
              <a:rPr lang="en-US" altLang="ko-KR" sz="1600" dirty="0" smtClean="0"/>
              <a:t>the highest 160MHz segment</a:t>
            </a:r>
          </a:p>
          <a:p>
            <a:pPr lvl="2"/>
            <a:r>
              <a:rPr lang="en-US" altLang="ko-KR" sz="1400" dirty="0" smtClean="0"/>
              <a:t>This</a:t>
            </a:r>
            <a:r>
              <a:rPr lang="ko-KR" altLang="en-US" sz="1400" smtClean="0"/>
              <a:t> </a:t>
            </a:r>
            <a:r>
              <a:rPr lang="en-US" altLang="ko-KR" sz="1400" dirty="0" smtClean="0"/>
              <a:t>option has a slightly better PAPR performance in the 2x case</a:t>
            </a:r>
          </a:p>
          <a:p>
            <a:pPr lvl="1"/>
            <a:r>
              <a:rPr lang="en-US" altLang="ko-KR" sz="1600" dirty="0"/>
              <a:t>Note that there is a discussion on a unified sequence between 240MHz and 320MHz, and we </a:t>
            </a:r>
            <a:r>
              <a:rPr lang="en-US" altLang="ko-KR" sz="1600" dirty="0" smtClean="0"/>
              <a:t>obtained the same coefficients as</a:t>
            </a:r>
            <a:r>
              <a:rPr lang="ko-KR" altLang="en-US" sz="1600" smtClean="0"/>
              <a:t> </a:t>
            </a:r>
            <a:r>
              <a:rPr lang="en-US" altLang="ko-KR" sz="1600" dirty="0" smtClean="0"/>
              <a:t>in the proposed options even in </a:t>
            </a:r>
            <a:r>
              <a:rPr lang="en-US" altLang="ko-KR" sz="1600" dirty="0"/>
              <a:t>case where the 240MHz puncturing patterns are incorporated into 320MHz </a:t>
            </a:r>
            <a:r>
              <a:rPr lang="en-US" altLang="ko-KR" sz="1600" dirty="0" smtClean="0"/>
              <a:t>PPDU</a:t>
            </a:r>
          </a:p>
          <a:p>
            <a:r>
              <a:rPr lang="en-US" altLang="ko-KR" sz="1800" dirty="0" smtClean="0"/>
              <a:t>We have verified that all</a:t>
            </a:r>
            <a:r>
              <a:rPr lang="ko-KR" altLang="en-US" sz="1800" smtClean="0"/>
              <a:t> </a:t>
            </a:r>
            <a:r>
              <a:rPr lang="en-US" altLang="ko-KR" sz="1800" dirty="0" smtClean="0"/>
              <a:t>of the proposed sequences have acceptable PAPR performance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13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1x and 2x 240/160+80MHz EHT-STF sequences are designed by repeating 1x and 2x 80MHz HE-STF sequences, respectively</a:t>
            </a:r>
          </a:p>
          <a:p>
            <a:pPr lvl="2"/>
            <a:r>
              <a:rPr lang="en-US" altLang="ko-KR" sz="1600" dirty="0" smtClean="0"/>
              <a:t>Additional coefficients for phase rotation are TBD</a:t>
            </a:r>
            <a:endParaRPr lang="en-US" altLang="ko-KR" sz="16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</a:t>
            </a:r>
            <a:r>
              <a:rPr lang="en-US" altLang="ko-KR" sz="2000" dirty="0" smtClean="0"/>
              <a:t>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5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1x and 2x 320/160+160MHz EHT-STF sequences are designed by repeating 1x and 2x 160MHz HE-STF sequences, respectively</a:t>
            </a:r>
          </a:p>
          <a:p>
            <a:pPr lvl="2"/>
            <a:r>
              <a:rPr lang="en-US" altLang="ko-KR" sz="1600" dirty="0"/>
              <a:t>Additional </a:t>
            </a:r>
            <a:r>
              <a:rPr lang="en-US" altLang="ko-KR" sz="1600" dirty="0" smtClean="0"/>
              <a:t>coefficients for phase rotation </a:t>
            </a:r>
            <a:r>
              <a:rPr lang="en-US" altLang="ko-KR" sz="1600" dirty="0"/>
              <a:t>are </a:t>
            </a:r>
            <a:r>
              <a:rPr lang="en-US" altLang="ko-KR" sz="1600" dirty="0" smtClean="0"/>
              <a:t>TBD</a:t>
            </a:r>
            <a:endParaRPr lang="en-US" altLang="ko-KR" sz="16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</a:t>
            </a:r>
            <a:r>
              <a:rPr lang="en-US" altLang="ko-KR" sz="2000" dirty="0" smtClean="0"/>
              <a:t>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84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</a:t>
            </a:r>
            <a:r>
              <a:rPr lang="en-US" altLang="ko-KR" sz="2000" dirty="0" smtClean="0"/>
              <a:t>unify the EHT-STF sequence between contiguous and non-contiguous </a:t>
            </a:r>
            <a:r>
              <a:rPr lang="en-US" altLang="ko-KR" sz="2000" dirty="0" smtClean="0"/>
              <a:t>modes?</a:t>
            </a:r>
            <a:endParaRPr lang="en-US" altLang="ko-KR" sz="2000" dirty="0" smtClean="0"/>
          </a:p>
          <a:p>
            <a:pPr lvl="1"/>
            <a:r>
              <a:rPr lang="en-US" altLang="ko-KR" sz="1800" dirty="0" smtClean="0"/>
              <a:t>It is not intended for SFD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</a:t>
            </a:r>
            <a:r>
              <a:rPr lang="en-US" altLang="ko-KR" sz="2000" dirty="0" smtClean="0"/>
              <a:t>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12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[1], several straw polls relevant to EHT-STF were passed and the remaining issue is to decide 1x/2x EHT-STF sequences for 240/160+80/320/160+160 MHz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We propose those sequences which </a:t>
            </a:r>
            <a:r>
              <a:rPr lang="en-US" altLang="ko-KR" sz="2000" smtClean="0"/>
              <a:t>are designed based </a:t>
            </a:r>
            <a:r>
              <a:rPr lang="en-US" altLang="ko-KR" sz="2000" dirty="0" smtClean="0"/>
              <a:t>on 1x/2x 80MHz/160MHz HE-STF sequences with additional phase</a:t>
            </a:r>
            <a:r>
              <a:rPr lang="ko-KR" altLang="en-US" sz="2000" smtClean="0"/>
              <a:t> </a:t>
            </a:r>
            <a:r>
              <a:rPr lang="en-US" altLang="ko-KR" sz="2000" dirty="0" smtClean="0"/>
              <a:t>rotation to improve PAPR</a:t>
            </a:r>
          </a:p>
          <a:p>
            <a:pPr lvl="1"/>
            <a:r>
              <a:rPr lang="en-US" altLang="ko-KR" sz="1800" dirty="0" smtClean="0"/>
              <a:t>We optimize the additional phase rotation coefficients assuming the tone plan proposed in [2]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 addition, we compare PAPRs between the proposed EHT-STF sequences and the data part to verify their feasibility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548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i="1" dirty="0">
                <a:ea typeface="굴림" panose="020B0600000101010101" pitchFamily="50" charset="-127"/>
              </a:rPr>
              <a:t>M</a:t>
            </a:r>
            <a:r>
              <a:rPr lang="en-US" altLang="ko-KR" sz="1800" dirty="0">
                <a:ea typeface="굴림" panose="020B0600000101010101" pitchFamily="50" charset="-127"/>
              </a:rPr>
              <a:t> = {-1 -1 -1 +1 +1 +1 -1 +1 +1 +1 -1 +1 +1 -1 +1}</a:t>
            </a:r>
          </a:p>
          <a:p>
            <a:pPr lvl="1"/>
            <a:r>
              <a:rPr lang="en-US" altLang="ko-KR" sz="1800" dirty="0" smtClean="0"/>
              <a:t>1x EHT-STF sequence for contiguous 240MHz PPDU</a:t>
            </a:r>
          </a:p>
          <a:p>
            <a:pPr lvl="2"/>
            <a:r>
              <a:rPr lang="en-GB" altLang="ko-KR" sz="1600" i="1" dirty="0"/>
              <a:t>EHTS</a:t>
            </a:r>
            <a:r>
              <a:rPr lang="en-GB" altLang="ko-KR" sz="1600" baseline="-25000" dirty="0"/>
              <a:t>-1520:16:1520</a:t>
            </a:r>
            <a:r>
              <a:rPr lang="en-GB" altLang="ko-KR" sz="1600" dirty="0"/>
              <a:t> = {</a:t>
            </a:r>
            <a:r>
              <a:rPr lang="en-GB" altLang="ko-KR" sz="1600" i="1" dirty="0"/>
              <a:t>M</a:t>
            </a:r>
            <a:r>
              <a:rPr lang="en-GB" altLang="ko-KR" sz="1600" dirty="0"/>
              <a:t> 1 -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0 -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1 -</a:t>
            </a:r>
            <a:r>
              <a:rPr lang="en-GB" altLang="ko-KR" sz="1600" i="1" dirty="0"/>
              <a:t>M  </a:t>
            </a:r>
            <a:r>
              <a:rPr lang="en-GB" altLang="ko-KR" sz="1600" dirty="0">
                <a:solidFill>
                  <a:srgbClr val="FF0000"/>
                </a:solidFill>
              </a:rPr>
              <a:t>-1</a:t>
            </a:r>
            <a:r>
              <a:rPr lang="en-GB" altLang="ko-KR" sz="1600" dirty="0"/>
              <a:t>*(0</a:t>
            </a:r>
            <a:r>
              <a:rPr lang="en-GB" altLang="ko-KR" sz="1600" i="1" dirty="0"/>
              <a:t> M</a:t>
            </a:r>
            <a:r>
              <a:rPr lang="en-GB" altLang="ko-KR" sz="1600" dirty="0"/>
              <a:t> 1 -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0 -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1 -</a:t>
            </a:r>
            <a:r>
              <a:rPr lang="en-GB" altLang="ko-KR" sz="1600" i="1" dirty="0"/>
              <a:t>M</a:t>
            </a:r>
            <a:r>
              <a:rPr lang="en-GB" altLang="ko-KR" sz="1600" dirty="0"/>
              <a:t>)  </a:t>
            </a:r>
            <a:r>
              <a:rPr lang="en-GB" altLang="ko-KR" sz="1600" dirty="0">
                <a:solidFill>
                  <a:srgbClr val="FF0000"/>
                </a:solidFill>
              </a:rPr>
              <a:t>-1</a:t>
            </a:r>
            <a:r>
              <a:rPr lang="en-GB" altLang="ko-KR" sz="1600" dirty="0"/>
              <a:t>*(0</a:t>
            </a:r>
            <a:r>
              <a:rPr lang="en-GB" altLang="ko-KR" sz="1600" i="1" dirty="0"/>
              <a:t> M</a:t>
            </a:r>
            <a:r>
              <a:rPr lang="en-GB" altLang="ko-KR" sz="1600" dirty="0"/>
              <a:t> 1 -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0 -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1 -</a:t>
            </a:r>
            <a:r>
              <a:rPr lang="en-GB" altLang="ko-KR" sz="1600" i="1" dirty="0"/>
              <a:t>M</a:t>
            </a:r>
            <a:r>
              <a:rPr lang="en-GB" altLang="ko-KR" sz="1600" dirty="0"/>
              <a:t>)} 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</a:t>
            </a:r>
            <a:r>
              <a:rPr lang="en-GB" altLang="ko-KR" sz="1600" dirty="0" smtClean="0"/>
              <a:t>)</a:t>
            </a:r>
          </a:p>
          <a:p>
            <a:pPr lvl="1"/>
            <a:r>
              <a:rPr lang="en-US" altLang="ko-KR" sz="1800" dirty="0"/>
              <a:t>1x EHT-STF sequence for </a:t>
            </a:r>
            <a:r>
              <a:rPr lang="en-US" altLang="ko-KR" sz="1800" dirty="0" smtClean="0"/>
              <a:t>non-contiguous 160+80MHz</a:t>
            </a:r>
            <a:r>
              <a:rPr lang="en-US" altLang="ko-KR" sz="1800" dirty="0"/>
              <a:t> PPDU</a:t>
            </a:r>
          </a:p>
          <a:p>
            <a:pPr lvl="2"/>
            <a:r>
              <a:rPr lang="en-GB" altLang="ko-KR" sz="1600" dirty="0"/>
              <a:t>Low 160MHz + high 80MHz </a:t>
            </a:r>
            <a:r>
              <a:rPr lang="en-GB" altLang="ko-KR" sz="1600" dirty="0" smtClean="0"/>
              <a:t>mode</a:t>
            </a:r>
            <a:endParaRPr lang="en-GB" altLang="ko-KR" sz="1600" dirty="0"/>
          </a:p>
          <a:p>
            <a:pPr lvl="3"/>
            <a:r>
              <a:rPr lang="en-GB" altLang="ko-KR" sz="1400" dirty="0"/>
              <a:t>Low 160MHz: </a:t>
            </a:r>
            <a:r>
              <a:rPr lang="en-GB" altLang="ko-KR" sz="1400" i="1" dirty="0"/>
              <a:t>EHTS</a:t>
            </a:r>
            <a:r>
              <a:rPr lang="en-GB" altLang="ko-KR" sz="1400" baseline="-25000" dirty="0"/>
              <a:t>-1008:16:1008</a:t>
            </a:r>
            <a:r>
              <a:rPr lang="en-GB" altLang="ko-KR" sz="1400" dirty="0"/>
              <a:t> = {</a:t>
            </a:r>
            <a:r>
              <a:rPr lang="en-GB" altLang="ko-KR" sz="1400" i="1" dirty="0"/>
              <a:t>M</a:t>
            </a:r>
            <a:r>
              <a:rPr lang="en-GB" altLang="ko-KR" sz="1400" dirty="0"/>
              <a:t> 1 -</a:t>
            </a:r>
            <a:r>
              <a:rPr lang="en-GB" altLang="ko-KR" sz="1400" i="1" dirty="0"/>
              <a:t>M</a:t>
            </a:r>
            <a:r>
              <a:rPr lang="en-GB" altLang="ko-KR" sz="1400" dirty="0"/>
              <a:t> 0 -</a:t>
            </a:r>
            <a:r>
              <a:rPr lang="en-GB" altLang="ko-KR" sz="1400" i="1" dirty="0"/>
              <a:t>M</a:t>
            </a:r>
            <a:r>
              <a:rPr lang="en-GB" altLang="ko-KR" sz="1400" dirty="0"/>
              <a:t> 1 -</a:t>
            </a:r>
            <a:r>
              <a:rPr lang="en-GB" altLang="ko-KR" sz="1400" i="1" dirty="0"/>
              <a:t>M </a:t>
            </a:r>
            <a:r>
              <a:rPr lang="en-GB" altLang="ko-KR" sz="1400" dirty="0"/>
              <a:t>0</a:t>
            </a:r>
            <a:r>
              <a:rPr lang="en-GB" altLang="ko-KR" sz="1400" i="1" dirty="0"/>
              <a:t> -M</a:t>
            </a:r>
            <a:r>
              <a:rPr lang="en-GB" altLang="ko-KR" sz="1400" dirty="0"/>
              <a:t> -1 </a:t>
            </a:r>
            <a:r>
              <a:rPr lang="en-GB" altLang="ko-KR" sz="1400" i="1" dirty="0"/>
              <a:t>M</a:t>
            </a:r>
            <a:r>
              <a:rPr lang="en-GB" altLang="ko-KR" sz="1400" dirty="0"/>
              <a:t> 0 </a:t>
            </a:r>
            <a:r>
              <a:rPr lang="en-GB" altLang="ko-KR" sz="1400" i="1" dirty="0"/>
              <a:t>M</a:t>
            </a:r>
            <a:r>
              <a:rPr lang="en-GB" altLang="ko-KR" sz="1400" dirty="0"/>
              <a:t> -1 </a:t>
            </a:r>
            <a:r>
              <a:rPr lang="en-GB" altLang="ko-KR" sz="1400" i="1" dirty="0"/>
              <a:t>M</a:t>
            </a:r>
            <a:r>
              <a:rPr lang="en-GB" altLang="ko-KR" sz="1400" dirty="0"/>
              <a:t>} * (1+j) / </a:t>
            </a:r>
            <a:r>
              <a:rPr lang="en-GB" altLang="ko-KR" sz="1400" dirty="0" err="1"/>
              <a:t>sqrt</a:t>
            </a:r>
            <a:r>
              <a:rPr lang="en-GB" altLang="ko-KR" sz="1400" dirty="0"/>
              <a:t>(2)</a:t>
            </a:r>
          </a:p>
          <a:p>
            <a:pPr lvl="3"/>
            <a:r>
              <a:rPr lang="en-GB" altLang="ko-KR" sz="1400" dirty="0"/>
              <a:t>High 80MHz: </a:t>
            </a:r>
            <a:r>
              <a:rPr lang="en-GB" altLang="ko-KR" sz="1400" i="1" dirty="0"/>
              <a:t>EHTS</a:t>
            </a:r>
            <a:r>
              <a:rPr lang="en-GB" altLang="ko-KR" sz="1400" baseline="-25000" dirty="0"/>
              <a:t>-496:16:496</a:t>
            </a:r>
            <a:r>
              <a:rPr lang="en-GB" altLang="ko-KR" sz="1400" dirty="0"/>
              <a:t> = {</a:t>
            </a:r>
            <a:r>
              <a:rPr lang="en-GB" altLang="ko-KR" sz="1400" i="1" dirty="0"/>
              <a:t>-M</a:t>
            </a:r>
            <a:r>
              <a:rPr lang="en-GB" altLang="ko-KR" sz="1400" dirty="0"/>
              <a:t> -1 </a:t>
            </a:r>
            <a:r>
              <a:rPr lang="en-GB" altLang="ko-KR" sz="1400" i="1" dirty="0"/>
              <a:t>M</a:t>
            </a:r>
            <a:r>
              <a:rPr lang="en-GB" altLang="ko-KR" sz="1400" dirty="0"/>
              <a:t> 0 </a:t>
            </a:r>
            <a:r>
              <a:rPr lang="en-GB" altLang="ko-KR" sz="1400" i="1" dirty="0"/>
              <a:t>M</a:t>
            </a:r>
            <a:r>
              <a:rPr lang="en-GB" altLang="ko-KR" sz="1400" dirty="0"/>
              <a:t> -1 </a:t>
            </a:r>
            <a:r>
              <a:rPr lang="en-GB" altLang="ko-KR" sz="1400" i="1" dirty="0"/>
              <a:t>M</a:t>
            </a:r>
            <a:r>
              <a:rPr lang="en-GB" altLang="ko-KR" sz="1400" dirty="0"/>
              <a:t>} * (1+j) / </a:t>
            </a:r>
            <a:r>
              <a:rPr lang="en-GB" altLang="ko-KR" sz="1400" dirty="0" err="1"/>
              <a:t>sqrt</a:t>
            </a:r>
            <a:r>
              <a:rPr lang="en-GB" altLang="ko-KR" sz="1400" dirty="0"/>
              <a:t>(2)</a:t>
            </a:r>
          </a:p>
          <a:p>
            <a:pPr lvl="2"/>
            <a:r>
              <a:rPr lang="en-GB" altLang="ko-KR" sz="1600" dirty="0"/>
              <a:t>Low 80MHz + high 160MHz </a:t>
            </a:r>
            <a:r>
              <a:rPr lang="en-GB" altLang="ko-KR" sz="1600" dirty="0" smtClean="0"/>
              <a:t>mode</a:t>
            </a:r>
            <a:endParaRPr lang="en-GB" altLang="ko-KR" sz="1600" dirty="0"/>
          </a:p>
          <a:p>
            <a:pPr lvl="3"/>
            <a:r>
              <a:rPr lang="en-GB" altLang="ko-KR" sz="1400" dirty="0"/>
              <a:t>Low 80MHz: </a:t>
            </a:r>
            <a:r>
              <a:rPr lang="en-GB" altLang="ko-KR" sz="1400" i="1" dirty="0"/>
              <a:t>EHTS</a:t>
            </a:r>
            <a:r>
              <a:rPr lang="en-GB" altLang="ko-KR" sz="1400" baseline="-25000" dirty="0"/>
              <a:t>-496:16:496</a:t>
            </a:r>
            <a:r>
              <a:rPr lang="en-GB" altLang="ko-KR" sz="1400" dirty="0"/>
              <a:t> = {</a:t>
            </a:r>
            <a:r>
              <a:rPr lang="en-GB" altLang="ko-KR" sz="1400" i="1" dirty="0"/>
              <a:t>M</a:t>
            </a:r>
            <a:r>
              <a:rPr lang="en-GB" altLang="ko-KR" sz="1400" dirty="0"/>
              <a:t> 1 -</a:t>
            </a:r>
            <a:r>
              <a:rPr lang="en-GB" altLang="ko-KR" sz="1400" i="1" dirty="0"/>
              <a:t>M</a:t>
            </a:r>
            <a:r>
              <a:rPr lang="en-GB" altLang="ko-KR" sz="1400" dirty="0"/>
              <a:t> 0 -</a:t>
            </a:r>
            <a:r>
              <a:rPr lang="en-GB" altLang="ko-KR" sz="1400" i="1" dirty="0"/>
              <a:t>M</a:t>
            </a:r>
            <a:r>
              <a:rPr lang="en-GB" altLang="ko-KR" sz="1400" dirty="0"/>
              <a:t> 1 -</a:t>
            </a:r>
            <a:r>
              <a:rPr lang="en-GB" altLang="ko-KR" sz="1400" i="1" dirty="0"/>
              <a:t>M</a:t>
            </a:r>
            <a:r>
              <a:rPr lang="en-GB" altLang="ko-KR" sz="1400" dirty="0"/>
              <a:t>} * (1+j) / </a:t>
            </a:r>
            <a:r>
              <a:rPr lang="en-GB" altLang="ko-KR" sz="1400" dirty="0" err="1"/>
              <a:t>sqrt</a:t>
            </a:r>
            <a:r>
              <a:rPr lang="en-GB" altLang="ko-KR" sz="1400" dirty="0"/>
              <a:t>(2)</a:t>
            </a:r>
          </a:p>
          <a:p>
            <a:pPr lvl="3"/>
            <a:r>
              <a:rPr lang="en-GB" altLang="ko-KR" sz="1400" dirty="0"/>
              <a:t>High 160MHz: </a:t>
            </a:r>
            <a:r>
              <a:rPr lang="en-GB" altLang="ko-KR" sz="1400" i="1" dirty="0"/>
              <a:t>EHTS</a:t>
            </a:r>
            <a:r>
              <a:rPr lang="en-GB" altLang="ko-KR" sz="1400" baseline="-25000" dirty="0"/>
              <a:t>-1008:16:1008</a:t>
            </a:r>
            <a:r>
              <a:rPr lang="en-GB" altLang="ko-KR" sz="1400" dirty="0"/>
              <a:t> = {</a:t>
            </a:r>
            <a:r>
              <a:rPr lang="en-GB" altLang="ko-KR" sz="1400" i="1" dirty="0"/>
              <a:t>-M</a:t>
            </a:r>
            <a:r>
              <a:rPr lang="en-GB" altLang="ko-KR" sz="1400" dirty="0"/>
              <a:t> -1 </a:t>
            </a:r>
            <a:r>
              <a:rPr lang="en-GB" altLang="ko-KR" sz="1400" i="1" dirty="0"/>
              <a:t>M</a:t>
            </a:r>
            <a:r>
              <a:rPr lang="en-GB" altLang="ko-KR" sz="1400" dirty="0"/>
              <a:t> 0 </a:t>
            </a:r>
            <a:r>
              <a:rPr lang="en-GB" altLang="ko-KR" sz="1400" i="1" dirty="0"/>
              <a:t>M</a:t>
            </a:r>
            <a:r>
              <a:rPr lang="en-GB" altLang="ko-KR" sz="1400" dirty="0"/>
              <a:t> -1 </a:t>
            </a:r>
            <a:r>
              <a:rPr lang="en-GB" altLang="ko-KR" sz="1400" i="1" dirty="0"/>
              <a:t>M</a:t>
            </a:r>
            <a:r>
              <a:rPr lang="en-GB" altLang="ko-KR" sz="1400" dirty="0"/>
              <a:t> 0</a:t>
            </a:r>
            <a:r>
              <a:rPr lang="en-GB" altLang="ko-KR" sz="1400" i="1" dirty="0"/>
              <a:t> -M</a:t>
            </a:r>
            <a:r>
              <a:rPr lang="en-GB" altLang="ko-KR" sz="1400" dirty="0"/>
              <a:t> -1 </a:t>
            </a:r>
            <a:r>
              <a:rPr lang="en-GB" altLang="ko-KR" sz="1400" i="1" dirty="0"/>
              <a:t>M</a:t>
            </a:r>
            <a:r>
              <a:rPr lang="en-GB" altLang="ko-KR" sz="1400" dirty="0"/>
              <a:t> 0 </a:t>
            </a:r>
            <a:r>
              <a:rPr lang="en-GB" altLang="ko-KR" sz="1400" i="1" dirty="0"/>
              <a:t>M</a:t>
            </a:r>
            <a:r>
              <a:rPr lang="en-GB" altLang="ko-KR" sz="1400" dirty="0"/>
              <a:t> -1 </a:t>
            </a:r>
            <a:r>
              <a:rPr lang="en-GB" altLang="ko-KR" sz="1400" i="1" dirty="0"/>
              <a:t>M</a:t>
            </a:r>
            <a:r>
              <a:rPr lang="en-GB" altLang="ko-KR" sz="1400" dirty="0"/>
              <a:t>} * (1+j) / </a:t>
            </a:r>
            <a:r>
              <a:rPr lang="en-GB" altLang="ko-KR" sz="1400" dirty="0" err="1"/>
              <a:t>sqrt</a:t>
            </a:r>
            <a:r>
              <a:rPr lang="en-GB" altLang="ko-KR" sz="1400" dirty="0"/>
              <a:t>(2</a:t>
            </a:r>
            <a:r>
              <a:rPr lang="en-GB" altLang="ko-KR" sz="1400" dirty="0" smtClean="0"/>
              <a:t>)</a:t>
            </a:r>
            <a:endParaRPr lang="en-GB" altLang="ko-KR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</a:t>
            </a:r>
            <a:r>
              <a:rPr lang="en-US" altLang="ko-KR" sz="2000" dirty="0" smtClean="0"/>
              <a:t>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68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#5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400" i="1" dirty="0">
                <a:ea typeface="굴림" panose="020B0600000101010101" pitchFamily="50" charset="-127"/>
              </a:rPr>
              <a:t>M</a:t>
            </a:r>
            <a:r>
              <a:rPr lang="en-US" altLang="ko-KR" sz="1400" dirty="0">
                <a:ea typeface="굴림" panose="020B0600000101010101" pitchFamily="50" charset="-127"/>
              </a:rPr>
              <a:t> = {-1 -1 -1 +1 +1 +1 -1 +1 +1 +1 -1 +1 +1 -1 +1}</a:t>
            </a:r>
          </a:p>
          <a:p>
            <a:pPr lvl="1"/>
            <a:r>
              <a:rPr lang="en-US" altLang="ko-KR" sz="1400" dirty="0" smtClean="0"/>
              <a:t>2x EHT-STF sequence for contiguous </a:t>
            </a:r>
            <a:r>
              <a:rPr lang="en-US" altLang="ko-KR" sz="1400" dirty="0"/>
              <a:t>240MHz PPDU</a:t>
            </a:r>
            <a:endParaRPr lang="en-US" altLang="ko-KR" sz="1400" dirty="0" smtClean="0"/>
          </a:p>
          <a:p>
            <a:pPr lvl="2" latinLnBrk="1"/>
            <a:r>
              <a:rPr lang="en-GB" altLang="ko-KR" sz="1200" i="1" dirty="0"/>
              <a:t>EHTS</a:t>
            </a:r>
            <a:r>
              <a:rPr lang="en-GB" altLang="ko-KR" sz="1200" baseline="-25000" dirty="0"/>
              <a:t>-1528:8:1528</a:t>
            </a:r>
            <a:r>
              <a:rPr lang="en-GB" altLang="ko-KR" sz="1200" dirty="0"/>
              <a:t> = {</a:t>
            </a:r>
            <a:r>
              <a:rPr lang="en-GB" altLang="ko-KR" sz="1200" i="1" dirty="0"/>
              <a:t>M -1 M -1 -M -1 M 0 -M 1 M 1 -M 1 -M  </a:t>
            </a:r>
            <a:r>
              <a:rPr lang="en-GB" altLang="ko-KR" sz="1200" dirty="0">
                <a:solidFill>
                  <a:srgbClr val="FF0000"/>
                </a:solidFill>
              </a:rPr>
              <a:t>-1</a:t>
            </a:r>
            <a:r>
              <a:rPr lang="en-GB" altLang="ko-KR" sz="1200" dirty="0"/>
              <a:t>*(</a:t>
            </a:r>
            <a:r>
              <a:rPr lang="en-GB" altLang="ko-KR" sz="1200" i="1" dirty="0"/>
              <a:t>0 M -1 M -1 -M -1 M 0 -M 1 M 1 -M 1 -M</a:t>
            </a:r>
            <a:r>
              <a:rPr lang="en-GB" altLang="ko-KR" sz="1200" dirty="0"/>
              <a:t>)</a:t>
            </a:r>
            <a:r>
              <a:rPr lang="en-GB" altLang="ko-KR" sz="1200" i="1" dirty="0"/>
              <a:t>  </a:t>
            </a:r>
            <a:r>
              <a:rPr lang="en-GB" altLang="ko-KR" sz="1200" dirty="0">
                <a:solidFill>
                  <a:srgbClr val="FF0000"/>
                </a:solidFill>
              </a:rPr>
              <a:t>-1</a:t>
            </a:r>
            <a:r>
              <a:rPr lang="en-GB" altLang="ko-KR" sz="1200" dirty="0" smtClean="0"/>
              <a:t>*(</a:t>
            </a:r>
            <a:r>
              <a:rPr lang="en-GB" altLang="ko-KR" sz="1200" i="1" dirty="0" smtClean="0"/>
              <a:t>0 </a:t>
            </a:r>
            <a:r>
              <a:rPr lang="en-GB" altLang="ko-KR" sz="1200" i="1" dirty="0"/>
              <a:t>M -1 M -1 -M -1 M 0 -M 1 M 1 -M 1 -M</a:t>
            </a:r>
            <a:r>
              <a:rPr lang="en-GB" altLang="ko-KR" sz="1200" dirty="0"/>
              <a:t>)} * (1+j) / </a:t>
            </a:r>
            <a:r>
              <a:rPr lang="en-GB" altLang="ko-KR" sz="1200" dirty="0" err="1"/>
              <a:t>sqrt</a:t>
            </a:r>
            <a:r>
              <a:rPr lang="en-GB" altLang="ko-KR" sz="1200" dirty="0"/>
              <a:t>(2)</a:t>
            </a:r>
          </a:p>
          <a:p>
            <a:pPr lvl="3" latinLnBrk="1"/>
            <a:r>
              <a:rPr lang="en-GB" altLang="ko-KR" sz="1100" i="1" dirty="0"/>
              <a:t>EHTS</a:t>
            </a:r>
            <a:r>
              <a:rPr lang="en-GB" altLang="ko-KR" sz="1100" baseline="-25000" dirty="0"/>
              <a:t>-1528</a:t>
            </a:r>
            <a:r>
              <a:rPr lang="en-GB" altLang="ko-KR" sz="1100" i="1" dirty="0"/>
              <a:t> = EHTS</a:t>
            </a:r>
            <a:r>
              <a:rPr lang="en-GB" altLang="ko-KR" sz="1100" baseline="-25000" dirty="0"/>
              <a:t>-520 </a:t>
            </a:r>
            <a:r>
              <a:rPr lang="en-GB" altLang="ko-KR" sz="1100" i="1" dirty="0"/>
              <a:t>= EHTS</a:t>
            </a:r>
            <a:r>
              <a:rPr lang="en-GB" altLang="ko-KR" sz="1100" baseline="-25000" dirty="0"/>
              <a:t>-504 </a:t>
            </a:r>
            <a:r>
              <a:rPr lang="en-GB" altLang="ko-KR" sz="1100" i="1" dirty="0"/>
              <a:t>= EHTS</a:t>
            </a:r>
            <a:r>
              <a:rPr lang="en-GB" altLang="ko-KR" sz="1100" baseline="-25000" dirty="0"/>
              <a:t>504 </a:t>
            </a:r>
            <a:r>
              <a:rPr lang="en-GB" altLang="ko-KR" sz="1100" i="1" dirty="0"/>
              <a:t>= EHTS</a:t>
            </a:r>
            <a:r>
              <a:rPr lang="en-GB" altLang="ko-KR" sz="1100" baseline="-25000" dirty="0"/>
              <a:t>520 </a:t>
            </a:r>
            <a:r>
              <a:rPr lang="en-GB" altLang="ko-KR" sz="1100" i="1" dirty="0"/>
              <a:t>= EHTS</a:t>
            </a:r>
            <a:r>
              <a:rPr lang="en-GB" altLang="ko-KR" sz="1100" baseline="-25000" dirty="0"/>
              <a:t>1528 </a:t>
            </a:r>
            <a:r>
              <a:rPr lang="en-GB" altLang="ko-KR" sz="1100" i="1" dirty="0"/>
              <a:t>= 0</a:t>
            </a:r>
            <a:endParaRPr lang="ko-KR" altLang="ko-KR" sz="1100"/>
          </a:p>
          <a:p>
            <a:pPr lvl="1"/>
            <a:r>
              <a:rPr lang="en-US" altLang="ko-KR" sz="1400" dirty="0" smtClean="0"/>
              <a:t>2x </a:t>
            </a:r>
            <a:r>
              <a:rPr lang="en-US" altLang="ko-KR" sz="1400" dirty="0"/>
              <a:t>EHT-STF sequence for </a:t>
            </a:r>
            <a:r>
              <a:rPr lang="en-US" altLang="ko-KR" sz="1400" dirty="0" smtClean="0"/>
              <a:t>non-contiguous 160+80MHz </a:t>
            </a:r>
            <a:r>
              <a:rPr lang="en-US" altLang="ko-KR" sz="1400" dirty="0"/>
              <a:t>PPDU</a:t>
            </a:r>
          </a:p>
          <a:p>
            <a:pPr lvl="2"/>
            <a:r>
              <a:rPr lang="en-GB" altLang="ko-KR" sz="1200" dirty="0"/>
              <a:t>Low 160MHz + high 80MHz </a:t>
            </a:r>
            <a:r>
              <a:rPr lang="en-GB" altLang="ko-KR" sz="1200" dirty="0" smtClean="0"/>
              <a:t>mode</a:t>
            </a:r>
            <a:endParaRPr lang="en-GB" altLang="ko-KR" sz="1200" dirty="0"/>
          </a:p>
          <a:p>
            <a:pPr lvl="3" latinLnBrk="1"/>
            <a:r>
              <a:rPr lang="en-GB" altLang="ko-KR" sz="1100" dirty="0"/>
              <a:t>Low 160MHz: </a:t>
            </a:r>
            <a:r>
              <a:rPr lang="en-GB" altLang="ko-KR" sz="1100" i="1" dirty="0"/>
              <a:t>EHTS</a:t>
            </a:r>
            <a:r>
              <a:rPr lang="en-GB" altLang="ko-KR" sz="1100" baseline="-25000" dirty="0"/>
              <a:t>-1016:8:1016</a:t>
            </a:r>
            <a:r>
              <a:rPr lang="en-GB" altLang="ko-KR" sz="1100" dirty="0"/>
              <a:t> = {</a:t>
            </a:r>
            <a:r>
              <a:rPr lang="en-GB" altLang="ko-KR" sz="1100" i="1" dirty="0"/>
              <a:t>M -1 M -1 -M -1 M 0 -M 1 M 1 -M 1 -M  0 -M 1 -M 1 M 1 -M 0 M -1 -M -1 M -1 M</a:t>
            </a:r>
            <a:r>
              <a:rPr lang="en-GB" altLang="ko-KR" sz="1100" dirty="0"/>
              <a:t>} * (1+j) / </a:t>
            </a:r>
            <a:r>
              <a:rPr lang="en-GB" altLang="ko-KR" sz="1100" dirty="0" err="1"/>
              <a:t>sqrt</a:t>
            </a:r>
            <a:r>
              <a:rPr lang="en-GB" altLang="ko-KR" sz="1100" dirty="0"/>
              <a:t>(2)</a:t>
            </a:r>
            <a:endParaRPr lang="ko-KR" altLang="ko-KR" sz="1100"/>
          </a:p>
          <a:p>
            <a:pPr lvl="4"/>
            <a:r>
              <a:rPr lang="en-GB" altLang="ko-KR" sz="1100" i="1" dirty="0"/>
              <a:t>EHTS</a:t>
            </a:r>
            <a:r>
              <a:rPr lang="en-GB" altLang="ko-KR" sz="1100" baseline="-25000" dirty="0"/>
              <a:t>-1016 </a:t>
            </a:r>
            <a:r>
              <a:rPr lang="en-GB" altLang="ko-KR" sz="1100" i="1" dirty="0"/>
              <a:t>= EHTS</a:t>
            </a:r>
            <a:r>
              <a:rPr lang="en-GB" altLang="ko-KR" sz="1100" baseline="-25000" dirty="0"/>
              <a:t>-8 </a:t>
            </a:r>
            <a:r>
              <a:rPr lang="en-GB" altLang="ko-KR" sz="1100" i="1" dirty="0"/>
              <a:t>= EHTS</a:t>
            </a:r>
            <a:r>
              <a:rPr lang="en-GB" altLang="ko-KR" sz="1100" baseline="-25000" dirty="0"/>
              <a:t>8 </a:t>
            </a:r>
            <a:r>
              <a:rPr lang="en-GB" altLang="ko-KR" sz="1100" i="1" dirty="0"/>
              <a:t>= EHTS</a:t>
            </a:r>
            <a:r>
              <a:rPr lang="en-GB" altLang="ko-KR" sz="1100" baseline="-25000" dirty="0"/>
              <a:t>1016 </a:t>
            </a:r>
            <a:r>
              <a:rPr lang="en-GB" altLang="ko-KR" sz="1100" i="1" dirty="0"/>
              <a:t>= 0</a:t>
            </a:r>
          </a:p>
          <a:p>
            <a:pPr lvl="3" latinLnBrk="1"/>
            <a:r>
              <a:rPr lang="en-GB" altLang="ko-KR" sz="1100" dirty="0"/>
              <a:t>High 80MHz: </a:t>
            </a:r>
            <a:r>
              <a:rPr lang="en-GB" altLang="ko-KR" sz="1100" i="1" dirty="0"/>
              <a:t>EHTS</a:t>
            </a:r>
            <a:r>
              <a:rPr lang="en-GB" altLang="ko-KR" sz="1100" baseline="-25000" dirty="0"/>
              <a:t>-504:8:504</a:t>
            </a:r>
            <a:r>
              <a:rPr lang="en-GB" altLang="ko-KR" sz="1100" dirty="0"/>
              <a:t> = {</a:t>
            </a:r>
            <a:r>
              <a:rPr lang="en-GB" altLang="ko-KR" sz="1100" i="1" dirty="0"/>
              <a:t>-M 1 -M 1 M 1 -M 0 M -1 -M -1 M -1 M</a:t>
            </a:r>
            <a:r>
              <a:rPr lang="en-GB" altLang="ko-KR" sz="1100" dirty="0"/>
              <a:t>} * (1+j) / </a:t>
            </a:r>
            <a:r>
              <a:rPr lang="en-GB" altLang="ko-KR" sz="1100" dirty="0" err="1"/>
              <a:t>sqrt</a:t>
            </a:r>
            <a:r>
              <a:rPr lang="en-GB" altLang="ko-KR" sz="1100" dirty="0"/>
              <a:t>(2)</a:t>
            </a:r>
            <a:endParaRPr lang="ko-KR" altLang="ko-KR" sz="1100"/>
          </a:p>
          <a:p>
            <a:pPr lvl="4"/>
            <a:r>
              <a:rPr lang="en-GB" altLang="ko-KR" sz="1100" i="1" dirty="0"/>
              <a:t>EHTS</a:t>
            </a:r>
            <a:r>
              <a:rPr lang="en-GB" altLang="ko-KR" sz="1100" baseline="-25000" dirty="0"/>
              <a:t>-504 </a:t>
            </a:r>
            <a:r>
              <a:rPr lang="en-GB" altLang="ko-KR" sz="1100" i="1" dirty="0"/>
              <a:t>= EHTS</a:t>
            </a:r>
            <a:r>
              <a:rPr lang="en-GB" altLang="ko-KR" sz="1100" baseline="-25000" dirty="0"/>
              <a:t>504 </a:t>
            </a:r>
            <a:r>
              <a:rPr lang="en-GB" altLang="ko-KR" sz="1100" i="1" dirty="0"/>
              <a:t>= 0</a:t>
            </a:r>
            <a:endParaRPr lang="en-GB" altLang="ko-KR" sz="1100" dirty="0"/>
          </a:p>
          <a:p>
            <a:pPr lvl="2"/>
            <a:r>
              <a:rPr lang="en-GB" altLang="ko-KR" sz="1200" dirty="0"/>
              <a:t>Low 80MHz + high 160MHz </a:t>
            </a:r>
            <a:r>
              <a:rPr lang="en-GB" altLang="ko-KR" sz="1200" dirty="0" smtClean="0"/>
              <a:t>mode</a:t>
            </a:r>
            <a:endParaRPr lang="en-GB" altLang="ko-KR" sz="1200" dirty="0"/>
          </a:p>
          <a:p>
            <a:pPr lvl="3" latinLnBrk="1"/>
            <a:r>
              <a:rPr lang="en-GB" altLang="ko-KR" sz="1100" dirty="0"/>
              <a:t>Low 80MHz: </a:t>
            </a:r>
            <a:r>
              <a:rPr lang="en-GB" altLang="ko-KR" sz="1100" i="1" dirty="0"/>
              <a:t>EHTS</a:t>
            </a:r>
            <a:r>
              <a:rPr lang="en-GB" altLang="ko-KR" sz="1100" baseline="-25000" dirty="0"/>
              <a:t>-504:8:504</a:t>
            </a:r>
            <a:r>
              <a:rPr lang="en-GB" altLang="ko-KR" sz="1100" dirty="0"/>
              <a:t> = {</a:t>
            </a:r>
            <a:r>
              <a:rPr lang="en-GB" altLang="ko-KR" sz="1100" i="1" dirty="0"/>
              <a:t>M -1 M -1 -M -1 M 0 -M 1 M 1 -M 1 -M</a:t>
            </a:r>
            <a:r>
              <a:rPr lang="en-GB" altLang="ko-KR" sz="1100" dirty="0"/>
              <a:t>} * (1+j) / </a:t>
            </a:r>
            <a:r>
              <a:rPr lang="en-GB" altLang="ko-KR" sz="1100" dirty="0" err="1"/>
              <a:t>sqrt</a:t>
            </a:r>
            <a:r>
              <a:rPr lang="en-GB" altLang="ko-KR" sz="1100" dirty="0"/>
              <a:t>(2)</a:t>
            </a:r>
            <a:endParaRPr lang="ko-KR" altLang="ko-KR" sz="1100"/>
          </a:p>
          <a:p>
            <a:pPr lvl="4"/>
            <a:r>
              <a:rPr lang="en-GB" altLang="ko-KR" sz="1100" i="1" dirty="0"/>
              <a:t>EHTS</a:t>
            </a:r>
            <a:r>
              <a:rPr lang="en-GB" altLang="ko-KR" sz="1100" baseline="-25000" dirty="0"/>
              <a:t>-504 </a:t>
            </a:r>
            <a:r>
              <a:rPr lang="en-GB" altLang="ko-KR" sz="1100" i="1" dirty="0"/>
              <a:t>= EHTS</a:t>
            </a:r>
            <a:r>
              <a:rPr lang="en-GB" altLang="ko-KR" sz="1100" baseline="-25000" dirty="0"/>
              <a:t>504 </a:t>
            </a:r>
            <a:r>
              <a:rPr lang="en-GB" altLang="ko-KR" sz="1100" i="1" dirty="0"/>
              <a:t>= 0</a:t>
            </a:r>
            <a:endParaRPr lang="en-GB" altLang="ko-KR" sz="1100" dirty="0"/>
          </a:p>
          <a:p>
            <a:pPr lvl="3" latinLnBrk="1"/>
            <a:r>
              <a:rPr lang="en-GB" altLang="ko-KR" sz="1100" dirty="0"/>
              <a:t>High 160MHz: </a:t>
            </a:r>
            <a:r>
              <a:rPr lang="en-GB" altLang="ko-KR" sz="1100" i="1" dirty="0"/>
              <a:t>EHTS</a:t>
            </a:r>
            <a:r>
              <a:rPr lang="en-GB" altLang="ko-KR" sz="1100" baseline="-25000" dirty="0"/>
              <a:t>-1016:8:1016</a:t>
            </a:r>
            <a:r>
              <a:rPr lang="en-GB" altLang="ko-KR" sz="1100" dirty="0"/>
              <a:t> = {</a:t>
            </a:r>
            <a:r>
              <a:rPr lang="en-GB" altLang="ko-KR" sz="1100" i="1" dirty="0"/>
              <a:t>-M 1 -M 1 M 1 -M 0 M -1 -M -1 M -1 M  0 -M 1 -M 1 M 1 -M 0 M -1 -M -1 M -1 M</a:t>
            </a:r>
            <a:r>
              <a:rPr lang="en-GB" altLang="ko-KR" sz="1100" dirty="0"/>
              <a:t>} * (1+j) / </a:t>
            </a:r>
            <a:r>
              <a:rPr lang="en-GB" altLang="ko-KR" sz="1100" dirty="0" err="1"/>
              <a:t>sqrt</a:t>
            </a:r>
            <a:r>
              <a:rPr lang="en-GB" altLang="ko-KR" sz="1100" dirty="0"/>
              <a:t>(2)</a:t>
            </a:r>
            <a:endParaRPr lang="ko-KR" altLang="ko-KR" sz="1100"/>
          </a:p>
          <a:p>
            <a:pPr lvl="4"/>
            <a:r>
              <a:rPr lang="en-GB" altLang="ko-KR" sz="1100" i="1" dirty="0"/>
              <a:t>EHTS</a:t>
            </a:r>
            <a:r>
              <a:rPr lang="en-GB" altLang="ko-KR" sz="1100" baseline="-25000" dirty="0"/>
              <a:t>-1016 </a:t>
            </a:r>
            <a:r>
              <a:rPr lang="en-GB" altLang="ko-KR" sz="1100" i="1" dirty="0"/>
              <a:t>= EHTS</a:t>
            </a:r>
            <a:r>
              <a:rPr lang="en-GB" altLang="ko-KR" sz="1100" baseline="-25000" dirty="0"/>
              <a:t>-8 </a:t>
            </a:r>
            <a:r>
              <a:rPr lang="en-GB" altLang="ko-KR" sz="1100" i="1" dirty="0"/>
              <a:t>= EHTS</a:t>
            </a:r>
            <a:r>
              <a:rPr lang="en-GB" altLang="ko-KR" sz="1100" baseline="-25000" dirty="0"/>
              <a:t>8 </a:t>
            </a:r>
            <a:r>
              <a:rPr lang="en-GB" altLang="ko-KR" sz="1100" i="1" dirty="0"/>
              <a:t>= EHTS</a:t>
            </a:r>
            <a:r>
              <a:rPr lang="en-GB" altLang="ko-KR" sz="1100" baseline="-25000" dirty="0"/>
              <a:t>1016 </a:t>
            </a:r>
            <a:r>
              <a:rPr lang="en-GB" altLang="ko-KR" sz="1100" i="1" dirty="0"/>
              <a:t>= 0</a:t>
            </a:r>
            <a:endParaRPr lang="en-US" altLang="ko-KR" sz="1100" dirty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</a:t>
            </a:r>
            <a:r>
              <a:rPr lang="en-US" altLang="ko-KR" sz="2000" dirty="0" smtClean="0"/>
              <a:t>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078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#6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i="1" dirty="0">
                <a:ea typeface="굴림" panose="020B0600000101010101" pitchFamily="50" charset="-127"/>
              </a:rPr>
              <a:t>M</a:t>
            </a:r>
            <a:r>
              <a:rPr lang="en-US" altLang="ko-KR" sz="1800" dirty="0">
                <a:ea typeface="굴림" panose="020B0600000101010101" pitchFamily="50" charset="-127"/>
              </a:rPr>
              <a:t> = {-1 -1 -1 +1 +1 +1 -1 +1 +1 +1 -1 +1 +1 -1 +1}</a:t>
            </a:r>
          </a:p>
          <a:p>
            <a:pPr lvl="1"/>
            <a:r>
              <a:rPr lang="en-US" altLang="ko-KR" sz="1800" dirty="0" smtClean="0"/>
              <a:t>1x EHT-STF sequence for contiguous </a:t>
            </a:r>
            <a:r>
              <a:rPr lang="en-US" altLang="ko-KR" sz="1800" dirty="0"/>
              <a:t>320MHz PPDU</a:t>
            </a:r>
            <a:endParaRPr lang="en-US" altLang="ko-KR" sz="1800" dirty="0" smtClean="0"/>
          </a:p>
          <a:p>
            <a:pPr lvl="2"/>
            <a:r>
              <a:rPr lang="en-GB" altLang="ko-KR" sz="1600" i="1" dirty="0"/>
              <a:t>EHTS</a:t>
            </a:r>
            <a:r>
              <a:rPr lang="en-GB" altLang="ko-KR" sz="1600" baseline="-25000" dirty="0"/>
              <a:t>-2032:16:2032</a:t>
            </a:r>
            <a:r>
              <a:rPr lang="en-GB" altLang="ko-KR" sz="1600" dirty="0"/>
              <a:t> = {</a:t>
            </a:r>
            <a:r>
              <a:rPr lang="en-GB" altLang="ko-KR" sz="1600" i="1" dirty="0"/>
              <a:t>M</a:t>
            </a:r>
            <a:r>
              <a:rPr lang="en-GB" altLang="ko-KR" sz="1600" dirty="0"/>
              <a:t> 1 -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0 -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1 -</a:t>
            </a:r>
            <a:r>
              <a:rPr lang="en-GB" altLang="ko-KR" sz="1600" i="1" dirty="0"/>
              <a:t>M </a:t>
            </a:r>
            <a:r>
              <a:rPr lang="en-GB" altLang="ko-KR" sz="1600" dirty="0"/>
              <a:t>0</a:t>
            </a:r>
            <a:r>
              <a:rPr lang="en-GB" altLang="ko-KR" sz="1600" i="1" dirty="0"/>
              <a:t> -M</a:t>
            </a:r>
            <a:r>
              <a:rPr lang="en-GB" altLang="ko-KR" sz="1600" dirty="0"/>
              <a:t> -1 </a:t>
            </a:r>
            <a:r>
              <a:rPr lang="en-GB" altLang="ko-KR" sz="1600" i="1" dirty="0"/>
              <a:t>M</a:t>
            </a:r>
            <a:r>
              <a:rPr lang="en-GB" altLang="ko-KR" sz="1600" dirty="0"/>
              <a:t> 0 -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1 -</a:t>
            </a:r>
            <a:r>
              <a:rPr lang="en-GB" altLang="ko-KR" sz="1600" i="1" dirty="0"/>
              <a:t>M </a:t>
            </a:r>
            <a:r>
              <a:rPr lang="en-GB" altLang="ko-KR" sz="1600" dirty="0"/>
              <a:t> </a:t>
            </a:r>
            <a:r>
              <a:rPr lang="en-GB" altLang="ko-KR" sz="1600" dirty="0" smtClean="0">
                <a:solidFill>
                  <a:srgbClr val="FF0000"/>
                </a:solidFill>
              </a:rPr>
              <a:t>-1</a:t>
            </a:r>
            <a:r>
              <a:rPr lang="en-GB" altLang="ko-KR" sz="1600" dirty="0" smtClean="0"/>
              <a:t>*(</a:t>
            </a:r>
            <a:r>
              <a:rPr lang="en-GB" altLang="ko-KR" sz="1600" dirty="0"/>
              <a:t>0 </a:t>
            </a:r>
            <a:r>
              <a:rPr lang="en-GB" altLang="ko-KR" sz="1600" i="1" dirty="0"/>
              <a:t>M</a:t>
            </a:r>
            <a:r>
              <a:rPr lang="en-GB" altLang="ko-KR" sz="1600" dirty="0"/>
              <a:t> 1 -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0 -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1 </a:t>
            </a:r>
            <a:r>
              <a:rPr lang="en-GB" altLang="ko-KR" sz="1600" dirty="0" smtClean="0"/>
              <a:t>-</a:t>
            </a:r>
            <a:r>
              <a:rPr lang="en-GB" altLang="ko-KR" sz="1600" i="1" dirty="0" smtClean="0"/>
              <a:t>M </a:t>
            </a:r>
            <a:r>
              <a:rPr lang="en-GB" altLang="ko-KR" sz="1600" dirty="0" smtClean="0"/>
              <a:t>0</a:t>
            </a:r>
            <a:r>
              <a:rPr lang="en-GB" altLang="ko-KR" sz="1600" i="1" dirty="0" smtClean="0"/>
              <a:t> </a:t>
            </a:r>
            <a:r>
              <a:rPr lang="en-GB" altLang="ko-KR" sz="1600" i="1" dirty="0"/>
              <a:t>-M</a:t>
            </a:r>
            <a:r>
              <a:rPr lang="en-GB" altLang="ko-KR" sz="1600" dirty="0"/>
              <a:t> -1 </a:t>
            </a:r>
            <a:r>
              <a:rPr lang="en-GB" altLang="ko-KR" sz="1600" i="1" dirty="0"/>
              <a:t>M</a:t>
            </a:r>
            <a:r>
              <a:rPr lang="en-GB" altLang="ko-KR" sz="1600" dirty="0"/>
              <a:t> 0 -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1 -</a:t>
            </a:r>
            <a:r>
              <a:rPr lang="en-GB" altLang="ko-KR" sz="1600" i="1" dirty="0"/>
              <a:t>M</a:t>
            </a:r>
            <a:r>
              <a:rPr lang="en-GB" altLang="ko-KR" sz="1600" dirty="0"/>
              <a:t>)} 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(2)</a:t>
            </a:r>
          </a:p>
          <a:p>
            <a:pPr lvl="1"/>
            <a:r>
              <a:rPr lang="en-US" altLang="ko-KR" sz="1800" dirty="0" smtClean="0"/>
              <a:t>1x </a:t>
            </a:r>
            <a:r>
              <a:rPr lang="en-US" altLang="ko-KR" sz="1800" dirty="0"/>
              <a:t>EHT-STF sequence for </a:t>
            </a:r>
            <a:r>
              <a:rPr lang="en-US" altLang="ko-KR" sz="1800" dirty="0" smtClean="0"/>
              <a:t>non-contiguous 160+160MHz </a:t>
            </a:r>
            <a:r>
              <a:rPr lang="en-US" altLang="ko-KR" sz="1800" dirty="0"/>
              <a:t>PPDU</a:t>
            </a:r>
          </a:p>
          <a:p>
            <a:pPr lvl="2"/>
            <a:r>
              <a:rPr lang="en-GB" altLang="ko-KR" sz="1600" dirty="0"/>
              <a:t>Low 160MHz: </a:t>
            </a:r>
            <a:r>
              <a:rPr lang="en-GB" altLang="ko-KR" sz="1600" i="1" dirty="0"/>
              <a:t>EHTS</a:t>
            </a:r>
            <a:r>
              <a:rPr lang="en-GB" altLang="ko-KR" sz="1600" baseline="-25000" dirty="0"/>
              <a:t>-1008:16:1008</a:t>
            </a:r>
            <a:r>
              <a:rPr lang="en-GB" altLang="ko-KR" sz="1600" dirty="0"/>
              <a:t> = {</a:t>
            </a:r>
            <a:r>
              <a:rPr lang="en-GB" altLang="ko-KR" sz="1600" i="1" dirty="0"/>
              <a:t>M</a:t>
            </a:r>
            <a:r>
              <a:rPr lang="en-GB" altLang="ko-KR" sz="1600" dirty="0"/>
              <a:t> 1 -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0 -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1 -</a:t>
            </a:r>
            <a:r>
              <a:rPr lang="en-GB" altLang="ko-KR" sz="1600" i="1" dirty="0"/>
              <a:t>M </a:t>
            </a:r>
            <a:r>
              <a:rPr lang="en-GB" altLang="ko-KR" sz="1600" dirty="0"/>
              <a:t>0</a:t>
            </a:r>
            <a:r>
              <a:rPr lang="en-GB" altLang="ko-KR" sz="1600" i="1" dirty="0"/>
              <a:t> -M</a:t>
            </a:r>
            <a:r>
              <a:rPr lang="en-GB" altLang="ko-KR" sz="1600" dirty="0"/>
              <a:t> -1 </a:t>
            </a:r>
            <a:r>
              <a:rPr lang="en-GB" altLang="ko-KR" sz="1600" i="1" dirty="0"/>
              <a:t>M</a:t>
            </a:r>
            <a:r>
              <a:rPr lang="en-GB" altLang="ko-KR" sz="1600" dirty="0"/>
              <a:t> 0 -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1 -</a:t>
            </a:r>
            <a:r>
              <a:rPr lang="en-GB" altLang="ko-KR" sz="1600" i="1" dirty="0"/>
              <a:t>M</a:t>
            </a:r>
            <a:r>
              <a:rPr lang="en-GB" altLang="ko-KR" sz="1600" dirty="0"/>
              <a:t>} 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(2)</a:t>
            </a:r>
          </a:p>
          <a:p>
            <a:pPr lvl="2"/>
            <a:r>
              <a:rPr lang="en-GB" altLang="ko-KR" sz="1600" dirty="0"/>
              <a:t>High 160MHz: </a:t>
            </a:r>
            <a:r>
              <a:rPr lang="en-GB" altLang="ko-KR" sz="1600" i="1" dirty="0"/>
              <a:t>EHTS</a:t>
            </a:r>
            <a:r>
              <a:rPr lang="en-GB" altLang="ko-KR" sz="1600" baseline="-25000" dirty="0"/>
              <a:t>-1008:16:1008</a:t>
            </a:r>
            <a:r>
              <a:rPr lang="en-GB" altLang="ko-KR" sz="1600" dirty="0"/>
              <a:t> = {-</a:t>
            </a:r>
            <a:r>
              <a:rPr lang="en-GB" altLang="ko-KR" sz="1600" i="1" dirty="0"/>
              <a:t>M</a:t>
            </a:r>
            <a:r>
              <a:rPr lang="en-GB" altLang="ko-KR" sz="1600" dirty="0"/>
              <a:t> -1 </a:t>
            </a:r>
            <a:r>
              <a:rPr lang="en-GB" altLang="ko-KR" sz="1600" i="1" dirty="0"/>
              <a:t>M</a:t>
            </a:r>
            <a:r>
              <a:rPr lang="en-GB" altLang="ko-KR" sz="1600" dirty="0"/>
              <a:t> 0 </a:t>
            </a:r>
            <a:r>
              <a:rPr lang="en-GB" altLang="ko-KR" sz="1600" i="1" dirty="0"/>
              <a:t>M</a:t>
            </a:r>
            <a:r>
              <a:rPr lang="en-GB" altLang="ko-KR" sz="1600" dirty="0"/>
              <a:t> -1 </a:t>
            </a:r>
            <a:r>
              <a:rPr lang="en-GB" altLang="ko-KR" sz="1600" i="1" dirty="0"/>
              <a:t>M </a:t>
            </a:r>
            <a:r>
              <a:rPr lang="en-GB" altLang="ko-KR" sz="1600" dirty="0"/>
              <a:t>0</a:t>
            </a:r>
            <a:r>
              <a:rPr lang="en-GB" altLang="ko-KR" sz="1600" i="1" dirty="0"/>
              <a:t> M</a:t>
            </a:r>
            <a:r>
              <a:rPr lang="en-GB" altLang="ko-KR" sz="1600" dirty="0"/>
              <a:t> 1 -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0 </a:t>
            </a:r>
            <a:r>
              <a:rPr lang="en-GB" altLang="ko-KR" sz="1600" i="1" dirty="0"/>
              <a:t>M</a:t>
            </a:r>
            <a:r>
              <a:rPr lang="en-GB" altLang="ko-KR" sz="1600" dirty="0"/>
              <a:t> -1 </a:t>
            </a:r>
            <a:r>
              <a:rPr lang="en-GB" altLang="ko-KR" sz="1600" i="1" dirty="0"/>
              <a:t>M</a:t>
            </a:r>
            <a:r>
              <a:rPr lang="en-GB" altLang="ko-KR" sz="1600" dirty="0" smtClean="0"/>
              <a:t>} </a:t>
            </a:r>
            <a:r>
              <a:rPr lang="en-GB" altLang="ko-KR" sz="1600" dirty="0"/>
              <a:t>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(2)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</a:t>
            </a:r>
            <a:r>
              <a:rPr lang="en-US" altLang="ko-KR" sz="2000" dirty="0" smtClean="0"/>
              <a:t>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22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58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#7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i="1" dirty="0">
                <a:ea typeface="굴림" panose="020B0600000101010101" pitchFamily="50" charset="-127"/>
              </a:rPr>
              <a:t>M</a:t>
            </a:r>
            <a:r>
              <a:rPr lang="en-US" altLang="ko-KR" sz="1800" dirty="0">
                <a:ea typeface="굴림" panose="020B0600000101010101" pitchFamily="50" charset="-127"/>
              </a:rPr>
              <a:t> = {-1 -1 -1 +1 +1 +1 -1 +1 +1 +1 -1 +1 +1 -1 +1}</a:t>
            </a:r>
          </a:p>
          <a:p>
            <a:pPr lvl="1"/>
            <a:r>
              <a:rPr lang="en-US" altLang="ko-KR" sz="1800" dirty="0" smtClean="0"/>
              <a:t>2x EHT-STF sequence for contiguous </a:t>
            </a:r>
            <a:r>
              <a:rPr lang="en-US" altLang="ko-KR" sz="1800" dirty="0"/>
              <a:t>320MHz PPDU</a:t>
            </a:r>
            <a:endParaRPr lang="en-US" altLang="ko-KR" sz="1800" dirty="0" smtClean="0"/>
          </a:p>
          <a:p>
            <a:pPr lvl="2" latinLnBrk="1"/>
            <a:r>
              <a:rPr lang="en-GB" altLang="ko-KR" sz="1600" i="1" dirty="0"/>
              <a:t>EHTS</a:t>
            </a:r>
            <a:r>
              <a:rPr lang="en-GB" altLang="ko-KR" sz="1600" baseline="-25000" dirty="0"/>
              <a:t>-2040:8:2040</a:t>
            </a:r>
            <a:r>
              <a:rPr lang="en-GB" altLang="ko-KR" sz="1600" dirty="0"/>
              <a:t> = {</a:t>
            </a:r>
            <a:r>
              <a:rPr lang="en-GB" altLang="ko-KR" sz="1600" i="1" dirty="0"/>
              <a:t>M -1 M -1 -M -1 M 0 -M 1 M 1 -M 1 -M  0 -M 1 -M 1 M 1 -M 0 -M 1 M 1 -M 1 -M  </a:t>
            </a:r>
            <a:r>
              <a:rPr lang="en-GB" altLang="ko-KR" sz="1600" dirty="0" smtClean="0">
                <a:solidFill>
                  <a:srgbClr val="FF0000"/>
                </a:solidFill>
              </a:rPr>
              <a:t>-1</a:t>
            </a:r>
            <a:r>
              <a:rPr lang="en-GB" altLang="ko-KR" sz="1600" dirty="0" smtClean="0"/>
              <a:t>*(</a:t>
            </a:r>
            <a:r>
              <a:rPr lang="en-GB" altLang="ko-KR" sz="1600" i="1" dirty="0"/>
              <a:t>0 M -1 M -1 -M -1 M 0 -M 1 M 1 -M 1 </a:t>
            </a:r>
            <a:r>
              <a:rPr lang="en-GB" altLang="ko-KR" sz="1600" i="1" dirty="0" smtClean="0"/>
              <a:t>-M 0 </a:t>
            </a:r>
            <a:r>
              <a:rPr lang="en-GB" altLang="ko-KR" sz="1600" i="1" dirty="0"/>
              <a:t>-M 1 -M 1 M 1 -M 0 -M 1 M 1 -M 1 -M</a:t>
            </a:r>
            <a:r>
              <a:rPr lang="en-GB" altLang="ko-KR" sz="1600" dirty="0"/>
              <a:t>)} 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(2)</a:t>
            </a:r>
          </a:p>
          <a:p>
            <a:pPr lvl="3" latinLnBrk="1"/>
            <a:r>
              <a:rPr lang="en-GB" altLang="ko-KR" sz="1400" i="1" dirty="0"/>
              <a:t>EHTS</a:t>
            </a:r>
            <a:r>
              <a:rPr lang="en-GB" altLang="ko-KR" sz="1400" baseline="-25000" dirty="0"/>
              <a:t>-2040</a:t>
            </a:r>
            <a:r>
              <a:rPr lang="en-GB" altLang="ko-KR" sz="1400" i="1" dirty="0"/>
              <a:t> = EHTS</a:t>
            </a:r>
            <a:r>
              <a:rPr lang="en-GB" altLang="ko-KR" sz="1400" baseline="-25000" dirty="0"/>
              <a:t>-1032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-1016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-8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8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1016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1032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2040 </a:t>
            </a:r>
            <a:r>
              <a:rPr lang="en-GB" altLang="ko-KR" sz="1400" i="1" dirty="0"/>
              <a:t>= 0</a:t>
            </a:r>
          </a:p>
          <a:p>
            <a:pPr lvl="1"/>
            <a:r>
              <a:rPr lang="en-US" altLang="ko-KR" sz="1800" dirty="0" smtClean="0"/>
              <a:t>2x EHT-STF sequence for non-contiguous 160+160MHz </a:t>
            </a:r>
            <a:r>
              <a:rPr lang="en-US" altLang="ko-KR" sz="1800" dirty="0"/>
              <a:t>PPDU</a:t>
            </a:r>
            <a:endParaRPr lang="en-US" altLang="ko-KR" sz="1800" dirty="0" smtClean="0"/>
          </a:p>
          <a:p>
            <a:pPr lvl="2" latinLnBrk="1"/>
            <a:r>
              <a:rPr lang="en-GB" altLang="ko-KR" sz="1600" dirty="0"/>
              <a:t>Low 160MHz: </a:t>
            </a:r>
            <a:r>
              <a:rPr lang="en-GB" altLang="ko-KR" sz="1600" i="1" dirty="0"/>
              <a:t>EHTS</a:t>
            </a:r>
            <a:r>
              <a:rPr lang="en-GB" altLang="ko-KR" sz="1600" baseline="-25000" dirty="0"/>
              <a:t>-1016:8:1016</a:t>
            </a:r>
            <a:r>
              <a:rPr lang="en-GB" altLang="ko-KR" sz="1600" dirty="0"/>
              <a:t> = {</a:t>
            </a:r>
            <a:r>
              <a:rPr lang="en-GB" altLang="ko-KR" sz="1600" i="1" dirty="0"/>
              <a:t>M -1 M -1 -M -1 M 0 -M 1 M 1 -M 1 -M  0 -M 1 -M 1 M 1 -M 0 -M 1 M 1 -M 1 -M</a:t>
            </a:r>
            <a:r>
              <a:rPr lang="en-GB" altLang="ko-KR" sz="1600" dirty="0"/>
              <a:t>} 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(2)</a:t>
            </a:r>
            <a:endParaRPr lang="ko-KR" altLang="ko-KR" sz="1600"/>
          </a:p>
          <a:p>
            <a:pPr lvl="3" latinLnBrk="1"/>
            <a:r>
              <a:rPr lang="en-GB" altLang="ko-KR" sz="1400" i="1" dirty="0"/>
              <a:t>EHTS</a:t>
            </a:r>
            <a:r>
              <a:rPr lang="en-GB" altLang="ko-KR" sz="1400" baseline="-25000" dirty="0"/>
              <a:t>-1016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-8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8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1016 </a:t>
            </a:r>
            <a:r>
              <a:rPr lang="en-GB" altLang="ko-KR" sz="1400" i="1" dirty="0"/>
              <a:t>= 0</a:t>
            </a:r>
            <a:endParaRPr lang="ko-KR" altLang="ko-KR" sz="1400"/>
          </a:p>
          <a:p>
            <a:pPr lvl="2" latinLnBrk="1"/>
            <a:r>
              <a:rPr lang="en-GB" altLang="ko-KR" sz="1600" dirty="0"/>
              <a:t>High 160MHz: </a:t>
            </a:r>
            <a:r>
              <a:rPr lang="en-GB" altLang="ko-KR" sz="1600" i="1" dirty="0"/>
              <a:t>EHTS</a:t>
            </a:r>
            <a:r>
              <a:rPr lang="en-GB" altLang="ko-KR" sz="1600" baseline="-25000" dirty="0"/>
              <a:t>-1016:8:1016</a:t>
            </a:r>
            <a:r>
              <a:rPr lang="en-GB" altLang="ko-KR" sz="1600" dirty="0"/>
              <a:t> = {-</a:t>
            </a:r>
            <a:r>
              <a:rPr lang="en-GB" altLang="ko-KR" sz="1600" i="1" dirty="0"/>
              <a:t>M 1 -M 1 M 1 -M 0 M -1 -M -1 M -1 M  0 M -1 M -1 -M -1 M 0 M -1 -M -1 M -1 M</a:t>
            </a:r>
            <a:r>
              <a:rPr lang="en-GB" altLang="ko-KR" sz="1600" dirty="0"/>
              <a:t> } 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(2)</a:t>
            </a:r>
            <a:endParaRPr lang="ko-KR" altLang="ko-KR" sz="1600"/>
          </a:p>
          <a:p>
            <a:pPr lvl="3"/>
            <a:r>
              <a:rPr lang="en-GB" altLang="ko-KR" sz="1400" i="1" dirty="0"/>
              <a:t>EHTS</a:t>
            </a:r>
            <a:r>
              <a:rPr lang="en-GB" altLang="ko-KR" sz="1400" baseline="-25000" dirty="0"/>
              <a:t>-1016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-8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8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1016 </a:t>
            </a:r>
            <a:r>
              <a:rPr lang="en-GB" altLang="ko-KR" sz="1400" i="1" dirty="0"/>
              <a:t>= 0</a:t>
            </a:r>
            <a:endParaRPr lang="en-GB" altLang="ko-KR" sz="1400" dirty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</a:t>
            </a:r>
            <a:r>
              <a:rPr lang="en-US" altLang="ko-KR" sz="2000" dirty="0" smtClean="0"/>
              <a:t>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23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95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[</a:t>
            </a:r>
            <a:r>
              <a:rPr lang="en-US" altLang="ko-KR" sz="2000" dirty="0">
                <a:ea typeface="굴림" panose="020B0600000101010101" pitchFamily="50" charset="-127"/>
              </a:rPr>
              <a:t>1] </a:t>
            </a:r>
            <a:r>
              <a:rPr lang="en-US" altLang="ko-KR" sz="2000" dirty="0" smtClean="0">
                <a:ea typeface="굴림" panose="020B0600000101010101" pitchFamily="50" charset="-127"/>
              </a:rPr>
              <a:t>802-11-20/0585r0 Consideration on EHT-STF</a:t>
            </a:r>
          </a:p>
          <a:p>
            <a:pPr marL="0" indent="0"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[2</a:t>
            </a:r>
            <a:r>
              <a:rPr lang="en-US" altLang="ko-KR" sz="2000" dirty="0">
                <a:ea typeface="굴림" panose="020B0600000101010101" pitchFamily="50" charset="-127"/>
              </a:rPr>
              <a:t>] </a:t>
            </a:r>
            <a:r>
              <a:rPr lang="en-US" altLang="ko-KR" sz="2000" dirty="0" smtClean="0">
                <a:ea typeface="굴림" panose="020B0600000101010101" pitchFamily="50" charset="-127"/>
              </a:rPr>
              <a:t>802-11-20/0666r2 80MHZ OFDMA Tone Plan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24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379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PAPR for 80MHz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6578" y="2514600"/>
            <a:ext cx="4062868" cy="30522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408983" y="553458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00" dirty="0"/>
              <a:t>1</a:t>
            </a:r>
            <a:r>
              <a:rPr lang="en-US" altLang="ko-KR" sz="1800" dirty="0" smtClean="0"/>
              <a:t>x</a:t>
            </a:r>
            <a:endParaRPr lang="ko-KR" altLang="en-US" sz="1800"/>
          </a:p>
        </p:txBody>
      </p:sp>
      <p:sp>
        <p:nvSpPr>
          <p:cNvPr id="10" name="TextBox 9"/>
          <p:cNvSpPr txBox="1"/>
          <p:nvPr/>
        </p:nvSpPr>
        <p:spPr>
          <a:xfrm>
            <a:off x="6480164" y="553458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00" dirty="0" smtClean="0"/>
              <a:t>2x</a:t>
            </a:r>
            <a:endParaRPr lang="ko-KR" altLang="en-US" sz="1800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223" y="2515585"/>
            <a:ext cx="4062868" cy="3052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74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PAPR for 160MHz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149" y="2514600"/>
            <a:ext cx="4062868" cy="305225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7330" y="2514600"/>
            <a:ext cx="4062868" cy="305225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408983" y="553458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00" dirty="0"/>
              <a:t>1</a:t>
            </a:r>
            <a:r>
              <a:rPr lang="en-US" altLang="ko-KR" sz="1800" dirty="0" smtClean="0"/>
              <a:t>x</a:t>
            </a:r>
            <a:endParaRPr lang="ko-KR" altLang="en-US" sz="1800"/>
          </a:p>
        </p:txBody>
      </p:sp>
      <p:sp>
        <p:nvSpPr>
          <p:cNvPr id="12" name="TextBox 11"/>
          <p:cNvSpPr txBox="1"/>
          <p:nvPr/>
        </p:nvSpPr>
        <p:spPr>
          <a:xfrm>
            <a:off x="6480164" y="553458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00" dirty="0" smtClean="0"/>
              <a:t>2x</a:t>
            </a:r>
            <a:endParaRPr lang="ko-KR" altLang="en-US" sz="1800"/>
          </a:p>
        </p:txBody>
      </p:sp>
    </p:spTree>
    <p:extLst>
      <p:ext uri="{BB962C8B-B14F-4D97-AF65-F5344CB8AC3E}">
        <p14:creationId xmlns:p14="http://schemas.microsoft.com/office/powerpoint/2010/main" val="188001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PAPR when considering both contiguous and non-contiguous cases 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717467" y="5650468"/>
            <a:ext cx="1847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00" dirty="0" smtClean="0"/>
              <a:t>240/160+80 MHz</a:t>
            </a:r>
            <a:endParaRPr lang="ko-KR" altLang="en-US" sz="180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679376"/>
            <a:ext cx="4062868" cy="305225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724340" y="5656594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00" dirty="0" smtClean="0"/>
              <a:t>320/160+160 MHz</a:t>
            </a:r>
            <a:endParaRPr lang="ko-KR" altLang="en-US" sz="180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7918" y="2679376"/>
            <a:ext cx="4062868" cy="3052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18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1x/2x EHT-STF Sequence</a:t>
            </a:r>
            <a:br>
              <a:rPr lang="en-US" altLang="ko-KR" dirty="0" smtClean="0"/>
            </a:br>
            <a:r>
              <a:rPr lang="en-US" altLang="ko-KR" dirty="0" smtClean="0"/>
              <a:t>for 240/160+80 MHz (1/6)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1x/2x 80MHz HE STF sequence (</a:t>
            </a:r>
            <a:r>
              <a:rPr lang="en-US" altLang="ko-KR" sz="2000" i="1" dirty="0" smtClean="0"/>
              <a:t>80HES</a:t>
            </a:r>
            <a:r>
              <a:rPr lang="en-US" altLang="ko-KR" sz="2000" dirty="0" smtClean="0"/>
              <a:t>) is repeated and second and third  80MHz segments are multiplied by additional coefficients</a:t>
            </a:r>
          </a:p>
          <a:p>
            <a:pPr lvl="1"/>
            <a:r>
              <a:rPr lang="en-US" altLang="ko-KR" sz="1800" dirty="0" smtClean="0"/>
              <a:t>[</a:t>
            </a:r>
            <a:r>
              <a:rPr lang="en-US" altLang="ko-KR" sz="1800" i="1" dirty="0" smtClean="0"/>
              <a:t>80HES</a:t>
            </a:r>
            <a:r>
              <a:rPr lang="en-US" altLang="ko-KR" sz="1800" dirty="0" smtClean="0"/>
              <a:t> </a:t>
            </a:r>
            <a:r>
              <a:rPr lang="en-US" altLang="ko-KR" sz="1800" i="1" dirty="0" smtClean="0"/>
              <a:t>a</a:t>
            </a:r>
            <a:r>
              <a:rPr lang="en-US" altLang="ko-KR" sz="1800" dirty="0" smtClean="0"/>
              <a:t>*</a:t>
            </a:r>
            <a:r>
              <a:rPr lang="en-US" altLang="ko-KR" sz="1800" i="1" dirty="0" smtClean="0"/>
              <a:t>80HES</a:t>
            </a:r>
            <a:r>
              <a:rPr lang="en-US" altLang="ko-KR" sz="1800" dirty="0" smtClean="0"/>
              <a:t> </a:t>
            </a:r>
            <a:r>
              <a:rPr lang="en-US" altLang="ko-KR" sz="1800" i="1" dirty="0" smtClean="0"/>
              <a:t>b</a:t>
            </a:r>
            <a:r>
              <a:rPr lang="en-US" altLang="ko-KR" sz="1800" dirty="0" smtClean="0"/>
              <a:t>*</a:t>
            </a:r>
            <a:r>
              <a:rPr lang="en-US" altLang="ko-KR" sz="1800" i="1" dirty="0" smtClean="0"/>
              <a:t>80HES</a:t>
            </a:r>
            <a:r>
              <a:rPr lang="en-US" altLang="ko-KR" sz="1800" dirty="0" smtClean="0"/>
              <a:t>]</a:t>
            </a:r>
          </a:p>
          <a:p>
            <a:pPr lvl="1"/>
            <a:r>
              <a:rPr lang="en-US" altLang="ko-KR" sz="1800" dirty="0" smtClean="0"/>
              <a:t>Candidates of </a:t>
            </a:r>
            <a:r>
              <a:rPr lang="en-US" altLang="ko-KR" sz="1800" i="1" dirty="0" smtClean="0"/>
              <a:t>a</a:t>
            </a:r>
            <a:r>
              <a:rPr lang="en-US" altLang="ko-KR" sz="1800" dirty="0"/>
              <a:t> </a:t>
            </a:r>
            <a:r>
              <a:rPr lang="en-US" altLang="ko-KR" sz="1800" dirty="0" smtClean="0"/>
              <a:t>and </a:t>
            </a:r>
            <a:r>
              <a:rPr lang="en-US" altLang="ko-KR" sz="1800" i="1" dirty="0" smtClean="0"/>
              <a:t>b</a:t>
            </a:r>
            <a:r>
              <a:rPr lang="en-US" altLang="ko-KR" sz="1800" dirty="0" smtClean="0"/>
              <a:t> are 1 and -1 as in 11ax</a:t>
            </a:r>
          </a:p>
          <a:p>
            <a:pPr lvl="1"/>
            <a:r>
              <a:rPr lang="en-US" altLang="ko-KR" sz="1800" dirty="0" smtClean="0"/>
              <a:t>Utilizing </a:t>
            </a:r>
            <a:r>
              <a:rPr lang="en-US" altLang="ko-KR" sz="1800" i="1" dirty="0" smtClean="0"/>
              <a:t>80HES</a:t>
            </a:r>
            <a:r>
              <a:rPr lang="en-US" altLang="ko-KR" sz="1800" dirty="0" smtClean="0"/>
              <a:t> may be beneficial to implementation and PAPR of the 80MHz portion in the non-contiguous mode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579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1x/2x EHT-STF Sequence</a:t>
            </a:r>
            <a:br>
              <a:rPr lang="en-US" altLang="ko-KR" dirty="0" smtClean="0"/>
            </a:br>
            <a:r>
              <a:rPr lang="en-US" altLang="ko-KR" dirty="0" smtClean="0"/>
              <a:t>for 240/160+80 MHz (2/6)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Proposed 1x EHT-STF sequence for contiguous 240MHz</a:t>
            </a:r>
          </a:p>
          <a:p>
            <a:pPr lvl="1"/>
            <a:r>
              <a:rPr lang="en-GB" altLang="ko-KR" sz="1800" i="1" dirty="0" smtClean="0"/>
              <a:t>EHTS</a:t>
            </a:r>
            <a:r>
              <a:rPr lang="en-GB" altLang="ko-KR" sz="1800" baseline="-25000" dirty="0" smtClean="0"/>
              <a:t>-1520:16:1520</a:t>
            </a:r>
            <a:r>
              <a:rPr lang="en-GB" altLang="ko-KR" sz="1800" dirty="0" smtClean="0"/>
              <a:t> = {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 1 -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 0 -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 1 -</a:t>
            </a:r>
            <a:r>
              <a:rPr lang="en-GB" altLang="ko-KR" sz="1800" i="1" dirty="0" smtClean="0"/>
              <a:t>M  </a:t>
            </a:r>
            <a:r>
              <a:rPr lang="en-GB" altLang="ko-KR" sz="1800" dirty="0" smtClean="0">
                <a:solidFill>
                  <a:srgbClr val="FF0000"/>
                </a:solidFill>
              </a:rPr>
              <a:t>-1</a:t>
            </a:r>
            <a:r>
              <a:rPr lang="en-GB" altLang="ko-KR" sz="1800" dirty="0" smtClean="0"/>
              <a:t>*(0</a:t>
            </a:r>
            <a:r>
              <a:rPr lang="en-GB" altLang="ko-KR" sz="1800" i="1" dirty="0" smtClean="0"/>
              <a:t> M</a:t>
            </a:r>
            <a:r>
              <a:rPr lang="en-GB" altLang="ko-KR" sz="1800" dirty="0" smtClean="0"/>
              <a:t> 1 -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 0 -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 1 -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)  </a:t>
            </a:r>
            <a:r>
              <a:rPr lang="en-GB" altLang="ko-KR" sz="1800" dirty="0" smtClean="0">
                <a:solidFill>
                  <a:srgbClr val="FF0000"/>
                </a:solidFill>
              </a:rPr>
              <a:t>-1</a:t>
            </a:r>
            <a:r>
              <a:rPr lang="en-GB" altLang="ko-KR" sz="1800" dirty="0" smtClean="0"/>
              <a:t>*(0</a:t>
            </a:r>
            <a:r>
              <a:rPr lang="en-GB" altLang="ko-KR" sz="1800" i="1" dirty="0" smtClean="0"/>
              <a:t> M</a:t>
            </a:r>
            <a:r>
              <a:rPr lang="en-GB" altLang="ko-KR" sz="1800" dirty="0" smtClean="0"/>
              <a:t> 1 -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 0 -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 1 -</a:t>
            </a:r>
            <a:r>
              <a:rPr lang="en-GB" altLang="ko-KR" sz="1800" i="1" dirty="0" smtClean="0"/>
              <a:t>M</a:t>
            </a:r>
            <a:r>
              <a:rPr lang="en-GB" altLang="ko-KR" sz="1800" dirty="0" smtClean="0"/>
              <a:t>)} * (1+j) / </a:t>
            </a:r>
            <a:r>
              <a:rPr lang="en-GB" altLang="ko-KR" sz="1800" dirty="0" err="1" smtClean="0"/>
              <a:t>sqrt</a:t>
            </a:r>
            <a:r>
              <a:rPr lang="en-GB" altLang="ko-KR" sz="1800" dirty="0" smtClean="0"/>
              <a:t>(2)</a:t>
            </a:r>
          </a:p>
          <a:p>
            <a:pPr lvl="1"/>
            <a:r>
              <a:rPr lang="en-US" altLang="ko-KR" sz="1800" i="1" dirty="0" smtClean="0">
                <a:ea typeface="굴림" panose="020B0600000101010101" pitchFamily="50" charset="-127"/>
              </a:rPr>
              <a:t>M</a:t>
            </a:r>
            <a:r>
              <a:rPr lang="en-US" altLang="ko-KR" sz="1800" dirty="0" smtClean="0">
                <a:ea typeface="굴림" panose="020B0600000101010101" pitchFamily="50" charset="-127"/>
              </a:rPr>
              <a:t> </a:t>
            </a:r>
            <a:r>
              <a:rPr lang="en-US" altLang="ko-KR" sz="1800" dirty="0">
                <a:ea typeface="굴림" panose="020B0600000101010101" pitchFamily="50" charset="-127"/>
              </a:rPr>
              <a:t>= {-1 -1 -1 +1 +1 +1 -1 +1 +1 +1 -1 +1 +1 -1 +1</a:t>
            </a:r>
            <a:r>
              <a:rPr lang="en-US" altLang="ko-KR" sz="1800" dirty="0" smtClean="0">
                <a:ea typeface="굴림" panose="020B0600000101010101" pitchFamily="50" charset="-127"/>
              </a:rPr>
              <a:t>}</a:t>
            </a:r>
          </a:p>
          <a:p>
            <a:pPr lvl="1"/>
            <a:r>
              <a:rPr lang="en-US" altLang="ko-KR" sz="1800" dirty="0" smtClean="0"/>
              <a:t>Coefficients are optimized by minimax approach (i.e., minimizing worst PAPR) considering all punctured cases approved in 11be as well as non-punctured one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4694" y="3959000"/>
            <a:ext cx="3250294" cy="24418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753882" y="4109718"/>
            <a:ext cx="370431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altLang="ko-KR" sz="1400" dirty="0" smtClean="0"/>
              <a:t>All PAPRs of punctured and non-punctured cases are incorporated</a:t>
            </a:r>
          </a:p>
          <a:p>
            <a:pPr marL="285750" indent="-285750">
              <a:buFontTx/>
              <a:buChar char="-"/>
            </a:pPr>
            <a:r>
              <a:rPr lang="en-US" altLang="ko-KR" sz="1400" dirty="0" smtClean="0"/>
              <a:t>Similar trend can be seen as in 80MHz and 160MHz shown in Appendix</a:t>
            </a:r>
          </a:p>
          <a:p>
            <a:pPr marL="285750" indent="-285750">
              <a:buFontTx/>
              <a:buChar char="-"/>
            </a:pPr>
            <a:r>
              <a:rPr lang="en-US" altLang="ko-KR" sz="1400" dirty="0" smtClean="0"/>
              <a:t>PAPRs for the proposed EHT-STF sequence are way below that of the data part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75924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1x/2x EHT-STF Sequence</a:t>
            </a:r>
            <a:br>
              <a:rPr lang="en-US" altLang="ko-KR" dirty="0"/>
            </a:br>
            <a:r>
              <a:rPr lang="en-US" altLang="ko-KR" dirty="0"/>
              <a:t>for </a:t>
            </a:r>
            <a:r>
              <a:rPr lang="en-US" altLang="ko-KR" dirty="0" smtClean="0"/>
              <a:t>240/160+80 MHz (3/6)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Proposed </a:t>
            </a:r>
            <a:r>
              <a:rPr lang="en-US" altLang="ko-KR" sz="2000" dirty="0" smtClean="0"/>
              <a:t>2x </a:t>
            </a:r>
            <a:r>
              <a:rPr lang="en-US" altLang="ko-KR" sz="2000" dirty="0"/>
              <a:t>EHT-STF sequence for contiguous </a:t>
            </a:r>
            <a:r>
              <a:rPr lang="en-US" altLang="ko-KR" sz="2000" dirty="0" smtClean="0"/>
              <a:t>240MHz</a:t>
            </a:r>
            <a:endParaRPr lang="en-US" altLang="ko-KR" sz="2000" dirty="0"/>
          </a:p>
          <a:p>
            <a:pPr lvl="1" latinLnBrk="1"/>
            <a:r>
              <a:rPr lang="en-GB" altLang="ko-KR" sz="1800" i="1" dirty="0" smtClean="0"/>
              <a:t>EHTS</a:t>
            </a:r>
            <a:r>
              <a:rPr lang="en-GB" altLang="ko-KR" sz="1800" baseline="-25000" dirty="0" smtClean="0"/>
              <a:t>-1528:8:1528</a:t>
            </a:r>
            <a:r>
              <a:rPr lang="en-GB" altLang="ko-KR" sz="1800" dirty="0" smtClean="0"/>
              <a:t> </a:t>
            </a:r>
            <a:r>
              <a:rPr lang="en-GB" altLang="ko-KR" sz="1800" dirty="0"/>
              <a:t>= </a:t>
            </a:r>
            <a:r>
              <a:rPr lang="en-GB" altLang="ko-KR" sz="1800" dirty="0" smtClean="0"/>
              <a:t>{</a:t>
            </a:r>
            <a:r>
              <a:rPr lang="en-GB" altLang="ko-KR" sz="1800" i="1" dirty="0" smtClean="0"/>
              <a:t>M </a:t>
            </a:r>
            <a:r>
              <a:rPr lang="en-GB" altLang="ko-KR" sz="1800" i="1" dirty="0"/>
              <a:t>-1 M -1 -M -1 M 0 -M 1 M 1 -M 1 </a:t>
            </a:r>
            <a:r>
              <a:rPr lang="en-GB" altLang="ko-KR" sz="1800" i="1" dirty="0" smtClean="0"/>
              <a:t>-M  </a:t>
            </a:r>
            <a:r>
              <a:rPr lang="en-GB" altLang="ko-KR" sz="1800" dirty="0">
                <a:solidFill>
                  <a:srgbClr val="FF0000"/>
                </a:solidFill>
              </a:rPr>
              <a:t>-1</a:t>
            </a:r>
            <a:r>
              <a:rPr lang="en-GB" altLang="ko-KR" sz="1800" dirty="0" smtClean="0"/>
              <a:t>*(</a:t>
            </a:r>
            <a:r>
              <a:rPr lang="en-GB" altLang="ko-KR" sz="1800" i="1" dirty="0" smtClean="0"/>
              <a:t>0 </a:t>
            </a:r>
            <a:r>
              <a:rPr lang="en-GB" altLang="ko-KR" sz="1800" i="1" dirty="0"/>
              <a:t>M -1 M -1 -M -1 M 0 -M 1 M 1 -M 1 </a:t>
            </a:r>
            <a:r>
              <a:rPr lang="en-GB" altLang="ko-KR" sz="1800" i="1" dirty="0" smtClean="0"/>
              <a:t>-M</a:t>
            </a:r>
            <a:r>
              <a:rPr lang="en-GB" altLang="ko-KR" sz="1800" dirty="0"/>
              <a:t>)</a:t>
            </a:r>
            <a:r>
              <a:rPr lang="en-GB" altLang="ko-KR" sz="1800" i="1" dirty="0" smtClean="0"/>
              <a:t>  </a:t>
            </a:r>
            <a:r>
              <a:rPr lang="en-GB" altLang="ko-KR" sz="1800" dirty="0" smtClean="0">
                <a:solidFill>
                  <a:srgbClr val="FF0000"/>
                </a:solidFill>
              </a:rPr>
              <a:t>-</a:t>
            </a:r>
            <a:r>
              <a:rPr lang="en-GB" altLang="ko-KR" sz="1800" dirty="0">
                <a:solidFill>
                  <a:srgbClr val="FF0000"/>
                </a:solidFill>
              </a:rPr>
              <a:t>1</a:t>
            </a:r>
            <a:r>
              <a:rPr lang="en-GB" altLang="ko-KR" sz="1800" dirty="0" smtClean="0"/>
              <a:t>*(</a:t>
            </a:r>
            <a:r>
              <a:rPr lang="en-GB" altLang="ko-KR" sz="1800" i="1" dirty="0" smtClean="0"/>
              <a:t>0 </a:t>
            </a:r>
            <a:r>
              <a:rPr lang="en-GB" altLang="ko-KR" sz="1800" i="1" dirty="0"/>
              <a:t>M -1 M -1 -M -1 M 0 -M 1 M 1 -M 1 </a:t>
            </a:r>
            <a:r>
              <a:rPr lang="en-GB" altLang="ko-KR" sz="1800" i="1" dirty="0" smtClean="0"/>
              <a:t>-M</a:t>
            </a:r>
            <a:r>
              <a:rPr lang="en-GB" altLang="ko-KR" sz="1800" dirty="0" smtClean="0"/>
              <a:t>)} </a:t>
            </a:r>
            <a:r>
              <a:rPr lang="en-GB" altLang="ko-KR" sz="1800" dirty="0"/>
              <a:t>* (1+j) / </a:t>
            </a:r>
            <a:r>
              <a:rPr lang="en-GB" altLang="ko-KR" sz="1800" dirty="0" err="1"/>
              <a:t>sqrt</a:t>
            </a:r>
            <a:r>
              <a:rPr lang="en-GB" altLang="ko-KR" sz="1800" dirty="0"/>
              <a:t>(2</a:t>
            </a:r>
            <a:r>
              <a:rPr lang="en-GB" altLang="ko-KR" sz="1800" dirty="0" smtClean="0"/>
              <a:t>)</a:t>
            </a:r>
          </a:p>
          <a:p>
            <a:pPr lvl="2" latinLnBrk="1"/>
            <a:r>
              <a:rPr lang="en-GB" altLang="ko-KR" sz="1600" i="1" dirty="0"/>
              <a:t>EHTS</a:t>
            </a:r>
            <a:r>
              <a:rPr lang="en-GB" altLang="ko-KR" sz="1600" baseline="-25000" dirty="0"/>
              <a:t>-1528</a:t>
            </a:r>
            <a:r>
              <a:rPr lang="en-GB" altLang="ko-KR" sz="1600" i="1" dirty="0"/>
              <a:t> = EHTS</a:t>
            </a:r>
            <a:r>
              <a:rPr lang="en-GB" altLang="ko-KR" sz="1600" baseline="-25000" dirty="0"/>
              <a:t>-520 </a:t>
            </a:r>
            <a:r>
              <a:rPr lang="en-GB" altLang="ko-KR" sz="1600" i="1" dirty="0"/>
              <a:t>= EHTS</a:t>
            </a:r>
            <a:r>
              <a:rPr lang="en-GB" altLang="ko-KR" sz="1600" baseline="-25000" dirty="0"/>
              <a:t>-504 </a:t>
            </a:r>
            <a:r>
              <a:rPr lang="en-GB" altLang="ko-KR" sz="1600" i="1" dirty="0"/>
              <a:t>= EHTS</a:t>
            </a:r>
            <a:r>
              <a:rPr lang="en-GB" altLang="ko-KR" sz="1600" baseline="-25000" dirty="0"/>
              <a:t>504 </a:t>
            </a:r>
            <a:r>
              <a:rPr lang="en-GB" altLang="ko-KR" sz="1600" i="1" dirty="0"/>
              <a:t>= EHTS</a:t>
            </a:r>
            <a:r>
              <a:rPr lang="en-GB" altLang="ko-KR" sz="1600" baseline="-25000" dirty="0"/>
              <a:t>520 </a:t>
            </a:r>
            <a:r>
              <a:rPr lang="en-GB" altLang="ko-KR" sz="1600" i="1" dirty="0"/>
              <a:t>= EHTS</a:t>
            </a:r>
            <a:r>
              <a:rPr lang="en-GB" altLang="ko-KR" sz="1600" baseline="-25000" dirty="0"/>
              <a:t>1528 </a:t>
            </a:r>
            <a:r>
              <a:rPr lang="en-GB" altLang="ko-KR" sz="1600" i="1" dirty="0"/>
              <a:t>= 0</a:t>
            </a:r>
            <a:endParaRPr lang="ko-KR" altLang="ko-KR" sz="1600"/>
          </a:p>
          <a:p>
            <a:pPr lvl="1" latinLnBrk="1"/>
            <a:r>
              <a:rPr lang="en-US" altLang="ko-KR" sz="1800" dirty="0"/>
              <a:t>Coefficients are </a:t>
            </a:r>
            <a:r>
              <a:rPr lang="en-US" altLang="ko-KR" sz="1800" dirty="0" smtClean="0"/>
              <a:t>optimized by </a:t>
            </a:r>
            <a:r>
              <a:rPr lang="en-US" altLang="ko-KR" sz="1800" dirty="0"/>
              <a:t>minimax approach </a:t>
            </a:r>
            <a:r>
              <a:rPr lang="en-US" altLang="ko-KR" sz="1800" dirty="0" smtClean="0"/>
              <a:t>considering all RUs and RU combinations as well as all </a:t>
            </a:r>
            <a:r>
              <a:rPr lang="en-US" altLang="ko-KR" sz="1800" dirty="0"/>
              <a:t>punctured </a:t>
            </a:r>
            <a:r>
              <a:rPr lang="en-US" altLang="ko-KR" sz="1800" dirty="0" smtClean="0"/>
              <a:t>and non-punctured cases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4694" y="3954087"/>
            <a:ext cx="3250294" cy="24418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753882" y="4109887"/>
            <a:ext cx="370431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altLang="ko-KR" sz="1400" dirty="0" smtClean="0"/>
              <a:t>All PAPRs of RUs and RU combinations as well as punctured and non-punctured cases are incorporated</a:t>
            </a:r>
          </a:p>
          <a:p>
            <a:pPr marL="285750" indent="-285750">
              <a:buFontTx/>
              <a:buChar char="-"/>
            </a:pPr>
            <a:r>
              <a:rPr lang="en-US" altLang="ko-KR" sz="1400" dirty="0" smtClean="0"/>
              <a:t>Similar trend can be seen as in 160MHz shown in Appendix</a:t>
            </a:r>
          </a:p>
          <a:p>
            <a:pPr marL="285750" indent="-285750">
              <a:buFontTx/>
              <a:buChar char="-"/>
            </a:pPr>
            <a:r>
              <a:rPr lang="en-US" altLang="ko-KR" sz="1400" dirty="0" smtClean="0"/>
              <a:t>The amount of PAPRs higher than the median point of the data </a:t>
            </a:r>
            <a:r>
              <a:rPr lang="en-US" altLang="ko-KR" sz="1400" smtClean="0"/>
              <a:t>part is </a:t>
            </a:r>
            <a:r>
              <a:rPr lang="en-US" altLang="ko-KR" sz="1400" dirty="0" smtClean="0"/>
              <a:t>less than 10%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80423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1x/2x EHT-STF Sequence</a:t>
            </a:r>
            <a:br>
              <a:rPr lang="en-US" altLang="ko-KR" dirty="0" smtClean="0"/>
            </a:br>
            <a:r>
              <a:rPr lang="en-US" altLang="ko-KR" dirty="0" smtClean="0"/>
              <a:t>for 240/160+80 MHz (4/6)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propose to unify the sequence between contiguous and non-contiguous modes</a:t>
            </a:r>
          </a:p>
          <a:p>
            <a:pPr lvl="1"/>
            <a:r>
              <a:rPr lang="en-US" altLang="ko-KR" sz="1800" dirty="0"/>
              <a:t>The unified sequence may be desirable from the implementation perspective</a:t>
            </a:r>
          </a:p>
          <a:p>
            <a:pPr lvl="1"/>
            <a:r>
              <a:rPr lang="en-US" altLang="ko-KR" sz="1800" dirty="0" smtClean="0"/>
              <a:t>For </a:t>
            </a:r>
            <a:r>
              <a:rPr lang="en-US" altLang="ko-KR" sz="1800" dirty="0"/>
              <a:t>the 1x </a:t>
            </a:r>
            <a:r>
              <a:rPr lang="en-US" altLang="ko-KR" sz="1800" dirty="0" smtClean="0"/>
              <a:t>EHT-STF sequence, </a:t>
            </a:r>
            <a:r>
              <a:rPr lang="en-US" altLang="ko-KR" sz="1800" dirty="0"/>
              <a:t>we </a:t>
            </a:r>
            <a:r>
              <a:rPr lang="en-US" altLang="ko-KR" sz="1800" dirty="0" smtClean="0"/>
              <a:t>obtained </a:t>
            </a:r>
            <a:r>
              <a:rPr lang="en-US" altLang="ko-KR" sz="1800" dirty="0"/>
              <a:t>the same optimal coefficients when considering both contiguous and non-contiguous </a:t>
            </a:r>
            <a:r>
              <a:rPr lang="en-US" altLang="ko-KR" sz="1800" dirty="0" smtClean="0"/>
              <a:t>modes</a:t>
            </a:r>
          </a:p>
          <a:p>
            <a:pPr lvl="2"/>
            <a:r>
              <a:rPr lang="en-US" altLang="ko-KR" sz="1600" dirty="0" smtClean="0"/>
              <a:t>PAPR is shown in Appendix</a:t>
            </a:r>
            <a:endParaRPr lang="en-US" altLang="ko-KR" sz="1600" dirty="0"/>
          </a:p>
          <a:p>
            <a:pPr lvl="1"/>
            <a:r>
              <a:rPr lang="en-US" altLang="ko-KR" sz="1800" dirty="0" smtClean="0"/>
              <a:t>For the 2x EHT-STF sequence, certain RUs can be regarded as the non-contiguous portions which means we can consider that the selected coefficients shown in the previous slide are optimized under both </a:t>
            </a:r>
            <a:r>
              <a:rPr lang="en-US" altLang="ko-KR" sz="1800" dirty="0"/>
              <a:t>contiguous and non-contiguous </a:t>
            </a:r>
            <a:r>
              <a:rPr lang="en-US" altLang="ko-KR" sz="1800" dirty="0" smtClean="0"/>
              <a:t>modes</a:t>
            </a:r>
            <a:endParaRPr lang="en-US" altLang="ko-KR" sz="1800" dirty="0"/>
          </a:p>
          <a:p>
            <a:pPr lvl="2"/>
            <a:r>
              <a:rPr lang="en-US" altLang="ko-KR" sz="1600" dirty="0" smtClean="0"/>
              <a:t>E.g., one of the 2x996 RUs can be regarded as the non-contiguous 160MHz portion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68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1x/2x EHT-STF Sequence</a:t>
            </a:r>
            <a:br>
              <a:rPr lang="en-US" altLang="ko-KR" dirty="0" smtClean="0"/>
            </a:br>
            <a:r>
              <a:rPr lang="en-US" altLang="ko-KR" dirty="0" smtClean="0"/>
              <a:t>for 240/160+80 MHz (</a:t>
            </a:r>
            <a:r>
              <a:rPr lang="en-US" altLang="ko-KR" dirty="0"/>
              <a:t>5</a:t>
            </a:r>
            <a:r>
              <a:rPr lang="en-US" altLang="ko-KR" dirty="0" smtClean="0"/>
              <a:t>/6)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Proposed </a:t>
            </a:r>
            <a:r>
              <a:rPr lang="en-US" altLang="ko-KR" sz="2000" dirty="0"/>
              <a:t>1x EHT-STF sequence for </a:t>
            </a:r>
            <a:r>
              <a:rPr lang="en-US" altLang="ko-KR" sz="2000" dirty="0" smtClean="0"/>
              <a:t>non-contiguous 160+80 MHz</a:t>
            </a:r>
            <a:endParaRPr lang="en-US" altLang="ko-KR" sz="2000" dirty="0"/>
          </a:p>
          <a:p>
            <a:pPr lvl="1"/>
            <a:r>
              <a:rPr lang="en-GB" altLang="ko-KR" sz="1800" dirty="0" smtClean="0"/>
              <a:t>Low 160MHz + high 80MHz mode</a:t>
            </a:r>
          </a:p>
          <a:p>
            <a:pPr lvl="2"/>
            <a:r>
              <a:rPr lang="en-GB" altLang="ko-KR" sz="1600" dirty="0" smtClean="0"/>
              <a:t>Low 160MHz: </a:t>
            </a:r>
            <a:r>
              <a:rPr lang="en-GB" altLang="ko-KR" sz="1600" i="1" dirty="0" smtClean="0"/>
              <a:t>EHTS</a:t>
            </a:r>
            <a:r>
              <a:rPr lang="en-GB" altLang="ko-KR" sz="1600" baseline="-25000" dirty="0" smtClean="0"/>
              <a:t>-1008:16:1008</a:t>
            </a:r>
            <a:r>
              <a:rPr lang="en-GB" altLang="ko-KR" sz="1600" dirty="0" smtClean="0"/>
              <a:t> </a:t>
            </a:r>
            <a:r>
              <a:rPr lang="en-GB" altLang="ko-KR" sz="1600" dirty="0"/>
              <a:t>= </a:t>
            </a:r>
            <a:r>
              <a:rPr lang="en-GB" altLang="ko-KR" sz="1600" dirty="0" smtClean="0"/>
              <a:t>{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 </a:t>
            </a:r>
            <a:r>
              <a:rPr lang="en-GB" altLang="ko-KR" sz="1600" dirty="0"/>
              <a:t>1 -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0 -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1 -</a:t>
            </a:r>
            <a:r>
              <a:rPr lang="en-GB" altLang="ko-KR" sz="1600" i="1" dirty="0"/>
              <a:t>M </a:t>
            </a:r>
            <a:r>
              <a:rPr lang="en-GB" altLang="ko-KR" sz="1600" dirty="0"/>
              <a:t>0</a:t>
            </a:r>
            <a:r>
              <a:rPr lang="en-GB" altLang="ko-KR" sz="1600" i="1" dirty="0"/>
              <a:t> -M</a:t>
            </a:r>
            <a:r>
              <a:rPr lang="en-GB" altLang="ko-KR" sz="1600" dirty="0"/>
              <a:t> -1 </a:t>
            </a:r>
            <a:r>
              <a:rPr lang="en-GB" altLang="ko-KR" sz="1600" i="1" dirty="0"/>
              <a:t>M</a:t>
            </a:r>
            <a:r>
              <a:rPr lang="en-GB" altLang="ko-KR" sz="1600" dirty="0"/>
              <a:t> 0 </a:t>
            </a:r>
            <a:r>
              <a:rPr lang="en-GB" altLang="ko-KR" sz="1600" i="1" dirty="0"/>
              <a:t>M</a:t>
            </a:r>
            <a:r>
              <a:rPr lang="en-GB" altLang="ko-KR" sz="1600" dirty="0"/>
              <a:t> -1 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} </a:t>
            </a:r>
            <a:r>
              <a:rPr lang="en-GB" altLang="ko-KR" sz="1600" dirty="0"/>
              <a:t>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(2)</a:t>
            </a:r>
            <a:endParaRPr lang="en-GB" altLang="ko-KR" sz="1600" dirty="0" smtClean="0"/>
          </a:p>
          <a:p>
            <a:pPr lvl="2"/>
            <a:r>
              <a:rPr lang="en-GB" altLang="ko-KR" sz="1600" dirty="0" smtClean="0"/>
              <a:t>High 80MHz: </a:t>
            </a:r>
            <a:r>
              <a:rPr lang="en-GB" altLang="ko-KR" sz="1600" i="1" dirty="0"/>
              <a:t>EHTS</a:t>
            </a:r>
            <a:r>
              <a:rPr lang="en-GB" altLang="ko-KR" sz="1600" baseline="-25000" dirty="0"/>
              <a:t>-496:16:496</a:t>
            </a:r>
            <a:r>
              <a:rPr lang="en-GB" altLang="ko-KR" sz="1600" dirty="0"/>
              <a:t> = </a:t>
            </a:r>
            <a:r>
              <a:rPr lang="en-GB" altLang="ko-KR" sz="1600" dirty="0" smtClean="0"/>
              <a:t>{</a:t>
            </a:r>
            <a:r>
              <a:rPr lang="en-GB" altLang="ko-KR" sz="1600" i="1" dirty="0" smtClean="0"/>
              <a:t>-</a:t>
            </a:r>
            <a:r>
              <a:rPr lang="en-GB" altLang="ko-KR" sz="1600" i="1" dirty="0"/>
              <a:t>M</a:t>
            </a:r>
            <a:r>
              <a:rPr lang="en-GB" altLang="ko-KR" sz="1600" dirty="0"/>
              <a:t> -1 </a:t>
            </a:r>
            <a:r>
              <a:rPr lang="en-GB" altLang="ko-KR" sz="1600" i="1" dirty="0"/>
              <a:t>M</a:t>
            </a:r>
            <a:r>
              <a:rPr lang="en-GB" altLang="ko-KR" sz="1600" dirty="0"/>
              <a:t> 0 </a:t>
            </a:r>
            <a:r>
              <a:rPr lang="en-GB" altLang="ko-KR" sz="1600" i="1" dirty="0"/>
              <a:t>M</a:t>
            </a:r>
            <a:r>
              <a:rPr lang="en-GB" altLang="ko-KR" sz="1600" dirty="0"/>
              <a:t> -1 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} </a:t>
            </a:r>
            <a:r>
              <a:rPr lang="en-GB" altLang="ko-KR" sz="1600" dirty="0"/>
              <a:t>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</a:t>
            </a:r>
            <a:r>
              <a:rPr lang="en-GB" altLang="ko-KR" sz="1600" dirty="0" smtClean="0"/>
              <a:t>)</a:t>
            </a:r>
          </a:p>
          <a:p>
            <a:pPr lvl="1"/>
            <a:r>
              <a:rPr lang="en-GB" altLang="ko-KR" sz="1800" dirty="0"/>
              <a:t>Low </a:t>
            </a:r>
            <a:r>
              <a:rPr lang="en-GB" altLang="ko-KR" sz="1800" dirty="0" smtClean="0"/>
              <a:t>80MHz </a:t>
            </a:r>
            <a:r>
              <a:rPr lang="en-GB" altLang="ko-KR" sz="1800" dirty="0"/>
              <a:t>+ high </a:t>
            </a:r>
            <a:r>
              <a:rPr lang="en-GB" altLang="ko-KR" sz="1800" dirty="0" smtClean="0"/>
              <a:t>160MHz mode</a:t>
            </a:r>
            <a:endParaRPr lang="en-GB" altLang="ko-KR" sz="1800" dirty="0"/>
          </a:p>
          <a:p>
            <a:pPr lvl="2"/>
            <a:r>
              <a:rPr lang="en-GB" altLang="ko-KR" sz="1600" dirty="0" smtClean="0"/>
              <a:t>Low 80MHz: </a:t>
            </a:r>
            <a:r>
              <a:rPr lang="en-GB" altLang="ko-KR" sz="1600" i="1" dirty="0" smtClean="0"/>
              <a:t>EHTS</a:t>
            </a:r>
            <a:r>
              <a:rPr lang="en-GB" altLang="ko-KR" sz="1600" baseline="-25000" dirty="0" smtClean="0"/>
              <a:t>-496:16:496</a:t>
            </a:r>
            <a:r>
              <a:rPr lang="en-GB" altLang="ko-KR" sz="1600" dirty="0" smtClean="0"/>
              <a:t> </a:t>
            </a:r>
            <a:r>
              <a:rPr lang="en-GB" altLang="ko-KR" sz="1600" dirty="0"/>
              <a:t>= </a:t>
            </a:r>
            <a:r>
              <a:rPr lang="en-GB" altLang="ko-KR" sz="1600" dirty="0" smtClean="0"/>
              <a:t>{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 </a:t>
            </a:r>
            <a:r>
              <a:rPr lang="en-GB" altLang="ko-KR" sz="1600" dirty="0"/>
              <a:t>1 -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0 -</a:t>
            </a:r>
            <a:r>
              <a:rPr lang="en-GB" altLang="ko-KR" sz="1600" i="1" dirty="0"/>
              <a:t>M</a:t>
            </a:r>
            <a:r>
              <a:rPr lang="en-GB" altLang="ko-KR" sz="1600" dirty="0"/>
              <a:t> 1 -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} </a:t>
            </a:r>
            <a:r>
              <a:rPr lang="en-GB" altLang="ko-KR" sz="1600" dirty="0"/>
              <a:t>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(2)</a:t>
            </a:r>
            <a:endParaRPr lang="en-GB" altLang="ko-KR" sz="1600" dirty="0" smtClean="0"/>
          </a:p>
          <a:p>
            <a:pPr lvl="2"/>
            <a:r>
              <a:rPr lang="en-GB" altLang="ko-KR" sz="1600" dirty="0" smtClean="0"/>
              <a:t>High 160MHz: </a:t>
            </a:r>
            <a:r>
              <a:rPr lang="en-GB" altLang="ko-KR" sz="1600" i="1" dirty="0" smtClean="0"/>
              <a:t>EHTS</a:t>
            </a:r>
            <a:r>
              <a:rPr lang="en-GB" altLang="ko-KR" sz="1600" baseline="-25000" dirty="0" smtClean="0"/>
              <a:t>-1008:16:1008</a:t>
            </a:r>
            <a:r>
              <a:rPr lang="en-GB" altLang="ko-KR" sz="1600" dirty="0" smtClean="0"/>
              <a:t> </a:t>
            </a:r>
            <a:r>
              <a:rPr lang="en-GB" altLang="ko-KR" sz="1600" dirty="0"/>
              <a:t>= </a:t>
            </a:r>
            <a:r>
              <a:rPr lang="en-GB" altLang="ko-KR" sz="1600" dirty="0" smtClean="0"/>
              <a:t>{</a:t>
            </a:r>
            <a:r>
              <a:rPr lang="en-GB" altLang="ko-KR" sz="1600" i="1" dirty="0" smtClean="0"/>
              <a:t>-</a:t>
            </a:r>
            <a:r>
              <a:rPr lang="en-GB" altLang="ko-KR" sz="1600" i="1" dirty="0"/>
              <a:t>M</a:t>
            </a:r>
            <a:r>
              <a:rPr lang="en-GB" altLang="ko-KR" sz="1600" dirty="0"/>
              <a:t> -1 </a:t>
            </a:r>
            <a:r>
              <a:rPr lang="en-GB" altLang="ko-KR" sz="1600" i="1" dirty="0"/>
              <a:t>M</a:t>
            </a:r>
            <a:r>
              <a:rPr lang="en-GB" altLang="ko-KR" sz="1600" dirty="0"/>
              <a:t> 0 </a:t>
            </a:r>
            <a:r>
              <a:rPr lang="en-GB" altLang="ko-KR" sz="1600" i="1" dirty="0"/>
              <a:t>M</a:t>
            </a:r>
            <a:r>
              <a:rPr lang="en-GB" altLang="ko-KR" sz="1600" dirty="0"/>
              <a:t> -1 </a:t>
            </a:r>
            <a:r>
              <a:rPr lang="en-GB" altLang="ko-KR" sz="1600" i="1" dirty="0"/>
              <a:t>M</a:t>
            </a:r>
            <a:r>
              <a:rPr lang="en-GB" altLang="ko-KR" sz="1600" dirty="0"/>
              <a:t> 0</a:t>
            </a:r>
            <a:r>
              <a:rPr lang="en-GB" altLang="ko-KR" sz="1600" i="1" dirty="0"/>
              <a:t> -M</a:t>
            </a:r>
            <a:r>
              <a:rPr lang="en-GB" altLang="ko-KR" sz="1600" dirty="0"/>
              <a:t> -1 </a:t>
            </a:r>
            <a:r>
              <a:rPr lang="en-GB" altLang="ko-KR" sz="1600" i="1" dirty="0"/>
              <a:t>M</a:t>
            </a:r>
            <a:r>
              <a:rPr lang="en-GB" altLang="ko-KR" sz="1600" dirty="0"/>
              <a:t> 0 </a:t>
            </a:r>
            <a:r>
              <a:rPr lang="en-GB" altLang="ko-KR" sz="1600" i="1" dirty="0"/>
              <a:t>M</a:t>
            </a:r>
            <a:r>
              <a:rPr lang="en-GB" altLang="ko-KR" sz="1600" dirty="0"/>
              <a:t> -1 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} </a:t>
            </a:r>
            <a:r>
              <a:rPr lang="en-GB" altLang="ko-KR" sz="1600" dirty="0"/>
              <a:t>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(2)</a:t>
            </a: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09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1x/2x EHT-STF Sequence</a:t>
            </a:r>
            <a:br>
              <a:rPr lang="en-US" altLang="ko-KR" dirty="0" smtClean="0"/>
            </a:br>
            <a:r>
              <a:rPr lang="en-US" altLang="ko-KR" dirty="0" smtClean="0"/>
              <a:t>for 240/160+80 MHz (6/6)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Proposed 2x </a:t>
            </a:r>
            <a:r>
              <a:rPr lang="en-US" altLang="ko-KR" sz="2000" dirty="0"/>
              <a:t>EHT-STF sequence for </a:t>
            </a:r>
            <a:r>
              <a:rPr lang="en-US" altLang="ko-KR" sz="2000" dirty="0" smtClean="0"/>
              <a:t>non-contiguous 160+80 MHz</a:t>
            </a:r>
            <a:endParaRPr lang="en-US" altLang="ko-KR" sz="2000" dirty="0"/>
          </a:p>
          <a:p>
            <a:pPr lvl="1"/>
            <a:r>
              <a:rPr lang="en-GB" altLang="ko-KR" sz="1800" dirty="0" smtClean="0"/>
              <a:t>Low 160MHz + high 80MHz mode</a:t>
            </a:r>
          </a:p>
          <a:p>
            <a:pPr lvl="2" latinLnBrk="1"/>
            <a:r>
              <a:rPr lang="en-GB" altLang="ko-KR" sz="1600" dirty="0" smtClean="0"/>
              <a:t>Low 160MHz: </a:t>
            </a:r>
            <a:r>
              <a:rPr lang="en-GB" altLang="ko-KR" sz="1600" i="1" dirty="0"/>
              <a:t>EHTS</a:t>
            </a:r>
            <a:r>
              <a:rPr lang="en-GB" altLang="ko-KR" sz="1600" baseline="-25000" dirty="0"/>
              <a:t>-1016:8:1016</a:t>
            </a:r>
            <a:r>
              <a:rPr lang="en-GB" altLang="ko-KR" sz="1600" dirty="0"/>
              <a:t> = </a:t>
            </a:r>
            <a:r>
              <a:rPr lang="en-GB" altLang="ko-KR" sz="1600" dirty="0" smtClean="0"/>
              <a:t>{</a:t>
            </a:r>
            <a:r>
              <a:rPr lang="en-GB" altLang="ko-KR" sz="1600" i="1" dirty="0" smtClean="0"/>
              <a:t>M </a:t>
            </a:r>
            <a:r>
              <a:rPr lang="en-GB" altLang="ko-KR" sz="1600" i="1" dirty="0"/>
              <a:t>-1 M -1 -M -1 M 0 -M 1 M 1 -M 1 -M  0 -M 1 -M 1 M 1 -M 0 M -1 -M -1 M -1 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} </a:t>
            </a:r>
            <a:r>
              <a:rPr lang="en-GB" altLang="ko-KR" sz="1600" dirty="0"/>
              <a:t>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(2)</a:t>
            </a:r>
            <a:endParaRPr lang="ko-KR" altLang="ko-KR" sz="1600"/>
          </a:p>
          <a:p>
            <a:pPr lvl="3"/>
            <a:r>
              <a:rPr lang="en-GB" altLang="ko-KR" sz="1400" i="1" dirty="0"/>
              <a:t>EHTS</a:t>
            </a:r>
            <a:r>
              <a:rPr lang="en-GB" altLang="ko-KR" sz="1400" baseline="-25000" dirty="0"/>
              <a:t>-1016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-8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8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1016 </a:t>
            </a:r>
            <a:r>
              <a:rPr lang="en-GB" altLang="ko-KR" sz="1400" i="1" dirty="0"/>
              <a:t>= </a:t>
            </a:r>
            <a:r>
              <a:rPr lang="en-GB" altLang="ko-KR" sz="1400" i="1" dirty="0" smtClean="0"/>
              <a:t>0</a:t>
            </a:r>
          </a:p>
          <a:p>
            <a:pPr lvl="2" latinLnBrk="1"/>
            <a:r>
              <a:rPr lang="en-GB" altLang="ko-KR" sz="1600" dirty="0" smtClean="0"/>
              <a:t>High 80MHz: </a:t>
            </a:r>
            <a:r>
              <a:rPr lang="en-GB" altLang="ko-KR" sz="1600" i="1" dirty="0" smtClean="0"/>
              <a:t>EHTS</a:t>
            </a:r>
            <a:r>
              <a:rPr lang="en-GB" altLang="ko-KR" sz="1600" baseline="-25000" dirty="0" smtClean="0"/>
              <a:t>-504:8:504</a:t>
            </a:r>
            <a:r>
              <a:rPr lang="en-GB" altLang="ko-KR" sz="1600" dirty="0" smtClean="0"/>
              <a:t> </a:t>
            </a:r>
            <a:r>
              <a:rPr lang="en-GB" altLang="ko-KR" sz="1600" dirty="0"/>
              <a:t>= </a:t>
            </a:r>
            <a:r>
              <a:rPr lang="en-GB" altLang="ko-KR" sz="1600" dirty="0" smtClean="0"/>
              <a:t>{</a:t>
            </a:r>
            <a:r>
              <a:rPr lang="en-GB" altLang="ko-KR" sz="1600" i="1" dirty="0" smtClean="0"/>
              <a:t>-</a:t>
            </a:r>
            <a:r>
              <a:rPr lang="en-GB" altLang="ko-KR" sz="1600" i="1" dirty="0"/>
              <a:t>M 1 -M 1 M 1 -M 0 M -1 -M -1 M -1 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} </a:t>
            </a:r>
            <a:r>
              <a:rPr lang="en-GB" altLang="ko-KR" sz="1600" dirty="0"/>
              <a:t>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(2)</a:t>
            </a:r>
            <a:endParaRPr lang="ko-KR" altLang="ko-KR" sz="1600"/>
          </a:p>
          <a:p>
            <a:pPr lvl="3"/>
            <a:r>
              <a:rPr lang="en-GB" altLang="ko-KR" sz="1400" i="1" dirty="0"/>
              <a:t>EHTS</a:t>
            </a:r>
            <a:r>
              <a:rPr lang="en-GB" altLang="ko-KR" sz="1400" baseline="-25000" dirty="0"/>
              <a:t>-504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504 </a:t>
            </a:r>
            <a:r>
              <a:rPr lang="en-GB" altLang="ko-KR" sz="1400" i="1" dirty="0"/>
              <a:t>= 0</a:t>
            </a:r>
            <a:endParaRPr lang="en-GB" altLang="ko-KR" sz="1400" dirty="0" smtClean="0"/>
          </a:p>
          <a:p>
            <a:pPr lvl="1"/>
            <a:r>
              <a:rPr lang="en-GB" altLang="ko-KR" sz="1800" dirty="0" smtClean="0"/>
              <a:t>Low 80MHz + high 160MHz mode</a:t>
            </a:r>
          </a:p>
          <a:p>
            <a:pPr lvl="2" latinLnBrk="1"/>
            <a:r>
              <a:rPr lang="en-GB" altLang="ko-KR" sz="1600" dirty="0" smtClean="0"/>
              <a:t>Low 80MHz: </a:t>
            </a:r>
            <a:r>
              <a:rPr lang="en-GB" altLang="ko-KR" sz="1600" i="1" dirty="0" smtClean="0"/>
              <a:t>EHTS</a:t>
            </a:r>
            <a:r>
              <a:rPr lang="en-GB" altLang="ko-KR" sz="1600" baseline="-25000" dirty="0" smtClean="0"/>
              <a:t>-504:8:504</a:t>
            </a:r>
            <a:r>
              <a:rPr lang="en-GB" altLang="ko-KR" sz="1600" dirty="0" smtClean="0"/>
              <a:t> </a:t>
            </a:r>
            <a:r>
              <a:rPr lang="en-GB" altLang="ko-KR" sz="1600" dirty="0"/>
              <a:t>= </a:t>
            </a:r>
            <a:r>
              <a:rPr lang="en-GB" altLang="ko-KR" sz="1600" dirty="0" smtClean="0"/>
              <a:t>{</a:t>
            </a:r>
            <a:r>
              <a:rPr lang="en-GB" altLang="ko-KR" sz="1600" i="1" dirty="0" smtClean="0"/>
              <a:t>M </a:t>
            </a:r>
            <a:r>
              <a:rPr lang="en-GB" altLang="ko-KR" sz="1600" i="1" dirty="0"/>
              <a:t>-1 M -1 -M -1 M 0 -M 1 M 1 -M 1 -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} </a:t>
            </a:r>
            <a:r>
              <a:rPr lang="en-GB" altLang="ko-KR" sz="1600" dirty="0"/>
              <a:t>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(2)</a:t>
            </a:r>
            <a:endParaRPr lang="ko-KR" altLang="ko-KR" sz="1600"/>
          </a:p>
          <a:p>
            <a:pPr lvl="3"/>
            <a:r>
              <a:rPr lang="en-GB" altLang="ko-KR" sz="1400" i="1" dirty="0"/>
              <a:t>EHTS</a:t>
            </a:r>
            <a:r>
              <a:rPr lang="en-GB" altLang="ko-KR" sz="1400" baseline="-25000" dirty="0"/>
              <a:t>-504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504 </a:t>
            </a:r>
            <a:r>
              <a:rPr lang="en-GB" altLang="ko-KR" sz="1400" i="1" dirty="0"/>
              <a:t>= 0</a:t>
            </a:r>
            <a:endParaRPr lang="en-GB" altLang="ko-KR" sz="1400" dirty="0" smtClean="0"/>
          </a:p>
          <a:p>
            <a:pPr lvl="2" latinLnBrk="1"/>
            <a:r>
              <a:rPr lang="en-GB" altLang="ko-KR" sz="1600" dirty="0" smtClean="0"/>
              <a:t>High 160MHz: </a:t>
            </a:r>
            <a:r>
              <a:rPr lang="en-GB" altLang="ko-KR" sz="1600" i="1" dirty="0"/>
              <a:t>EHTS</a:t>
            </a:r>
            <a:r>
              <a:rPr lang="en-GB" altLang="ko-KR" sz="1600" baseline="-25000" dirty="0"/>
              <a:t>-1016:8:1016</a:t>
            </a:r>
            <a:r>
              <a:rPr lang="en-GB" altLang="ko-KR" sz="1600" dirty="0"/>
              <a:t> = </a:t>
            </a:r>
            <a:r>
              <a:rPr lang="en-GB" altLang="ko-KR" sz="1600" dirty="0" smtClean="0"/>
              <a:t>{</a:t>
            </a:r>
            <a:r>
              <a:rPr lang="en-GB" altLang="ko-KR" sz="1600" i="1" dirty="0" smtClean="0"/>
              <a:t>-</a:t>
            </a:r>
            <a:r>
              <a:rPr lang="en-GB" altLang="ko-KR" sz="1600" i="1" dirty="0"/>
              <a:t>M 1 -M 1 M 1 -M 0 M -1 -M -1 M -1 M  0 -M 1 -M 1 M 1 -M 0 M -1 -M -1 M -1 </a:t>
            </a:r>
            <a:r>
              <a:rPr lang="en-GB" altLang="ko-KR" sz="1600" i="1" dirty="0" smtClean="0"/>
              <a:t>M</a:t>
            </a:r>
            <a:r>
              <a:rPr lang="en-GB" altLang="ko-KR" sz="1600" dirty="0" smtClean="0"/>
              <a:t>} </a:t>
            </a:r>
            <a:r>
              <a:rPr lang="en-GB" altLang="ko-KR" sz="1600" dirty="0"/>
              <a:t>* (1+j) / </a:t>
            </a:r>
            <a:r>
              <a:rPr lang="en-GB" altLang="ko-KR" sz="1600" dirty="0" err="1"/>
              <a:t>sqrt</a:t>
            </a:r>
            <a:r>
              <a:rPr lang="en-GB" altLang="ko-KR" sz="1600" dirty="0"/>
              <a:t>(2)</a:t>
            </a:r>
            <a:endParaRPr lang="ko-KR" altLang="ko-KR" sz="1600"/>
          </a:p>
          <a:p>
            <a:pPr lvl="3"/>
            <a:r>
              <a:rPr lang="en-GB" altLang="ko-KR" sz="1400" i="1" dirty="0"/>
              <a:t>EHTS</a:t>
            </a:r>
            <a:r>
              <a:rPr lang="en-GB" altLang="ko-KR" sz="1400" baseline="-25000" dirty="0"/>
              <a:t>-1016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-8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8 </a:t>
            </a:r>
            <a:r>
              <a:rPr lang="en-GB" altLang="ko-KR" sz="1400" i="1" dirty="0"/>
              <a:t>= EHTS</a:t>
            </a:r>
            <a:r>
              <a:rPr lang="en-GB" altLang="ko-KR" sz="1400" baseline="-25000" dirty="0"/>
              <a:t>1016 </a:t>
            </a:r>
            <a:r>
              <a:rPr lang="en-GB" altLang="ko-KR" sz="1400" i="1" dirty="0"/>
              <a:t>= 0</a:t>
            </a:r>
            <a:endParaRPr lang="en-US" altLang="ko-KR" sz="14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694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1x/2x EHT-STF Sequence</a:t>
            </a:r>
            <a:br>
              <a:rPr lang="en-US" altLang="ko-KR" dirty="0" smtClean="0"/>
            </a:br>
            <a:r>
              <a:rPr lang="en-US" altLang="ko-KR" dirty="0" smtClean="0"/>
              <a:t>for 320/160+160 MHz (1/7)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propose two options</a:t>
            </a:r>
          </a:p>
          <a:p>
            <a:pPr lvl="1"/>
            <a:r>
              <a:rPr lang="en-US" altLang="ko-KR" sz="1800" dirty="0" smtClean="0"/>
              <a:t>Option 1: </a:t>
            </a:r>
            <a:r>
              <a:rPr lang="en-US" altLang="ko-KR" sz="1800" dirty="0"/>
              <a:t>1x/2x 80MHz HE STF sequence (</a:t>
            </a:r>
            <a:r>
              <a:rPr lang="en-US" altLang="ko-KR" sz="1800" i="1" dirty="0"/>
              <a:t>80HES</a:t>
            </a:r>
            <a:r>
              <a:rPr lang="en-US" altLang="ko-KR" sz="1800" dirty="0"/>
              <a:t>) is repeated and </a:t>
            </a:r>
            <a:r>
              <a:rPr lang="en-US" altLang="ko-KR" sz="1800" dirty="0" smtClean="0"/>
              <a:t>second, third and forth 80MHz segments are </a:t>
            </a:r>
            <a:r>
              <a:rPr lang="en-US" altLang="ko-KR" sz="1800" dirty="0"/>
              <a:t>multiplied by </a:t>
            </a:r>
            <a:r>
              <a:rPr lang="en-US" altLang="ko-KR" sz="1800" dirty="0" smtClean="0"/>
              <a:t>additional coefficients</a:t>
            </a:r>
          </a:p>
          <a:p>
            <a:pPr lvl="2"/>
            <a:r>
              <a:rPr lang="en-US" altLang="ko-KR" sz="1600" dirty="0"/>
              <a:t>[</a:t>
            </a:r>
            <a:r>
              <a:rPr lang="en-US" altLang="ko-KR" sz="1600" i="1" dirty="0"/>
              <a:t>80HES</a:t>
            </a:r>
            <a:r>
              <a:rPr lang="en-US" altLang="ko-KR" sz="1600" dirty="0"/>
              <a:t> </a:t>
            </a:r>
            <a:r>
              <a:rPr lang="en-US" altLang="ko-KR" sz="1600" i="1" dirty="0"/>
              <a:t>a</a:t>
            </a:r>
            <a:r>
              <a:rPr lang="en-US" altLang="ko-KR" sz="1600" dirty="0"/>
              <a:t>*</a:t>
            </a:r>
            <a:r>
              <a:rPr lang="en-US" altLang="ko-KR" sz="1600" i="1" dirty="0"/>
              <a:t>80HES</a:t>
            </a:r>
            <a:r>
              <a:rPr lang="en-US" altLang="ko-KR" sz="1600" dirty="0"/>
              <a:t> </a:t>
            </a:r>
            <a:r>
              <a:rPr lang="en-US" altLang="ko-KR" sz="1600" i="1" dirty="0" smtClean="0"/>
              <a:t>b</a:t>
            </a:r>
            <a:r>
              <a:rPr lang="en-US" altLang="ko-KR" sz="1600" dirty="0" smtClean="0"/>
              <a:t>*</a:t>
            </a:r>
            <a:r>
              <a:rPr lang="en-US" altLang="ko-KR" sz="1600" i="1" dirty="0" smtClean="0"/>
              <a:t>80HES c</a:t>
            </a:r>
            <a:r>
              <a:rPr lang="en-US" altLang="ko-KR" sz="1600" dirty="0" smtClean="0"/>
              <a:t>*</a:t>
            </a:r>
            <a:r>
              <a:rPr lang="en-US" altLang="ko-KR" sz="1600" i="1" dirty="0" smtClean="0"/>
              <a:t>80HES</a:t>
            </a:r>
            <a:r>
              <a:rPr lang="en-US" altLang="ko-KR" sz="1600" dirty="0" smtClean="0"/>
              <a:t>]</a:t>
            </a:r>
          </a:p>
          <a:p>
            <a:pPr lvl="2"/>
            <a:r>
              <a:rPr lang="en-US" altLang="ko-KR" sz="1600" dirty="0"/>
              <a:t>Candidates of </a:t>
            </a:r>
            <a:r>
              <a:rPr lang="en-US" altLang="ko-KR" sz="1600" i="1" dirty="0" smtClean="0"/>
              <a:t>a</a:t>
            </a:r>
            <a:r>
              <a:rPr lang="en-US" altLang="ko-KR" sz="1600" dirty="0" smtClean="0"/>
              <a:t>, </a:t>
            </a:r>
            <a:r>
              <a:rPr lang="en-US" altLang="ko-KR" sz="1600" i="1" dirty="0" smtClean="0"/>
              <a:t>b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and </a:t>
            </a:r>
            <a:r>
              <a:rPr lang="en-US" altLang="ko-KR" sz="1600" i="1" dirty="0" smtClean="0"/>
              <a:t>c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are 1 and -1 as in </a:t>
            </a:r>
            <a:r>
              <a:rPr lang="en-US" altLang="ko-KR" sz="1600" dirty="0" smtClean="0"/>
              <a:t>11ax</a:t>
            </a:r>
            <a:endParaRPr lang="en-US" altLang="ko-KR" sz="1600" dirty="0"/>
          </a:p>
          <a:p>
            <a:pPr lvl="2"/>
            <a:r>
              <a:rPr lang="en-US" altLang="ko-KR" sz="1600" dirty="0"/>
              <a:t>Utilizing </a:t>
            </a:r>
            <a:r>
              <a:rPr lang="en-US" altLang="ko-KR" sz="1600" i="1" dirty="0" smtClean="0"/>
              <a:t>80HES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may be beneficial to implementation</a:t>
            </a:r>
          </a:p>
          <a:p>
            <a:pPr lvl="1"/>
            <a:r>
              <a:rPr lang="en-US" altLang="ko-KR" sz="1800" dirty="0" smtClean="0"/>
              <a:t>Option 2: </a:t>
            </a:r>
            <a:r>
              <a:rPr lang="en-US" altLang="ko-KR" sz="1800" dirty="0"/>
              <a:t>1x/2x </a:t>
            </a:r>
            <a:r>
              <a:rPr lang="en-US" altLang="ko-KR" sz="1800" dirty="0" smtClean="0"/>
              <a:t>160MHz </a:t>
            </a:r>
            <a:r>
              <a:rPr lang="en-US" altLang="ko-KR" sz="1800" dirty="0"/>
              <a:t>HE STF sequence </a:t>
            </a:r>
            <a:r>
              <a:rPr lang="en-US" altLang="ko-KR" sz="1800" dirty="0" smtClean="0"/>
              <a:t>(</a:t>
            </a:r>
            <a:r>
              <a:rPr lang="en-US" altLang="ko-KR" sz="1800" i="1" dirty="0" smtClean="0"/>
              <a:t>160HES</a:t>
            </a:r>
            <a:r>
              <a:rPr lang="en-US" altLang="ko-KR" sz="1800" dirty="0" smtClean="0"/>
              <a:t>) </a:t>
            </a:r>
            <a:r>
              <a:rPr lang="en-US" altLang="ko-KR" sz="1800" dirty="0"/>
              <a:t>is repeated and </a:t>
            </a:r>
            <a:r>
              <a:rPr lang="en-US" altLang="ko-KR" sz="1800" dirty="0" smtClean="0"/>
              <a:t>the second 160MHz segment are </a:t>
            </a:r>
            <a:r>
              <a:rPr lang="en-US" altLang="ko-KR" sz="1800" dirty="0"/>
              <a:t>multiplied </a:t>
            </a:r>
            <a:r>
              <a:rPr lang="en-US" altLang="ko-KR" sz="1800" dirty="0" smtClean="0"/>
              <a:t>by an additional coefficient</a:t>
            </a:r>
          </a:p>
          <a:p>
            <a:pPr lvl="2"/>
            <a:r>
              <a:rPr lang="en-US" altLang="ko-KR" sz="1600" dirty="0" smtClean="0"/>
              <a:t>[</a:t>
            </a:r>
            <a:r>
              <a:rPr lang="en-US" altLang="ko-KR" sz="1600" i="1" dirty="0" smtClean="0"/>
              <a:t>160HES a*160HES</a:t>
            </a:r>
            <a:r>
              <a:rPr lang="en-US" altLang="ko-KR" sz="1600" dirty="0" smtClean="0"/>
              <a:t>]</a:t>
            </a:r>
            <a:endParaRPr lang="en-US" altLang="ko-KR" sz="1600" dirty="0"/>
          </a:p>
          <a:p>
            <a:pPr lvl="2"/>
            <a:r>
              <a:rPr lang="en-US" altLang="ko-KR" sz="1600" dirty="0"/>
              <a:t>Candidates of </a:t>
            </a:r>
            <a:r>
              <a:rPr lang="en-US" altLang="ko-KR" sz="1600" i="1" dirty="0"/>
              <a:t>a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are </a:t>
            </a:r>
            <a:r>
              <a:rPr lang="en-US" altLang="ko-KR" sz="1600" dirty="0"/>
              <a:t>1 and -1 as in 11ax</a:t>
            </a:r>
          </a:p>
          <a:p>
            <a:pPr lvl="2"/>
            <a:r>
              <a:rPr lang="en-US" altLang="ko-KR" sz="1600" dirty="0"/>
              <a:t>Utilizing </a:t>
            </a:r>
            <a:r>
              <a:rPr lang="en-US" altLang="ko-KR" sz="1600" i="1" dirty="0"/>
              <a:t>160HES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may be beneficial to implementation and </a:t>
            </a:r>
            <a:r>
              <a:rPr lang="en-US" altLang="ko-KR" sz="1600" dirty="0" smtClean="0"/>
              <a:t>PAPR of </a:t>
            </a:r>
            <a:r>
              <a:rPr lang="en-US" altLang="ko-KR" sz="1600" dirty="0"/>
              <a:t>the </a:t>
            </a:r>
            <a:r>
              <a:rPr lang="en-US" altLang="ko-KR" sz="1600" dirty="0" smtClean="0"/>
              <a:t>160MHz </a:t>
            </a:r>
            <a:r>
              <a:rPr lang="en-US" altLang="ko-KR" sz="1600" dirty="0"/>
              <a:t>portion </a:t>
            </a:r>
            <a:r>
              <a:rPr lang="en-US" altLang="ko-KR" sz="1600" dirty="0" smtClean="0"/>
              <a:t>in the </a:t>
            </a:r>
            <a:r>
              <a:rPr lang="en-US" altLang="ko-KR" sz="1600" dirty="0"/>
              <a:t>non-contiguous </a:t>
            </a:r>
            <a:r>
              <a:rPr lang="en-US" altLang="ko-KR" sz="1600" dirty="0" smtClean="0"/>
              <a:t>mode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87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269129</TotalTime>
  <Words>3898</Words>
  <Application>Microsoft Office PowerPoint</Application>
  <PresentationFormat>화면 슬라이드 쇼(4:3)</PresentationFormat>
  <Paragraphs>320</Paragraphs>
  <Slides>27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27</vt:i4>
      </vt:variant>
    </vt:vector>
  </HeadingPairs>
  <TitlesOfParts>
    <vt:vector size="32" baseType="lpstr">
      <vt:lpstr>굴림</vt:lpstr>
      <vt:lpstr>맑은 고딕</vt:lpstr>
      <vt:lpstr>Arial</vt:lpstr>
      <vt:lpstr>Times New Roman</vt:lpstr>
      <vt:lpstr>802-11-Submission</vt:lpstr>
      <vt:lpstr>EHT-STF Sequences</vt:lpstr>
      <vt:lpstr>Introduction</vt:lpstr>
      <vt:lpstr>1x/2x EHT-STF Sequence for 240/160+80 MHz (1/6)</vt:lpstr>
      <vt:lpstr>1x/2x EHT-STF Sequence for 240/160+80 MHz (2/6)</vt:lpstr>
      <vt:lpstr>1x/2x EHT-STF Sequence for 240/160+80 MHz (3/6)</vt:lpstr>
      <vt:lpstr>1x/2x EHT-STF Sequence for 240/160+80 MHz (4/6)</vt:lpstr>
      <vt:lpstr>1x/2x EHT-STF Sequence for 240/160+80 MHz (5/6)</vt:lpstr>
      <vt:lpstr>1x/2x EHT-STF Sequence for 240/160+80 MHz (6/6)</vt:lpstr>
      <vt:lpstr>1x/2x EHT-STF Sequence for 320/160+160 MHz (1/7)</vt:lpstr>
      <vt:lpstr>1x/2x EHT-STF Sequence for 320/160+160 MHz (2/7)</vt:lpstr>
      <vt:lpstr>1x/2x EHT-STF Sequence for 320/160+160 MHz (3/7)</vt:lpstr>
      <vt:lpstr>1x/2x EHT-STF Sequence for 320/160+160 MHz (4/7)</vt:lpstr>
      <vt:lpstr>1x/2x EHT-STF Sequence for 320/160+160 MHz (5/7)</vt:lpstr>
      <vt:lpstr>1x/2x EHT-STF Sequence for 320/160+160 MHz (6/7)</vt:lpstr>
      <vt:lpstr>1x/2x EHT-STF Sequence for 320/160+160 MHz (7/7)</vt:lpstr>
      <vt:lpstr>Conclusion</vt:lpstr>
      <vt:lpstr>Straw Poll #1</vt:lpstr>
      <vt:lpstr>Straw Poll #2</vt:lpstr>
      <vt:lpstr>Straw Poll #3</vt:lpstr>
      <vt:lpstr>Straw Poll #4</vt:lpstr>
      <vt:lpstr>Straw Poll #5</vt:lpstr>
      <vt:lpstr>Straw Poll #6</vt:lpstr>
      <vt:lpstr>Straw Poll #7</vt:lpstr>
      <vt:lpstr>References</vt:lpstr>
      <vt:lpstr>Appendix</vt:lpstr>
      <vt:lpstr>Appendix</vt:lpstr>
      <vt:lpstr>Appendix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박은성/책임연구원/차세대표준(연)ICS팀(esung.park@lge.com)</cp:lastModifiedBy>
  <cp:revision>5865</cp:revision>
  <cp:lastPrinted>2019-09-10T23:00:58Z</cp:lastPrinted>
  <dcterms:created xsi:type="dcterms:W3CDTF">2007-05-21T21:00:37Z</dcterms:created>
  <dcterms:modified xsi:type="dcterms:W3CDTF">2020-05-21T06:24:51Z</dcterms:modified>
</cp:coreProperties>
</file>