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4"/>
  </p:notesMasterIdLst>
  <p:handoutMasterIdLst>
    <p:handoutMasterId r:id="rId75"/>
  </p:handoutMasterIdLst>
  <p:sldIdLst>
    <p:sldId id="720" r:id="rId3"/>
    <p:sldId id="736" r:id="rId4"/>
    <p:sldId id="737" r:id="rId5"/>
    <p:sldId id="738" r:id="rId6"/>
    <p:sldId id="739" r:id="rId7"/>
    <p:sldId id="740" r:id="rId8"/>
    <p:sldId id="741" r:id="rId9"/>
    <p:sldId id="742" r:id="rId10"/>
    <p:sldId id="793" r:id="rId11"/>
    <p:sldId id="833" r:id="rId12"/>
    <p:sldId id="753" r:id="rId13"/>
    <p:sldId id="885" r:id="rId14"/>
    <p:sldId id="935" r:id="rId15"/>
    <p:sldId id="735" r:id="rId16"/>
    <p:sldId id="814" r:id="rId17"/>
    <p:sldId id="744" r:id="rId18"/>
    <p:sldId id="839" r:id="rId19"/>
    <p:sldId id="840" r:id="rId20"/>
    <p:sldId id="841" r:id="rId21"/>
    <p:sldId id="843" r:id="rId22"/>
    <p:sldId id="844" r:id="rId23"/>
    <p:sldId id="845" r:id="rId24"/>
    <p:sldId id="842" r:id="rId25"/>
    <p:sldId id="847" r:id="rId26"/>
    <p:sldId id="848" r:id="rId27"/>
    <p:sldId id="849" r:id="rId28"/>
    <p:sldId id="851" r:id="rId29"/>
    <p:sldId id="852" r:id="rId30"/>
    <p:sldId id="853" r:id="rId31"/>
    <p:sldId id="854" r:id="rId32"/>
    <p:sldId id="855" r:id="rId33"/>
    <p:sldId id="856" r:id="rId34"/>
    <p:sldId id="857" r:id="rId35"/>
    <p:sldId id="858" r:id="rId36"/>
    <p:sldId id="859" r:id="rId37"/>
    <p:sldId id="860" r:id="rId38"/>
    <p:sldId id="861" r:id="rId39"/>
    <p:sldId id="862" r:id="rId40"/>
    <p:sldId id="863" r:id="rId41"/>
    <p:sldId id="864" r:id="rId42"/>
    <p:sldId id="865" r:id="rId43"/>
    <p:sldId id="866" r:id="rId44"/>
    <p:sldId id="867" r:id="rId45"/>
    <p:sldId id="868" r:id="rId46"/>
    <p:sldId id="869" r:id="rId47"/>
    <p:sldId id="870" r:id="rId48"/>
    <p:sldId id="871" r:id="rId49"/>
    <p:sldId id="872" r:id="rId50"/>
    <p:sldId id="873" r:id="rId51"/>
    <p:sldId id="875" r:id="rId52"/>
    <p:sldId id="876" r:id="rId53"/>
    <p:sldId id="877" r:id="rId54"/>
    <p:sldId id="878" r:id="rId55"/>
    <p:sldId id="879" r:id="rId56"/>
    <p:sldId id="880" r:id="rId57"/>
    <p:sldId id="881" r:id="rId58"/>
    <p:sldId id="882" r:id="rId59"/>
    <p:sldId id="883" r:id="rId60"/>
    <p:sldId id="884" r:id="rId61"/>
    <p:sldId id="886" r:id="rId62"/>
    <p:sldId id="887" r:id="rId63"/>
    <p:sldId id="888" r:id="rId64"/>
    <p:sldId id="985" r:id="rId65"/>
    <p:sldId id="986" r:id="rId66"/>
    <p:sldId id="987" r:id="rId67"/>
    <p:sldId id="988" r:id="rId68"/>
    <p:sldId id="989" r:id="rId69"/>
    <p:sldId id="990" r:id="rId70"/>
    <p:sldId id="991" r:id="rId71"/>
    <p:sldId id="992" r:id="rId72"/>
    <p:sldId id="993" r:id="rId7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8" Type="http://schemas.openxmlformats.org/officeDocument/2006/relationships/tableStyles" Target="tableStyles.xml"/><Relationship Id="rId77" Type="http://schemas.openxmlformats.org/officeDocument/2006/relationships/viewProps" Target="viewProps.xml"/><Relationship Id="rId76" Type="http://schemas.openxmlformats.org/officeDocument/2006/relationships/presProps" Target="presProps.xml"/><Relationship Id="rId75" Type="http://schemas.openxmlformats.org/officeDocument/2006/relationships/handoutMaster" Target="handoutMasters/handoutMaster1.xml"/><Relationship Id="rId74" Type="http://schemas.openxmlformats.org/officeDocument/2006/relationships/notesMaster" Target="notesMasters/notesMaster1.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86f2381ff5aa9c3d93e169a8754e6bce"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951beec86c798ded5bf255f43364b2fc"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3a554eac3897cf47987eb810a3d030ab"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e050e4890ab446b9f91648d540078e55"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a160175c57e5498273de5f68ad34af0c"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803275" y="1675765"/>
            <a:ext cx="489712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Jul 3,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85000"/>
                  </a:schemeClr>
                </a:solidFill>
                <a:cs typeface="+mn-ea"/>
              </a:rPr>
              <a:t>Jul 7, 10:00am ~ 11:59 am, ET; Webex.</a:t>
            </a:r>
            <a:endParaRPr lang="en-US" altLang="zh-CN" sz="1800" dirty="0">
              <a:solidFill>
                <a:schemeClr val="bg1">
                  <a:lumMod val="85000"/>
                </a:schemeClr>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6183630" y="1675765"/>
            <a:ext cx="5736590" cy="4638040"/>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1800" dirty="0">
                <a:solidFill>
                  <a:schemeClr val="bg1">
                    <a:lumMod val="85000"/>
                  </a:schemeClr>
                </a:solidFill>
                <a:cs typeface="+mn-ea"/>
              </a:rPr>
              <a:t>Jul 10, 10:00am ~ 11:59 am, ET, webex</a:t>
            </a:r>
            <a:endParaRPr lang="en-US" altLang="zh-CN" sz="1800" dirty="0">
              <a:solidFill>
                <a:schemeClr val="bg1">
                  <a:lumMod val="85000"/>
                </a:schemeClr>
              </a:solidFill>
              <a:cs typeface="+mn-ea"/>
            </a:endParaRPr>
          </a:p>
          <a:p>
            <a:pPr eaLnBrk="1" hangingPunct="1"/>
            <a:r>
              <a:rPr lang="en-US" altLang="zh-CN" sz="1800" u="sng" dirty="0">
                <a:solidFill>
                  <a:schemeClr val="bg1">
                    <a:lumMod val="85000"/>
                  </a:schemeClr>
                </a:solidFill>
                <a:cs typeface="+mn-ea"/>
              </a:rPr>
              <a:t>Jul 14, 10:00am ~ 11:59 am, ET; Webex; (802 Plenary)</a:t>
            </a:r>
            <a:endParaRPr lang="en-US" altLang="zh-CN" sz="1800" u="sng" dirty="0">
              <a:solidFill>
                <a:srgbClr val="00B050"/>
              </a:solidFill>
              <a:cs typeface="+mn-ea"/>
            </a:endParaRPr>
          </a:p>
          <a:p>
            <a:pPr eaLnBrk="1" hangingPunct="1"/>
            <a:r>
              <a:rPr lang="en-US" altLang="zh-CN" sz="1800" dirty="0">
                <a:solidFill>
                  <a:schemeClr val="bg1">
                    <a:lumMod val="85000"/>
                  </a:schemeClr>
                </a:solidFill>
                <a:cs typeface="+mn-ea"/>
                <a:sym typeface="+mn-ea"/>
              </a:rPr>
              <a:t>Jul 17, 10:00am ~ 11:59 am, ET, webex</a:t>
            </a:r>
            <a:endParaRPr lang="en-US" altLang="zh-CN" sz="1800" dirty="0">
              <a:solidFill>
                <a:srgbClr val="00B050"/>
              </a:solidFill>
              <a:cs typeface="+mn-ea"/>
            </a:endParaRPr>
          </a:p>
          <a:p>
            <a:pPr eaLnBrk="1" hangingPunct="1"/>
            <a:r>
              <a:rPr lang="en-US" altLang="zh-CN" sz="1800" dirty="0">
                <a:solidFill>
                  <a:schemeClr val="bg1">
                    <a:lumMod val="85000"/>
                  </a:schemeClr>
                </a:solidFill>
                <a:cs typeface="+mn-ea"/>
                <a:sym typeface="+mn-ea"/>
              </a:rPr>
              <a:t>Jul 21, 10:00am ~ 11:59 am, ET; Webex;</a:t>
            </a:r>
            <a:endParaRPr lang="en-US" altLang="zh-CN" sz="1800" dirty="0">
              <a:solidFill>
                <a:srgbClr val="00B050"/>
              </a:solidFill>
              <a:cs typeface="+mn-ea"/>
            </a:endParaRPr>
          </a:p>
          <a:p>
            <a:pPr eaLnBrk="1" hangingPunct="1"/>
            <a:r>
              <a:rPr lang="en-US" altLang="zh-CN" sz="1800" strike="sngStrike" dirty="0">
                <a:solidFill>
                  <a:srgbClr val="FF0000"/>
                </a:solidFill>
                <a:uFillTx/>
                <a:cs typeface="+mn-ea"/>
                <a:sym typeface="+mn-ea"/>
              </a:rPr>
              <a:t>Jul 24, 10:00am ~ 11:59 am, ET; Webex;</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sym typeface="+mn-ea"/>
              </a:rPr>
              <a:t>Jul 28,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85000"/>
                  </a:schemeClr>
                </a:solidFill>
                <a:cs typeface="+mn-ea"/>
                <a:sym typeface="+mn-ea"/>
              </a:rPr>
              <a:t>Jul 31, 10:00am ~ 11:59 am, ET; Webex;</a:t>
            </a:r>
            <a:endParaRPr lang="en-US" altLang="zh-CN" sz="1800" dirty="0">
              <a:solidFill>
                <a:srgbClr val="00B050"/>
              </a:solidFill>
              <a:cs typeface="+mn-ea"/>
            </a:endParaRPr>
          </a:p>
          <a:p>
            <a:pPr eaLnBrk="1" hangingPunct="1"/>
            <a:r>
              <a:rPr lang="en-US" altLang="zh-CN" sz="1800" u="sng" dirty="0">
                <a:solidFill>
                  <a:srgbClr val="00B050"/>
                </a:solidFill>
                <a:cs typeface="+mn-ea"/>
              </a:rPr>
              <a:t>Aug 4, 10:00am ~ 11:59 am, ET; Webex (Motion); </a:t>
            </a:r>
            <a:endParaRPr lang="en-US" altLang="zh-CN" sz="1800" u="sng" dirty="0">
              <a:solidFill>
                <a:srgbClr val="00B050"/>
              </a:solidFill>
              <a:cs typeface="+mn-ea"/>
            </a:endParaRPr>
          </a:p>
          <a:p>
            <a:pPr eaLnBrk="1" hangingPunct="1"/>
            <a:r>
              <a:rPr lang="en-US" altLang="zh-CN" sz="1800" dirty="0">
                <a:solidFill>
                  <a:srgbClr val="00B050"/>
                </a:solidFill>
                <a:cs typeface="+mn-ea"/>
                <a:sym typeface="+mn-ea"/>
              </a:rPr>
              <a:t>Aug 11,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18,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25, 10:00am ~ 11:59 am, ET; Webex; </a:t>
            </a:r>
            <a:endParaRPr lang="en-US" altLang="zh-CN" sz="18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TGbd Documents Update</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nvGraphicFramePr>
        <p:xfrm>
          <a:off x="1533525" y="1531620"/>
          <a:ext cx="9406890" cy="475488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p>
                      <a:r>
                        <a:rPr lang="en-US" altLang="zh-CN" sz="1800" dirty="0" smtClean="0"/>
                        <a:t>TG Documents</a:t>
                      </a:r>
                      <a:endParaRPr lang="en-US" altLang="zh-CN" sz="1800" dirty="0" smtClean="0"/>
                    </a:p>
                  </a:txBody>
                  <a:tcPr/>
                </a:tc>
                <a:tc>
                  <a:txBody>
                    <a:bodyPr/>
                    <a:p>
                      <a:r>
                        <a:rPr lang="en-US" altLang="zh-CN" sz="1800" dirty="0" smtClean="0"/>
                        <a:t>Baseline Version</a:t>
                      </a:r>
                      <a:endParaRPr lang="en-US" altLang="zh-CN" sz="1800" dirty="0" smtClean="0"/>
                    </a:p>
                  </a:txBody>
                  <a:tcPr/>
                </a:tc>
                <a:tc>
                  <a:txBody>
                    <a:bodyPr/>
                    <a:p>
                      <a:r>
                        <a:rPr lang="en-US" altLang="zh-CN" sz="1800" dirty="0" smtClean="0"/>
                        <a:t>Latest</a:t>
                      </a:r>
                      <a:r>
                        <a:rPr lang="en-US" altLang="zh-CN" sz="1800" baseline="0" dirty="0" smtClean="0"/>
                        <a:t> Revision</a:t>
                      </a:r>
                      <a:endParaRPr lang="en-US" altLang="zh-CN" sz="1800" dirty="0" smtClean="0"/>
                    </a:p>
                  </a:txBody>
                  <a:tcPr/>
                </a:tc>
              </a:tr>
              <a:tr h="305435">
                <a:tc>
                  <a:txBody>
                    <a:bodyPr/>
                    <a:p>
                      <a:r>
                        <a:rPr lang="en-US" altLang="zh-CN" sz="1800" dirty="0" smtClean="0"/>
                        <a:t>Definition and requirements</a:t>
                      </a:r>
                      <a:endParaRPr lang="en-US" altLang="zh-CN" sz="1800" dirty="0" smtClean="0"/>
                    </a:p>
                  </a:txBody>
                  <a:tcPr/>
                </a:tc>
                <a:tc>
                  <a:txBody>
                    <a:bodyPr/>
                    <a:p>
                      <a:r>
                        <a:rPr lang="en-US" altLang="zh-CN" sz="1800" dirty="0" smtClean="0"/>
                        <a:t>11-19/0202r1</a:t>
                      </a:r>
                      <a:endParaRPr lang="en-US" altLang="zh-CN" sz="1800" dirty="0" smtClean="0"/>
                    </a:p>
                  </a:txBody>
                  <a:tcPr/>
                </a:tc>
                <a:tc>
                  <a:txBody>
                    <a:bodyPr/>
                    <a:p>
                      <a:r>
                        <a:rPr lang="en-US" altLang="zh-CN" sz="1800" dirty="0" smtClean="0"/>
                        <a:t>11-19/0202r1</a:t>
                      </a:r>
                      <a:endParaRPr lang="en-US" altLang="zh-CN" sz="1800" dirty="0" smtClean="0"/>
                    </a:p>
                  </a:txBody>
                  <a:tcPr/>
                </a:tc>
              </a:tr>
              <a:tr h="306070">
                <a:tc>
                  <a:txBody>
                    <a:bodyPr/>
                    <a:p>
                      <a:r>
                        <a:rPr lang="en-US" altLang="zh-CN" sz="1800" dirty="0" smtClean="0"/>
                        <a:t>Selection Procedure document</a:t>
                      </a:r>
                      <a:endParaRPr lang="en-US" altLang="zh-CN" sz="1800" dirty="0" smtClean="0"/>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r>
              <a:tr h="305435">
                <a:tc>
                  <a:txBody>
                    <a:bodyPr/>
                    <a:p>
                      <a:r>
                        <a:rPr lang="en-US" altLang="zh-CN" sz="1800" dirty="0" smtClean="0"/>
                        <a:t>Functional Requirement document</a:t>
                      </a:r>
                      <a:endParaRPr lang="en-US" altLang="zh-CN" sz="1800" dirty="0" smtClean="0"/>
                    </a:p>
                  </a:txBody>
                  <a:tcPr/>
                </a:tc>
                <a:tc>
                  <a:txBody>
                    <a:bodyPr/>
                    <a:p>
                      <a:r>
                        <a:rPr lang="en-US" altLang="zh-CN" sz="1800" dirty="0" smtClean="0">
                          <a:solidFill>
                            <a:schemeClr val="tx1"/>
                          </a:solidFill>
                        </a:rPr>
                        <a:t>11-19/0495r0</a:t>
                      </a:r>
                      <a:endParaRPr lang="en-US" altLang="zh-CN" sz="1800" dirty="0" smtClean="0">
                        <a:solidFill>
                          <a:schemeClr val="tx1"/>
                        </a:solidFill>
                      </a:endParaRPr>
                    </a:p>
                  </a:txBody>
                  <a:tcPr/>
                </a:tc>
                <a:tc>
                  <a:txBody>
                    <a:bodyPr/>
                    <a:p>
                      <a:r>
                        <a:rPr lang="en-US" altLang="zh-CN" sz="1800" dirty="0" smtClean="0">
                          <a:solidFill>
                            <a:schemeClr val="tx1"/>
                          </a:solidFill>
                        </a:rPr>
                        <a:t>11-19/0495r3</a:t>
                      </a:r>
                      <a:endParaRPr lang="en-US" altLang="zh-CN" sz="1800" dirty="0" smtClean="0">
                        <a:solidFill>
                          <a:schemeClr val="tx1"/>
                        </a:solidFill>
                      </a:endParaRPr>
                    </a:p>
                  </a:txBody>
                  <a:tcPr/>
                </a:tc>
              </a:tr>
              <a:tr h="305435">
                <a:tc>
                  <a:txBody>
                    <a:bodyPr/>
                    <a:p>
                      <a:r>
                        <a:rPr lang="en-US" altLang="zh-CN" sz="1800" dirty="0" smtClean="0"/>
                        <a:t>Spec Framework document</a:t>
                      </a:r>
                      <a:endParaRPr lang="en-US" altLang="zh-CN" sz="1800" dirty="0" smtClean="0"/>
                    </a:p>
                  </a:txBody>
                  <a:tcPr/>
                </a:tc>
                <a:tc>
                  <a:txBody>
                    <a:bodyPr/>
                    <a:p>
                      <a:r>
                        <a:rPr lang="en-US" altLang="zh-CN" sz="1800" dirty="0" smtClean="0">
                          <a:solidFill>
                            <a:schemeClr val="tx1"/>
                          </a:solidFill>
                        </a:rPr>
                        <a:t>11-19/0497r0</a:t>
                      </a:r>
                      <a:endParaRPr lang="en-US" altLang="zh-CN" sz="1800" dirty="0" smtClean="0">
                        <a:solidFill>
                          <a:schemeClr val="tx1"/>
                        </a:solidFill>
                      </a:endParaRPr>
                    </a:p>
                  </a:txBody>
                  <a:tcPr/>
                </a:tc>
                <a:tc>
                  <a:txBody>
                    <a:bodyPr/>
                    <a:p>
                      <a:r>
                        <a:rPr lang="en-US" altLang="zh-CN" sz="1800" dirty="0" smtClean="0">
                          <a:solidFill>
                            <a:schemeClr val="tx1"/>
                          </a:solidFill>
                        </a:rPr>
                        <a:t>11-19/0497r6</a:t>
                      </a:r>
                      <a:endParaRPr lang="en-US" altLang="zh-CN" sz="1800" dirty="0" smtClean="0">
                        <a:solidFill>
                          <a:schemeClr val="tx1"/>
                        </a:solidFill>
                      </a:endParaRPr>
                    </a:p>
                  </a:txBody>
                  <a:tcPr/>
                </a:tc>
              </a:tr>
              <a:tr h="306070">
                <a:tc>
                  <a:txBody>
                    <a:bodyPr/>
                    <a:p>
                      <a:r>
                        <a:rPr lang="en-US" altLang="zh-CN" sz="1800" dirty="0" smtClean="0"/>
                        <a:t>Liaison response to IEEE VT/ITS</a:t>
                      </a:r>
                      <a:r>
                        <a:rPr lang="en-US" altLang="zh-CN" sz="1800" baseline="0" dirty="0" smtClean="0"/>
                        <a:t> 1609 WG</a:t>
                      </a:r>
                      <a:endParaRPr lang="en-US" altLang="zh-CN" sz="1800" dirty="0" smtClean="0"/>
                    </a:p>
                  </a:txBody>
                  <a:tcPr/>
                </a:tc>
                <a:tc>
                  <a:txBody>
                    <a:bodyPr/>
                    <a:p>
                      <a:r>
                        <a:rPr lang="en-US" altLang="zh-CN" sz="1800" dirty="0" smtClean="0">
                          <a:solidFill>
                            <a:schemeClr val="tx1"/>
                          </a:solidFill>
                        </a:rPr>
                        <a:t>11-19/0437r3</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11-19/0437r3</a:t>
                      </a:r>
                      <a:endParaRPr lang="en-US" altLang="zh-CN" sz="1800" dirty="0" smtClean="0">
                        <a:solidFill>
                          <a:schemeClr val="tx1"/>
                        </a:solidFill>
                      </a:endParaRPr>
                    </a:p>
                  </a:txBody>
                  <a:tcPr/>
                </a:tc>
              </a:tr>
              <a:tr h="305435">
                <a:tc>
                  <a:txBody>
                    <a:bodyPr/>
                    <a:p>
                      <a:r>
                        <a:rPr lang="en-US" altLang="zh-CN" sz="1800" dirty="0" smtClean="0"/>
                        <a:t>Liaison response</a:t>
                      </a:r>
                      <a:r>
                        <a:rPr lang="en-US" altLang="zh-CN" sz="1800" baseline="0" dirty="0" smtClean="0"/>
                        <a:t> to ITU-T CITS</a:t>
                      </a:r>
                      <a:endParaRPr lang="en-US" altLang="zh-CN" sz="1800" dirty="0" smtClean="0"/>
                    </a:p>
                  </a:txBody>
                  <a:tcPr/>
                </a:tc>
                <a:tc>
                  <a:txBody>
                    <a:bodyPr/>
                    <a:p>
                      <a:r>
                        <a:rPr lang="en-US" altLang="zh-CN" sz="1800" dirty="0" smtClean="0">
                          <a:solidFill>
                            <a:schemeClr val="tx1"/>
                          </a:solidFill>
                        </a:rPr>
                        <a:t>11-19/0843r0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11-19/0843r0</a:t>
                      </a:r>
                      <a:endParaRPr lang="en-US" altLang="zh-CN" sz="1800" dirty="0" smtClean="0">
                        <a:solidFill>
                          <a:schemeClr val="tx1"/>
                        </a:solidFill>
                      </a:endParaRPr>
                    </a:p>
                  </a:txBody>
                  <a:tcPr/>
                </a:tc>
              </a:tr>
              <a:tr h="306070">
                <a:tc>
                  <a:txBody>
                    <a:bodyPr/>
                    <a:p>
                      <a:r>
                        <a:rPr lang="en-US" altLang="zh-CN" sz="1800" dirty="0" err="1" smtClean="0"/>
                        <a:t>TBbd</a:t>
                      </a:r>
                      <a:r>
                        <a:rPr lang="en-US" altLang="zh-CN" sz="1800" baseline="0" dirty="0" smtClean="0"/>
                        <a:t> FRD/SFD Motion Booklet</a:t>
                      </a:r>
                      <a:endParaRPr lang="en-US" altLang="zh-CN" sz="1800" dirty="0" smtClean="0"/>
                    </a:p>
                  </a:txBody>
                  <a:tcPr/>
                </a:tc>
                <a:tc>
                  <a:txBody>
                    <a:bodyPr/>
                    <a:p>
                      <a:r>
                        <a:rPr lang="en-US" altLang="zh-CN" sz="1800" dirty="0" smtClean="0">
                          <a:solidFill>
                            <a:schemeClr val="tx1"/>
                          </a:solidFill>
                        </a:rPr>
                        <a:t>11-19/0514r0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11-19/0514r14</a:t>
                      </a:r>
                      <a:endParaRPr lang="en-US" altLang="zh-CN" sz="1800" dirty="0" smtClean="0">
                        <a:solidFill>
                          <a:schemeClr val="tx1"/>
                        </a:solidFill>
                      </a:endParaRPr>
                    </a:p>
                  </a:txBody>
                  <a:tcPr/>
                </a:tc>
              </a:tr>
              <a:tr h="305435">
                <a:tc>
                  <a:txBody>
                    <a:bodyPr/>
                    <a:p>
                      <a:r>
                        <a:rPr lang="en-US" altLang="zh-CN" sz="1800" dirty="0" err="1" smtClean="0"/>
                        <a:t>TGbd</a:t>
                      </a:r>
                      <a:r>
                        <a:rPr lang="en-US" altLang="zh-CN" sz="1800" dirty="0" smtClean="0"/>
                        <a:t> Use Case</a:t>
                      </a:r>
                      <a:r>
                        <a:rPr lang="en-US" altLang="zh-CN" sz="1800" baseline="0" dirty="0" smtClean="0"/>
                        <a:t> document</a:t>
                      </a:r>
                      <a:endParaRPr lang="en-US" altLang="zh-CN" sz="1800" dirty="0" smtClean="0"/>
                    </a:p>
                  </a:txBody>
                  <a:tcPr/>
                </a:tc>
                <a:tc>
                  <a:txBody>
                    <a:bodyPr/>
                    <a:p>
                      <a:r>
                        <a:rPr lang="en-US" altLang="zh-CN" sz="1800" dirty="0" smtClean="0">
                          <a:solidFill>
                            <a:schemeClr val="tx1"/>
                          </a:solidFill>
                        </a:rPr>
                        <a:t>11-19/1342r0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11-19/1342r1</a:t>
                      </a:r>
                      <a:endParaRPr lang="en-US" altLang="zh-CN" sz="1800" dirty="0" smtClean="0">
                        <a:solidFill>
                          <a:schemeClr val="tx1"/>
                        </a:solidFill>
                      </a:endParaRPr>
                    </a:p>
                  </a:txBody>
                  <a:tcPr/>
                </a:tc>
              </a:tr>
              <a:tr h="305435">
                <a:tc>
                  <a:txBody>
                    <a:bodyPr/>
                    <a:p>
                      <a:pPr>
                        <a:buNone/>
                      </a:pPr>
                      <a:r>
                        <a:rPr lang="en-US" altLang="zh-CN" sz="1800" dirty="0"/>
                        <a:t>Teleconference Agenda</a:t>
                      </a:r>
                      <a:endParaRPr lang="en-US" altLang="zh-CN" sz="1800" dirty="0"/>
                    </a:p>
                  </a:txBody>
                  <a:tcPr/>
                </a:tc>
                <a:tc>
                  <a:txBody>
                    <a:bodyPr/>
                    <a:p>
                      <a:pPr algn="l" defTabSz="914400">
                        <a:spcBef>
                          <a:spcPts val="0"/>
                        </a:spcBef>
                        <a:spcAft>
                          <a:spcPts val="0"/>
                        </a:spcAft>
                        <a:buClrTx/>
                        <a:buSzTx/>
                        <a:buFontTx/>
                        <a:buNone/>
                        <a:defRPr/>
                      </a:pPr>
                      <a:r>
                        <a:rPr lang="en-US" altLang="zh-CN" sz="1800" dirty="0" smtClean="0">
                          <a:solidFill>
                            <a:schemeClr val="tx1"/>
                          </a:solidFill>
                        </a:rPr>
                        <a:t>11-20/0774r0</a:t>
                      </a:r>
                      <a:endParaRPr lang="en-US" altLang="zh-CN" sz="1800" dirty="0" smtClean="0">
                        <a:solidFill>
                          <a:schemeClr val="tx1"/>
                        </a:solidFill>
                      </a:endParaRPr>
                    </a:p>
                  </a:txBody>
                  <a:tcPr/>
                </a:tc>
                <a:tc>
                  <a:txBody>
                    <a:bodyPr/>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11-20/0774r10</a:t>
                      </a:r>
                      <a:endParaRPr lang="en-US" altLang="zh-CN" sz="1800" dirty="0" smtClean="0">
                        <a:solidFill>
                          <a:srgbClr val="0070C0"/>
                        </a:solidFill>
                        <a:sym typeface="+mn-ea"/>
                      </a:endParaRPr>
                    </a:p>
                  </a:txBody>
                  <a:tcPr/>
                </a:tc>
              </a:tr>
              <a:tr h="305435">
                <a:tc>
                  <a:txBody>
                    <a:bodyPr/>
                    <a:p>
                      <a:r>
                        <a:rPr lang="en-US" altLang="zh-CN" sz="1800" dirty="0"/>
                        <a:t>Teleconference Minutes</a:t>
                      </a:r>
                      <a:endParaRPr lang="en-US" altLang="zh-CN" sz="1800" dirty="0"/>
                    </a:p>
                  </a:txBody>
                  <a:tcPr/>
                </a:tc>
                <a:tc>
                  <a:txBody>
                    <a:bodyPr/>
                    <a:p>
                      <a:pPr algn="l" defTabSz="914400">
                        <a:spcBef>
                          <a:spcPts val="0"/>
                        </a:spcBef>
                        <a:spcAft>
                          <a:spcPts val="0"/>
                        </a:spcAft>
                        <a:buClrTx/>
                        <a:buSzTx/>
                        <a:buFontTx/>
                        <a:defRPr/>
                      </a:pPr>
                      <a:r>
                        <a:rPr lang="en-US" altLang="zh-CN" sz="1800" dirty="0" smtClean="0">
                          <a:solidFill>
                            <a:schemeClr val="tx1"/>
                          </a:solidFill>
                        </a:rPr>
                        <a:t>11-20/0276r0</a:t>
                      </a:r>
                      <a:endParaRPr lang="en-US" altLang="zh-CN" sz="1800" dirty="0" smtClean="0">
                        <a:solidFill>
                          <a:schemeClr val="tx1"/>
                        </a:solidFill>
                      </a:endParaRPr>
                    </a:p>
                  </a:txBody>
                  <a:tcPr/>
                </a:tc>
                <a:tc>
                  <a:txBody>
                    <a:bodyPr/>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11-20/0276r11</a:t>
                      </a:r>
                      <a:endParaRPr lang="en-US" altLang="zh-CN" sz="1800" dirty="0" smtClean="0">
                        <a:solidFill>
                          <a:srgbClr val="0070C0"/>
                        </a:solidFill>
                        <a:sym typeface="+mn-ea"/>
                      </a:endParaRPr>
                    </a:p>
                  </a:txBody>
                  <a:tcPr/>
                </a:tc>
              </a:tr>
              <a:tr h="305435">
                <a:tc>
                  <a:txBody>
                    <a:bodyPr/>
                    <a:p>
                      <a:pPr>
                        <a:buNone/>
                      </a:pPr>
                      <a:r>
                        <a:rPr lang="en-US" altLang="zh-CN" sz="1800" dirty="0"/>
                        <a:t>Tech Editor Report</a:t>
                      </a:r>
                      <a:endParaRPr lang="en-US" altLang="zh-CN" sz="1800" dirty="0"/>
                    </a:p>
                  </a:txBody>
                  <a:tcPr/>
                </a:tc>
                <a:tc>
                  <a:txBody>
                    <a:bodyPr/>
                    <a:p>
                      <a:pPr>
                        <a:buNone/>
                      </a:pPr>
                      <a:r>
                        <a:rPr lang="en-US" altLang="zh-CN" sz="1800" dirty="0">
                          <a:solidFill>
                            <a:schemeClr val="tx1"/>
                          </a:solidFill>
                        </a:rPr>
                        <a:t>11-19/2045r0</a:t>
                      </a:r>
                      <a:endParaRPr lang="en-US" altLang="zh-CN" sz="1800" dirty="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11-19/2045r5</a:t>
                      </a:r>
                      <a:endParaRPr lang="en-US" altLang="zh-CN" sz="1800" dirty="0" smtClean="0">
                        <a:solidFill>
                          <a:srgbClr val="0070C0"/>
                        </a:solidFill>
                      </a:endParaRPr>
                    </a:p>
                  </a:txBody>
                  <a:tcPr/>
                </a:tc>
              </a:tr>
              <a:tr h="306070">
                <a:tc>
                  <a:txBody>
                    <a:bodyPr/>
                    <a:p>
                      <a:pPr>
                        <a:buNone/>
                      </a:pPr>
                      <a:r>
                        <a:rPr lang="en-US" altLang="zh-CN" sz="1800" dirty="0"/>
                        <a:t>Comment Database</a:t>
                      </a:r>
                      <a:endParaRPr lang="en-US" altLang="zh-CN" sz="1800" dirty="0"/>
                    </a:p>
                  </a:txBody>
                  <a:tcPr/>
                </a:tc>
                <a:tc>
                  <a:txBody>
                    <a:bodyPr/>
                    <a:p>
                      <a:pPr>
                        <a:buNone/>
                      </a:pPr>
                      <a:r>
                        <a:rPr lang="en-US" altLang="zh-CN" sz="1800" dirty="0">
                          <a:solidFill>
                            <a:srgbClr val="0070C0"/>
                          </a:solidFill>
                        </a:rPr>
                        <a:t>11-20/0701r0</a:t>
                      </a:r>
                      <a:endParaRPr lang="en-US" altLang="zh-CN" sz="1800" dirty="0">
                        <a:solidFill>
                          <a:srgbClr val="0070C0"/>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11-20/0701r2</a:t>
                      </a:r>
                      <a:endParaRPr lang="en-US" altLang="zh-CN" sz="1800" dirty="0" smtClean="0">
                        <a:solidFill>
                          <a:srgbClr val="0070C0"/>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Timeline</a:t>
            </a:r>
            <a:endParaRPr lang="en-US" altLang="zh-CN"/>
          </a:p>
        </p:txBody>
      </p:sp>
      <p:sp>
        <p:nvSpPr>
          <p:cNvPr id="3" name="文本占位符 2"/>
          <p:cNvSpPr>
            <a:spLocks noGrp="1"/>
          </p:cNvSpPr>
          <p:nvPr>
            <p:ph type="body" idx="1"/>
          </p:nvPr>
        </p:nvSpPr>
        <p:spPr>
          <a:xfrm>
            <a:off x="2447290" y="1966595"/>
            <a:ext cx="7296150" cy="4443095"/>
          </a:xfrm>
        </p:spPr>
        <p:txBody>
          <a:bodyPr/>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endParaRPr lang="en-US" altLang="en-US" sz="2000" dirty="0" smtClean="0">
              <a:solidFill>
                <a:schemeClr val="tx1"/>
              </a:solidFill>
              <a:cs typeface="+mn-ea"/>
              <a:sym typeface="Wingdings" panose="05000000000000000000" pitchFamily="2" charset="2"/>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11-20/0887r0, LDPC Tone Mapping for NGV, Prashant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11-20/0888r0, Cyclic Shift Values for NGV,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11-20/0875r0, Comment Resolution for Section 32.3.6.3,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optional/mandatory 20 MHz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798 364 402</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798 364 402</a:t>
            </a:r>
            <a:endParaRPr sz="2400">
              <a:sym typeface="+mn-ea"/>
            </a:endParaRPr>
          </a:p>
          <a:p>
            <a:endParaRPr sz="2400"/>
          </a:p>
          <a:p>
            <a:r>
              <a:rPr lang="en-US" sz="2400"/>
              <a:t>Join from a video system or application: dial 798364402@ieee802.my.webex.com, or 173.243.2.68</a:t>
            </a:r>
            <a:endParaRPr lang="en-US" sz="2400"/>
          </a:p>
          <a:p>
            <a:endParaRPr lang="en-US" sz="2400"/>
          </a:p>
          <a:p>
            <a:r>
              <a:rPr lang="en-US" sz="2400"/>
              <a:t>Join using Microsoft Lync or Microsoft Skype for Business: dial </a:t>
            </a:r>
            <a:r>
              <a:rPr lang="en-US" sz="2400">
                <a:sym typeface="+mn-ea"/>
              </a:rPr>
              <a:t>798364402</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11-20/0875r0, Comment Resolution for Section 32.3.6.3,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zh-CN" altLang="en-US"/>
              <a:t>Do you agree on the comment resolutions to the following CIDs as in doc 11-20/0875r0?</a:t>
            </a:r>
            <a:endParaRPr lang="zh-CN" altLang="en-US"/>
          </a:p>
          <a:p>
            <a:r>
              <a:rPr lang="zh-CN" altLang="en-US"/>
              <a:t> </a:t>
            </a:r>
            <a:r>
              <a:rPr lang="en-US" altLang="zh-CN"/>
              <a:t>CID </a:t>
            </a:r>
            <a:r>
              <a:rPr lang="zh-CN" altLang="en-US"/>
              <a:t>140, 141, 142, 143, 272, 273, 274, 275, 276, 277, 278</a:t>
            </a:r>
            <a:endParaRPr lang="zh-CN" altLang="en-US"/>
          </a:p>
          <a:p>
            <a:endParaRPr lang="zh-CN" altLang="en-US"/>
          </a:p>
          <a:p>
            <a:r>
              <a:rPr lang="en-US" altLang="zh-CN"/>
              <a:t>11Y/0N/4A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792 031 613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792 031 613</a:t>
            </a:r>
            <a:endParaRPr sz="2400">
              <a:sym typeface="+mn-ea"/>
            </a:endParaRPr>
          </a:p>
          <a:p>
            <a:endParaRPr sz="2400"/>
          </a:p>
          <a:p>
            <a:r>
              <a:rPr lang="en-US" sz="2400"/>
              <a:t>Join from a video system or application: dial 792031613@ieee802.my.webex.com, or 173.243.2.68</a:t>
            </a:r>
            <a:endParaRPr lang="en-US" sz="2400"/>
          </a:p>
          <a:p>
            <a:endParaRPr lang="en-US" sz="2400"/>
          </a:p>
          <a:p>
            <a:r>
              <a:rPr lang="en-US" sz="2400"/>
              <a:t>Join using Microsoft Lync or Microsoft Skype for Business: dial </a:t>
            </a:r>
            <a:r>
              <a:rPr lang="en-US" sz="2400">
                <a:sym typeface="+mn-ea"/>
              </a:rPr>
              <a:t>792031613</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41475" y="1597660"/>
            <a:ext cx="9410065" cy="4878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11-20/0845r0, CR-for-clause-32-2-7-2-non-ngv-portion-of-ngv-format-preamble,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11-20/0720r0,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11-20/0721r0,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11-20/0722r0,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11-20/0721r1,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 [for TC on Jul 10]</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Timeline Discussion</a:t>
            </a:r>
            <a:endParaRPr lang="en-US" altLang="en-GB"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08</a:t>
            </a:r>
            <a:r>
              <a:rPr lang="en-US" altLang="zh-CN"/>
              <a:t>44</a:t>
            </a:r>
            <a:r>
              <a:rPr lang="zh-CN" altLang="en-US"/>
              <a:t>r</a:t>
            </a:r>
            <a:r>
              <a:rPr lang="en-US" altLang="zh-CN"/>
              <a:t>1</a:t>
            </a:r>
            <a:r>
              <a:rPr lang="zh-CN" altLang="en-US"/>
              <a:t>?</a:t>
            </a:r>
            <a:endParaRPr lang="zh-CN" altLang="en-US"/>
          </a:p>
          <a:p>
            <a:r>
              <a:rPr lang="zh-CN" altLang="en-US"/>
              <a:t> </a:t>
            </a:r>
            <a:r>
              <a:rPr lang="en-US" altLang="zh-CN"/>
              <a:t>CID 131 and 260	</a:t>
            </a:r>
            <a:endParaRPr lang="zh-CN" altLang="en-US"/>
          </a:p>
          <a:p>
            <a:endParaRPr lang="zh-CN" altLang="en-US"/>
          </a:p>
          <a:p>
            <a:r>
              <a:rPr lang="en-US" altLang="zh-CN"/>
              <a:t>11Y/0N/3A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16 CIDs and the proposed spec text modification to IEEE P802.11bd D0.3 as in 11-20/</a:t>
            </a:r>
            <a:r>
              <a:rPr lang="zh-CN" altLang="en-US"/>
              <a:t>08</a:t>
            </a:r>
            <a:r>
              <a:rPr lang="en-US" altLang="zh-CN"/>
              <a:t>45</a:t>
            </a:r>
            <a:r>
              <a:rPr lang="zh-CN" altLang="en-US"/>
              <a:t>r</a:t>
            </a:r>
            <a:r>
              <a:rPr lang="en-US" altLang="zh-CN"/>
              <a:t>1</a:t>
            </a:r>
            <a:r>
              <a:rPr lang="zh-CN" altLang="en-US"/>
              <a:t>?</a:t>
            </a:r>
            <a:endParaRPr lang="zh-CN" altLang="en-US"/>
          </a:p>
          <a:p>
            <a:r>
              <a:rPr lang="zh-CN" altLang="en-US"/>
              <a:t> </a:t>
            </a:r>
            <a:r>
              <a:rPr lang="en-US" altLang="zh-CN"/>
              <a:t>CID 116, 117, 144, 145, 146, 147, 280, 281, 282, 283, 284, 286, 287, 289, 290 and 291</a:t>
            </a:r>
            <a:endParaRPr lang="zh-CN" altLang="en-US"/>
          </a:p>
          <a:p>
            <a:endParaRPr lang="zh-CN" altLang="en-US"/>
          </a:p>
          <a:p>
            <a:r>
              <a:rPr lang="en-US" altLang="zh-CN"/>
              <a:t>10Y/0N/4A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11 CIDs and the proposed spec text modification to IEEE P802.11bd D0.3 as in 11-20/</a:t>
            </a:r>
            <a:r>
              <a:rPr lang="zh-CN" altLang="en-US"/>
              <a:t>0</a:t>
            </a:r>
            <a:r>
              <a:rPr lang="en-US" altLang="zh-CN"/>
              <a:t>720</a:t>
            </a:r>
            <a:r>
              <a:rPr lang="zh-CN" altLang="en-US"/>
              <a:t>r0?</a:t>
            </a:r>
            <a:endParaRPr lang="zh-CN" altLang="en-US"/>
          </a:p>
          <a:p>
            <a:r>
              <a:rPr lang="zh-CN" altLang="en-US"/>
              <a:t> </a:t>
            </a:r>
            <a:r>
              <a:rPr lang="en-US" altLang="zh-CN"/>
              <a:t>CID </a:t>
            </a:r>
            <a:r>
              <a:rPr lang="zh-CN" altLang="en-US"/>
              <a:t>110, 111, 112, 135, 136, 137, 138, 161, 265, 266 and 267</a:t>
            </a:r>
            <a:endParaRPr lang="zh-CN" altLang="en-US"/>
          </a:p>
          <a:p>
            <a:endParaRPr lang="zh-CN" altLang="en-US"/>
          </a:p>
          <a:p>
            <a:r>
              <a:rPr lang="en-US" altLang="zh-CN"/>
              <a:t>15Y/0N/4A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#4</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721</a:t>
            </a:r>
            <a:r>
              <a:rPr lang="zh-CN" altLang="en-US"/>
              <a:t>r0?</a:t>
            </a:r>
            <a:endParaRPr lang="zh-CN" altLang="en-US"/>
          </a:p>
          <a:p>
            <a:r>
              <a:rPr lang="zh-CN" altLang="en-US"/>
              <a:t> </a:t>
            </a:r>
            <a:r>
              <a:rPr lang="en-US" altLang="zh-CN"/>
              <a:t>CID </a:t>
            </a:r>
            <a:r>
              <a:rPr lang="zh-CN" altLang="en-US"/>
              <a:t>19, 122, 153, 202 and 341</a:t>
            </a:r>
            <a:endParaRPr lang="zh-CN" altLang="en-US"/>
          </a:p>
          <a:p>
            <a:endParaRPr lang="zh-CN" altLang="en-US"/>
          </a:p>
          <a:p>
            <a:r>
              <a:rPr lang="en-US" altLang="zh-CN"/>
              <a:t>11Y/0N/7A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#5</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7 CIDs and the proposed spec text modification to IEEE P802.11bd D0.3 as in 11-20/</a:t>
            </a:r>
            <a:r>
              <a:rPr lang="zh-CN" altLang="en-US"/>
              <a:t>0</a:t>
            </a:r>
            <a:r>
              <a:rPr lang="en-US" altLang="zh-CN"/>
              <a:t>722</a:t>
            </a:r>
            <a:r>
              <a:rPr lang="zh-CN" altLang="en-US"/>
              <a:t>r0?</a:t>
            </a:r>
            <a:endParaRPr lang="zh-CN" altLang="en-US"/>
          </a:p>
          <a:p>
            <a:r>
              <a:rPr lang="zh-CN" altLang="en-US"/>
              <a:t> </a:t>
            </a:r>
            <a:r>
              <a:rPr lang="en-US" altLang="zh-CN"/>
              <a:t>CID </a:t>
            </a:r>
            <a:r>
              <a:rPr lang="zh-CN" altLang="en-US"/>
              <a:t>345, 346, 347, 348, 349, </a:t>
            </a:r>
            <a:r>
              <a:rPr lang="en-US" altLang="zh-CN"/>
              <a:t>3</a:t>
            </a:r>
            <a:r>
              <a:rPr lang="zh-CN" altLang="en-US"/>
              <a:t>51 and 352</a:t>
            </a:r>
            <a:endParaRPr lang="zh-CN" altLang="en-US"/>
          </a:p>
          <a:p>
            <a:endParaRPr lang="zh-CN" altLang="en-US"/>
          </a:p>
          <a:p>
            <a:r>
              <a:rPr lang="en-US" altLang="zh-CN"/>
              <a:t>12Y/0N/4A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 Chair Proposed Timeline Change</a:t>
            </a:r>
            <a:endParaRPr lang="en-US" altLang="zh-CN"/>
          </a:p>
        </p:txBody>
      </p:sp>
      <p:sp>
        <p:nvSpPr>
          <p:cNvPr id="3" name="文本占位符 2"/>
          <p:cNvSpPr>
            <a:spLocks noGrp="1"/>
          </p:cNvSpPr>
          <p:nvPr>
            <p:ph type="body" idx="1"/>
          </p:nvPr>
        </p:nvSpPr>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10,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132 304 7188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132 304 7188</a:t>
            </a:r>
            <a:endParaRPr sz="2400">
              <a:sym typeface="+mn-ea"/>
            </a:endParaRPr>
          </a:p>
          <a:p>
            <a:endParaRPr sz="2400"/>
          </a:p>
          <a:p>
            <a:r>
              <a:rPr lang="en-US" sz="2400"/>
              <a:t>Join from a video system or application: dial 1323047188@ieee802.my.webex.com, or 173.243.2.68</a:t>
            </a:r>
            <a:endParaRPr lang="en-US" sz="2400"/>
          </a:p>
          <a:p>
            <a:endParaRPr lang="en-US" sz="2400"/>
          </a:p>
          <a:p>
            <a:r>
              <a:rPr lang="en-US" sz="2400"/>
              <a:t>Join using Microsoft Lync or Microsoft Skype for Business: dial </a:t>
            </a:r>
            <a:r>
              <a:rPr lang="en-US" sz="2400">
                <a:sym typeface="+mn-ea"/>
              </a:rPr>
              <a:t>1323047188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03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11-20/0901r1, </a:t>
            </a:r>
            <a:r>
              <a:rPr lang="en-US" altLang="en-GB" b="1" noProof="0" dirty="0">
                <a:ln>
                  <a:noFill/>
                </a:ln>
                <a:solidFill>
                  <a:srgbClr val="00B050"/>
                </a:solidFill>
                <a:effectLst/>
                <a:uLnTx/>
                <a:uFillTx/>
                <a:sym typeface="+mn-ea"/>
              </a:rPr>
              <a:t>Comment Resolutions for Section 32.3.8 Data Field, Preshant Sharma (NXP)</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11-20/0721r2,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11-20/0723r1,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Straw poll for 11-20/0682r1, midamble design,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14, 10:00am - 11:59am, ET (part of IEEE 802.11 plenary, credit counted)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17 CIDs and the proposed spec text modification to IEEE P802.11bd D0.3 as in 11-20/</a:t>
            </a:r>
            <a:r>
              <a:rPr lang="zh-CN" altLang="en-US"/>
              <a:t>0</a:t>
            </a:r>
            <a:r>
              <a:rPr lang="en-US"/>
              <a:t>901</a:t>
            </a:r>
            <a:r>
              <a:rPr lang="zh-CN" altLang="en-US"/>
              <a:t>r</a:t>
            </a:r>
            <a:r>
              <a:rPr lang="en-US" altLang="zh-CN"/>
              <a:t>1</a:t>
            </a:r>
            <a:r>
              <a:rPr lang="zh-CN" altLang="en-US"/>
              <a:t>?</a:t>
            </a:r>
            <a:endParaRPr lang="zh-CN" altLang="en-US"/>
          </a:p>
          <a:p>
            <a:r>
              <a:rPr lang="zh-CN" altLang="en-US"/>
              <a:t> </a:t>
            </a:r>
            <a:r>
              <a:rPr lang="en-US" altLang="zh-CN"/>
              <a:t>CID 151, 158, 171, 198, 199, 327, 328, 329, 330, 331, 332, 333, 335, 336, 337, 338, 339	</a:t>
            </a:r>
            <a:endParaRPr lang="zh-CN" altLang="en-US"/>
          </a:p>
          <a:p>
            <a:endParaRPr lang="zh-CN" altLang="en-US"/>
          </a:p>
          <a:p>
            <a:r>
              <a:rPr lang="en-US" altLang="zh-CN"/>
              <a:t>14Y/0N/5A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br>
              <a:rPr lang="en-US" sz="3200" dirty="0">
                <a:solidFill>
                  <a:srgbClr val="0000FF"/>
                </a:solidFill>
                <a:latin typeface="Arial Black" panose="020B0A04020102020204" pitchFamily="34" charset="0"/>
              </a:rPr>
            </a:br>
            <a:r>
              <a:rPr lang="en-US" sz="3200" dirty="0">
                <a:solidFill>
                  <a:srgbClr val="0000FF"/>
                </a:solidFill>
                <a:latin typeface="Arial Black" panose="020B0A04020102020204" pitchFamily="34" charset="0"/>
              </a:rPr>
              <a:t>(During IEEE 802.11 Jul Plenary)</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14,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132 866 6514</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132 866 6514</a:t>
            </a:r>
            <a:endParaRPr sz="2400">
              <a:sym typeface="+mn-ea"/>
            </a:endParaRPr>
          </a:p>
          <a:p>
            <a:endParaRPr sz="2400"/>
          </a:p>
          <a:p>
            <a:r>
              <a:rPr lang="en-US" sz="2400"/>
              <a:t>Join from a video system or application: dial 1328666514@ieee802.my.webex.com, or 173.243.2.68</a:t>
            </a:r>
            <a:endParaRPr lang="en-US" sz="2400"/>
          </a:p>
          <a:p>
            <a:endParaRPr lang="en-US" sz="2400"/>
          </a:p>
          <a:p>
            <a:r>
              <a:rPr lang="en-US" sz="2400"/>
              <a:t>Join using Microsoft Lync or Microsoft Skype for Business: dial </a:t>
            </a:r>
            <a:r>
              <a:rPr lang="en-US" sz="2400">
                <a:sym typeface="+mn-ea"/>
              </a:rPr>
              <a:t>1328666514</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Motion for teleconference minutes from Feb 2020</a:t>
            </a:r>
            <a:endPar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Motion for TGbd timeline update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Editor Report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11-19/2045r5, TGbd Editor's Report, Bahar Sadeghi (Intel)</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11-20/0721r2, Resolutions to 32.3.8.10 Midambles for CIDs 152 and 154,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11-20/0723r1, Resolutions to 32.3.8.12 NGV receive procedure,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11-20/0682r1, midamble design, Miguel Lopez (Ericsson)</a:t>
            </a:r>
            <a:endParaRPr lang="en-US" altLang="en-GB" b="1" noProof="0" dirty="0">
              <a:ln>
                <a:noFill/>
              </a:ln>
              <a:solidFill>
                <a:srgbClr val="FFC00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11-20/1061, the comment resolution for clause 32.3.7.3 NGV portion of NGV format preamble, Donggkuk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#1</a:t>
            </a:r>
            <a:endParaRPr lang="en-US" altLang="zh-CN"/>
          </a:p>
        </p:txBody>
      </p:sp>
      <p:sp>
        <p:nvSpPr>
          <p:cNvPr id="3" name="文本占位符 2"/>
          <p:cNvSpPr>
            <a:spLocks noGrp="1"/>
          </p:cNvSpPr>
          <p:nvPr>
            <p:ph type="body" idx="1"/>
          </p:nvPr>
        </p:nvSpPr>
        <p:spPr/>
        <p:txBody>
          <a:bodyPr/>
          <a:p>
            <a:r>
              <a:rPr lang="en-US" altLang="zh-CN">
                <a:sym typeface="+mn-ea"/>
              </a:rPr>
              <a:t>Move to approve the TGbd meeting minutes for Jan f2f meeting (11-20/016r0) and teleconferences from Feb 2020 to Jul 10th 2020 (11-20/0276r11)</a:t>
            </a:r>
            <a:endParaRPr lang="en-US" altLang="zh-CN">
              <a:sym typeface="+mn-ea"/>
            </a:endParaRPr>
          </a:p>
          <a:p>
            <a:r>
              <a:rPr lang="zh-CN" altLang="en-US"/>
              <a:t> </a:t>
            </a:r>
            <a:endParaRPr lang="zh-CN" altLang="en-US"/>
          </a:p>
          <a:p>
            <a:r>
              <a:rPr lang="en-US" altLang="zh-CN"/>
              <a:t>Moved: James Lepp</a:t>
            </a:r>
            <a:endParaRPr lang="en-US" altLang="zh-CN"/>
          </a:p>
          <a:p>
            <a:r>
              <a:rPr lang="en-US" altLang="zh-CN"/>
              <a:t>Seconded: Dongguk Lim</a:t>
            </a:r>
            <a:endParaRPr lang="en-US" altLang="zh-CN"/>
          </a:p>
          <a:p>
            <a:endParaRPr lang="en-US" altLang="zh-CN"/>
          </a:p>
          <a:p>
            <a:r>
              <a:rPr lang="en-US" altLang="zh-CN"/>
              <a:t>Result: </a:t>
            </a:r>
            <a:r>
              <a:rPr lang="en-US" altLang="zh-CN">
                <a:solidFill>
                  <a:srgbClr val="00B050"/>
                </a:solidFill>
              </a:rPr>
              <a:t>approved with unanimous consent</a:t>
            </a:r>
            <a:endParaRPr lang="en-US" altLang="zh-CN">
              <a:solidFill>
                <a:srgbClr val="00B050"/>
              </a:solidFill>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#2</a:t>
            </a:r>
            <a:endParaRPr lang="en-US" altLang="zh-CN"/>
          </a:p>
        </p:txBody>
      </p:sp>
      <p:sp>
        <p:nvSpPr>
          <p:cNvPr id="3" name="文本占位符 2"/>
          <p:cNvSpPr>
            <a:spLocks noGrp="1"/>
          </p:cNvSpPr>
          <p:nvPr>
            <p:ph type="body" idx="1"/>
          </p:nvPr>
        </p:nvSpPr>
        <p:spPr>
          <a:xfrm>
            <a:off x="914400" y="1534795"/>
            <a:ext cx="10361930" cy="4559935"/>
          </a:xfrm>
        </p:spPr>
        <p:txBody>
          <a:bodyPr/>
          <a:p>
            <a:r>
              <a:rPr lang="en-US" altLang="zh-CN">
                <a:sym typeface="+mn-ea"/>
              </a:rPr>
              <a:t>Move to approve the TGbd timeline update as below:</a:t>
            </a:r>
            <a:endParaRPr lang="en-US" altLang="zh-CN">
              <a:sym typeface="+mn-ea"/>
            </a:endParaRPr>
          </a:p>
          <a:p>
            <a:r>
              <a:rPr lang="zh-CN" altLang="en-US"/>
              <a:t> </a:t>
            </a:r>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en-US" altLang="zh-CN"/>
          </a:p>
          <a:p>
            <a:r>
              <a:rPr lang="en-US" altLang="zh-CN"/>
              <a:t>Moved:  James Lepp</a:t>
            </a:r>
            <a:endParaRPr lang="en-US" altLang="zh-CN"/>
          </a:p>
          <a:p>
            <a:r>
              <a:rPr lang="en-US" altLang="zh-CN"/>
              <a:t>Seconded: Joseph Levy</a:t>
            </a:r>
            <a:endParaRPr lang="en-US" altLang="zh-CN"/>
          </a:p>
          <a:p>
            <a:r>
              <a:rPr lang="en-US" altLang="zh-CN"/>
              <a:t>Result: </a:t>
            </a:r>
            <a:r>
              <a:rPr lang="en-US" altLang="zh-CN">
                <a:solidFill>
                  <a:srgbClr val="00B050"/>
                </a:solidFill>
              </a:rPr>
              <a:t>Approved with unanimous consent</a:t>
            </a:r>
            <a:endParaRPr lang="en-US" altLang="zh-CN">
              <a:solidFill>
                <a:srgbClr val="00B050"/>
              </a:solidFill>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文本占位符 2"/>
          <p:cNvSpPr>
            <a:spLocks noGrp="1"/>
          </p:cNvSpPr>
          <p:nvPr/>
        </p:nvSpPr>
        <p:spPr>
          <a:xfrm>
            <a:off x="1518285" y="2053590"/>
            <a:ext cx="10361930" cy="290576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a:t>
            </a:r>
            <a:r>
              <a:rPr lang="en-US" altLang="zh-CN"/>
              <a:t>721</a:t>
            </a:r>
            <a:r>
              <a:rPr lang="zh-CN" altLang="en-US"/>
              <a:t>r</a:t>
            </a:r>
            <a:r>
              <a:rPr lang="en-US" altLang="zh-CN"/>
              <a:t>3</a:t>
            </a:r>
            <a:r>
              <a:rPr lang="zh-CN" altLang="en-US"/>
              <a:t>?</a:t>
            </a:r>
            <a:endParaRPr lang="zh-CN" altLang="en-US"/>
          </a:p>
          <a:p>
            <a:r>
              <a:rPr lang="zh-CN" altLang="en-US"/>
              <a:t> </a:t>
            </a:r>
            <a:r>
              <a:rPr lang="en-US" altLang="zh-CN"/>
              <a:t>CID 152 and 154	</a:t>
            </a:r>
            <a:endParaRPr lang="zh-CN" altLang="en-US"/>
          </a:p>
          <a:p>
            <a:endParaRPr lang="zh-CN" altLang="en-US"/>
          </a:p>
          <a:p>
            <a:r>
              <a:rPr lang="en-US" altLang="zh-CN"/>
              <a:t>23Y/1N/15A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350 and the proposed spec text modification to IEEE P802.11bd D0.3 as in 11-20/</a:t>
            </a:r>
            <a:r>
              <a:rPr lang="zh-CN" altLang="en-US"/>
              <a:t>0</a:t>
            </a:r>
            <a:r>
              <a:rPr lang="en-US" altLang="zh-CN"/>
              <a:t>722</a:t>
            </a:r>
            <a:r>
              <a:rPr lang="zh-CN" altLang="en-US"/>
              <a:t>r</a:t>
            </a:r>
            <a:r>
              <a:rPr lang="en-US" altLang="zh-CN"/>
              <a:t>1</a:t>
            </a:r>
            <a:r>
              <a:rPr lang="zh-CN" altLang="en-US"/>
              <a:t>?</a:t>
            </a:r>
            <a:endParaRPr lang="zh-CN" altLang="en-US"/>
          </a:p>
          <a:p>
            <a:r>
              <a:rPr lang="zh-CN" altLang="en-US"/>
              <a:t> </a:t>
            </a:r>
            <a:endParaRPr lang="zh-CN" altLang="en-US"/>
          </a:p>
          <a:p>
            <a:endParaRPr lang="zh-CN" altLang="en-US"/>
          </a:p>
          <a:p>
            <a:r>
              <a:rPr lang="en-US" altLang="zh-CN"/>
              <a:t>22Y/0N/12A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723</a:t>
            </a:r>
            <a:r>
              <a:rPr lang="zh-CN" altLang="en-US"/>
              <a:t>r</a:t>
            </a:r>
            <a:r>
              <a:rPr lang="en-US" altLang="zh-CN"/>
              <a:t>1</a:t>
            </a:r>
            <a:r>
              <a:rPr lang="zh-CN" altLang="en-US"/>
              <a:t>?</a:t>
            </a:r>
            <a:endParaRPr lang="zh-CN" altLang="en-US"/>
          </a:p>
          <a:p>
            <a:r>
              <a:rPr lang="zh-CN" altLang="en-US"/>
              <a:t> </a:t>
            </a:r>
            <a:r>
              <a:rPr lang="en-US" altLang="zh-CN"/>
              <a:t>CID 353, 354, 355, 356 and 357</a:t>
            </a:r>
            <a:endParaRPr lang="en-US" altLang="zh-CN"/>
          </a:p>
          <a:p>
            <a:endParaRPr lang="zh-CN" altLang="en-US"/>
          </a:p>
          <a:p>
            <a:r>
              <a:rPr lang="en-US" altLang="zh-CN"/>
              <a:t>22Y/0N/11A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17th,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132 168 1198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132 168 1198</a:t>
            </a:r>
            <a:endParaRPr sz="2400">
              <a:sym typeface="+mn-ea"/>
            </a:endParaRPr>
          </a:p>
          <a:p>
            <a:endParaRPr sz="2400"/>
          </a:p>
          <a:p>
            <a:r>
              <a:rPr lang="en-US" sz="2400"/>
              <a:t>Join from a video system or application: dial 1321681198@ieee802.my.webex.com, or 173.243.2.68</a:t>
            </a:r>
            <a:endParaRPr lang="en-US" sz="2400"/>
          </a:p>
          <a:p>
            <a:endParaRPr lang="en-US" sz="2400"/>
          </a:p>
          <a:p>
            <a:r>
              <a:rPr lang="en-US" sz="2400"/>
              <a:t>Join using Microsoft Lync or Microsoft Skype for Business: dial </a:t>
            </a:r>
            <a:r>
              <a:rPr lang="en-US" sz="2400">
                <a:sym typeface="+mn-ea"/>
              </a:rPr>
              <a:t>1321681198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11-20/1061, the comment resolution for clause 32.3.7.3 NGV portion of NGV format preamble, Dongguk Lim (LGE) [Continue]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strike="sngStrike"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11-20/1086(renew), Draft Spec Text for DCM in Section 32.3.4, Jianhan Liu (MediaTek)</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11-20/1110, Comment Resolution for CID334 in Section 32.3.8.6, Jianhan Liu (MediaTek)</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11-20/1101, the-comment-resolution-for-cid-117,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21st,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132 913 9076</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132 913 9076</a:t>
            </a:r>
            <a:endParaRPr sz="2400">
              <a:sym typeface="+mn-ea"/>
            </a:endParaRPr>
          </a:p>
          <a:p>
            <a:endParaRPr sz="2400"/>
          </a:p>
          <a:p>
            <a:r>
              <a:rPr lang="en-US" sz="2400"/>
              <a:t>Join from a video system or application: dial 1329139076@ieee802.my.webex.com, or 173.243.2.68</a:t>
            </a:r>
            <a:endParaRPr lang="en-US" sz="2400"/>
          </a:p>
          <a:p>
            <a:endParaRPr lang="en-US" sz="2400"/>
          </a:p>
          <a:p>
            <a:r>
              <a:rPr lang="en-US" sz="2400"/>
              <a:t>Join using Microsoft Lync or Microsoft Skype for Business: dial </a:t>
            </a:r>
            <a:r>
              <a:rPr lang="en-US" sz="2400">
                <a:sym typeface="+mn-ea"/>
              </a:rPr>
              <a:t>1329139076</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11-20/1061, the comment resolution for clause 32.3.7.3 NGV portion of NGV format preamble, Donggkuk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a:t>
            </a:r>
            <a:r>
              <a:rPr lang="en-US" altLang="en-GB" b="1" noProof="0" dirty="0">
                <a:ln>
                  <a:noFill/>
                </a:ln>
                <a:solidFill>
                  <a:srgbClr val="00B050"/>
                </a:solidFill>
                <a:effectLst/>
                <a:uLnTx/>
                <a:uFillTx/>
                <a:sym typeface="+mn-ea"/>
              </a:rPr>
              <a:t>11-20/1110, Comment Resolution for CID334 in Section 32.3.8.6</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 Jianhan Liu (MediaTek)</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11-20/1101, the-comment-resolution-for-cid-117,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11-20/0682r2, Review of motion text on midamble reandomization,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Jul 24th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(CR)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39 CIDs and the proposed spec text modification to IEEE P802.11bd D0.3 as in 11-20/1061</a:t>
            </a:r>
            <a:r>
              <a:rPr lang="zh-CN" altLang="en-US"/>
              <a:t>r</a:t>
            </a:r>
            <a:r>
              <a:rPr lang="en-US" altLang="zh-CN"/>
              <a:t>1</a:t>
            </a:r>
            <a:r>
              <a:rPr lang="zh-CN" altLang="en-US"/>
              <a:t>?</a:t>
            </a:r>
            <a:endParaRPr lang="zh-CN" altLang="en-US"/>
          </a:p>
          <a:p>
            <a:r>
              <a:rPr lang="zh-CN" altLang="en-US"/>
              <a:t> </a:t>
            </a:r>
            <a:r>
              <a:rPr lang="en-US" altLang="zh-CN"/>
              <a:t>CID 6, 17, 118, 119, 120, 148, 149, 150, 168, 169, 291, 292, 293, 294, 295, 296, 297, 298, 300, 301, 302, 303, 304, 305, 306, 307, 308, 309, 310, 311, 312, 313, 315, 316, 317, 318, 319, 322, 323</a:t>
            </a:r>
            <a:endParaRPr lang="en-US" altLang="zh-CN"/>
          </a:p>
          <a:p>
            <a:endParaRPr lang="zh-CN" altLang="en-US"/>
          </a:p>
          <a:p>
            <a:r>
              <a:rPr lang="en-US" altLang="zh-CN"/>
              <a:t>14Y/0N/2A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(CR)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334 and the proposed spec text modification to IEEE P802.11bd D0.3 as in 11-20/1110r2</a:t>
            </a:r>
            <a:r>
              <a:rPr lang="zh-CN" altLang="en-US"/>
              <a:t>?</a:t>
            </a:r>
            <a:endParaRPr lang="zh-CN" altLang="en-US"/>
          </a:p>
          <a:p>
            <a:endParaRPr lang="zh-CN" altLang="en-US"/>
          </a:p>
          <a:p>
            <a:r>
              <a:rPr lang="en-US" altLang="zh-CN"/>
              <a:t>15Y/0N/2A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(CR)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117 and the proposed spec text modification to IEEE P802.11bd D0.3 as in 11-20/1101</a:t>
            </a:r>
            <a:r>
              <a:rPr lang="zh-CN" altLang="en-US"/>
              <a:t>r</a:t>
            </a:r>
            <a:r>
              <a:rPr lang="en-US" altLang="zh-CN"/>
              <a:t>2 which will replace the comment resolution to CID 117 as in 11-20/0845r1</a:t>
            </a:r>
            <a:r>
              <a:rPr lang="zh-CN" altLang="en-US"/>
              <a:t>?</a:t>
            </a:r>
            <a:endParaRPr lang="zh-CN" altLang="en-US"/>
          </a:p>
          <a:p>
            <a:r>
              <a:rPr lang="zh-CN" altLang="en-US"/>
              <a:t> </a:t>
            </a:r>
            <a:endParaRPr lang="zh-CN" altLang="en-US"/>
          </a:p>
          <a:p>
            <a:r>
              <a:rPr lang="en-US" altLang="zh-CN"/>
              <a:t>16Y/0N/0A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31st,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a:t>
            </a:r>
            <a:r>
              <a:rPr lang="en-US" sz="2400"/>
              <a:t>901</a:t>
            </a:r>
            <a:r>
              <a:rPr sz="2400"/>
              <a:t> </a:t>
            </a:r>
            <a:r>
              <a:rPr lang="en-US" sz="2400"/>
              <a:t>7356</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a:t>
            </a:r>
            <a:r>
              <a:rPr lang="en-US" sz="2400">
                <a:sym typeface="+mn-ea"/>
              </a:rPr>
              <a:t>901</a:t>
            </a:r>
            <a:r>
              <a:rPr sz="2400">
                <a:sym typeface="+mn-ea"/>
              </a:rPr>
              <a:t> </a:t>
            </a:r>
            <a:r>
              <a:rPr lang="en-US" sz="2400">
                <a:sym typeface="+mn-ea"/>
              </a:rPr>
              <a:t>7356</a:t>
            </a:r>
            <a:endParaRPr sz="2400">
              <a:sym typeface="+mn-ea"/>
            </a:endParaRPr>
          </a:p>
          <a:p>
            <a:endParaRPr sz="2400"/>
          </a:p>
          <a:p>
            <a:r>
              <a:rPr lang="en-US" sz="2400"/>
              <a:t>Join from a video system or application: dial </a:t>
            </a:r>
            <a:r>
              <a:rPr sz="2400">
                <a:sym typeface="+mn-ea"/>
              </a:rPr>
              <a:t>132</a:t>
            </a:r>
            <a:r>
              <a:rPr lang="en-US" sz="2400">
                <a:sym typeface="+mn-ea"/>
              </a:rPr>
              <a:t>9017356</a:t>
            </a:r>
            <a:r>
              <a:rPr lang="en-US" sz="2400"/>
              <a:t>@ieee802.my.webex.com, or 173.243.2.68</a:t>
            </a:r>
            <a:endParaRPr lang="en-US" sz="2400"/>
          </a:p>
          <a:p>
            <a:endParaRPr lang="en-US" sz="2400"/>
          </a:p>
          <a:p>
            <a:r>
              <a:rPr lang="en-US" sz="2400"/>
              <a:t>Join using Microsoft Lync or Microsoft Skype for Business: dial </a:t>
            </a:r>
            <a:r>
              <a:rPr sz="2400">
                <a:sym typeface="+mn-ea"/>
              </a:rPr>
              <a:t>132</a:t>
            </a:r>
            <a:r>
              <a:rPr lang="en-US" sz="2400">
                <a:sym typeface="+mn-ea"/>
              </a:rPr>
              <a:t>9017356</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Update of ARC SC topic of 11bd's impact to 802.11 architecture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11-20/1155, Comment Resolutions for Section 32.3.5 Timing related parameters,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11-20/0973r1, Cyclic shift values for pre-NGV Fields,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11-20/0897r,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Aug 4th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33199</Words>
  <Application>WPS 演示</Application>
  <PresentationFormat>宽屏</PresentationFormat>
  <Paragraphs>1295</Paragraphs>
  <Slides>71</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71</vt:i4>
      </vt:variant>
    </vt:vector>
  </HeadingPairs>
  <TitlesOfParts>
    <vt:vector size="87"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Timeline</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Straw Poll #1</vt:lpstr>
      <vt:lpstr>Straw Poll #2</vt:lpstr>
      <vt:lpstr>Straw Poll #3</vt:lpstr>
      <vt:lpstr>Straw Poll #4</vt:lpstr>
      <vt:lpstr>Straw Poll #5</vt:lpstr>
      <vt:lpstr>TG Chair Proposed Timeline Change</vt:lpstr>
      <vt:lpstr>IEEE 802.11 TGbd Teleconference</vt:lpstr>
      <vt:lpstr>Teleconference Bridge Information</vt:lpstr>
      <vt:lpstr>PowerPoint 演示文稿</vt:lpstr>
      <vt:lpstr>Straw Poll #1</vt:lpstr>
      <vt:lpstr>IEEE 802.11 TGbd Teleconference (During IEEE 802.11 Jul Plenary)</vt:lpstr>
      <vt:lpstr>Teleconference Bridge Information</vt:lpstr>
      <vt:lpstr>PowerPoint 演示文稿</vt:lpstr>
      <vt:lpstr>Motion #1</vt:lpstr>
      <vt:lpstr>Motion #2</vt:lpstr>
      <vt:lpstr>CR Straw Poll #1</vt:lpstr>
      <vt:lpstr>CR Straw Poll #2</vt:lpstr>
      <vt:lpstr>CR Straw Poll #3</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(CR) #1</vt:lpstr>
      <vt:lpstr>Straw Poll (CR) #2</vt:lpstr>
      <vt:lpstr>Straw Poll (CR) #3</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4404</cp:revision>
  <cp:lastPrinted>2014-11-04T15:04:00Z</cp:lastPrinted>
  <dcterms:created xsi:type="dcterms:W3CDTF">2007-04-17T18:10:00Z</dcterms:created>
  <dcterms:modified xsi:type="dcterms:W3CDTF">2020-07-31T15:57:25Z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