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1"/>
  </p:notesMasterIdLst>
  <p:handoutMasterIdLst>
    <p:handoutMasterId r:id="rId72"/>
  </p:handoutMasterIdLst>
  <p:sldIdLst>
    <p:sldId id="720" r:id="rId3"/>
    <p:sldId id="736" r:id="rId4"/>
    <p:sldId id="737" r:id="rId5"/>
    <p:sldId id="738" r:id="rId6"/>
    <p:sldId id="739" r:id="rId7"/>
    <p:sldId id="740" r:id="rId8"/>
    <p:sldId id="741" r:id="rId9"/>
    <p:sldId id="742" r:id="rId10"/>
    <p:sldId id="793" r:id="rId11"/>
    <p:sldId id="833" r:id="rId12"/>
    <p:sldId id="753" r:id="rId13"/>
    <p:sldId id="885" r:id="rId14"/>
    <p:sldId id="935" r:id="rId15"/>
    <p:sldId id="735" r:id="rId16"/>
    <p:sldId id="814" r:id="rId17"/>
    <p:sldId id="744" r:id="rId18"/>
    <p:sldId id="839" r:id="rId19"/>
    <p:sldId id="840" r:id="rId20"/>
    <p:sldId id="841" r:id="rId21"/>
    <p:sldId id="843" r:id="rId22"/>
    <p:sldId id="844" r:id="rId23"/>
    <p:sldId id="845" r:id="rId24"/>
    <p:sldId id="842" r:id="rId25"/>
    <p:sldId id="847" r:id="rId26"/>
    <p:sldId id="848" r:id="rId27"/>
    <p:sldId id="849" r:id="rId28"/>
    <p:sldId id="851" r:id="rId29"/>
    <p:sldId id="852" r:id="rId30"/>
    <p:sldId id="853" r:id="rId31"/>
    <p:sldId id="854" r:id="rId32"/>
    <p:sldId id="855" r:id="rId33"/>
    <p:sldId id="856" r:id="rId34"/>
    <p:sldId id="857" r:id="rId35"/>
    <p:sldId id="858" r:id="rId36"/>
    <p:sldId id="859" r:id="rId37"/>
    <p:sldId id="860" r:id="rId38"/>
    <p:sldId id="861" r:id="rId39"/>
    <p:sldId id="862" r:id="rId40"/>
    <p:sldId id="863" r:id="rId41"/>
    <p:sldId id="864" r:id="rId42"/>
    <p:sldId id="865" r:id="rId43"/>
    <p:sldId id="866" r:id="rId44"/>
    <p:sldId id="867" r:id="rId45"/>
    <p:sldId id="868" r:id="rId46"/>
    <p:sldId id="869" r:id="rId47"/>
    <p:sldId id="870" r:id="rId48"/>
    <p:sldId id="871" r:id="rId49"/>
    <p:sldId id="872" r:id="rId50"/>
    <p:sldId id="873" r:id="rId51"/>
    <p:sldId id="875" r:id="rId52"/>
    <p:sldId id="876" r:id="rId53"/>
    <p:sldId id="877" r:id="rId54"/>
    <p:sldId id="878" r:id="rId55"/>
    <p:sldId id="879" r:id="rId56"/>
    <p:sldId id="880" r:id="rId57"/>
    <p:sldId id="881" r:id="rId58"/>
    <p:sldId id="882" r:id="rId59"/>
    <p:sldId id="883" r:id="rId60"/>
    <p:sldId id="884" r:id="rId61"/>
    <p:sldId id="886" r:id="rId62"/>
    <p:sldId id="887" r:id="rId63"/>
    <p:sldId id="888" r:id="rId64"/>
    <p:sldId id="985" r:id="rId65"/>
    <p:sldId id="986" r:id="rId66"/>
    <p:sldId id="987" r:id="rId67"/>
    <p:sldId id="988" r:id="rId68"/>
    <p:sldId id="989" r:id="rId69"/>
    <p:sldId id="990" r:id="rId7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5" Type="http://schemas.openxmlformats.org/officeDocument/2006/relationships/tableStyles" Target="tableStyles.xml"/><Relationship Id="rId74" Type="http://schemas.openxmlformats.org/officeDocument/2006/relationships/viewProps" Target="viewProps.xml"/><Relationship Id="rId73" Type="http://schemas.openxmlformats.org/officeDocument/2006/relationships/presProps" Target="presProps.xml"/><Relationship Id="rId72" Type="http://schemas.openxmlformats.org/officeDocument/2006/relationships/handoutMaster" Target="handoutMasters/handoutMaster1.xml"/><Relationship Id="rId71" Type="http://schemas.openxmlformats.org/officeDocument/2006/relationships/notesMaster" Target="notesMasters/notesMaster1.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0774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05f83b88aa0d3522ad5d6bc79b67132"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b654e0740693603ea1022f23d7721676"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7eb8027c5107d0c9a7e52c6f5d688ca"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8375a6e2a588be2f0b01f86a1b59752"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8c140f8e5d041de85160e064d1774c5"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485ba77881ed9817686e5b374144ad1c"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86f2381ff5aa9c3d93e169a8754e6bce"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951beec86c798ded5bf255f43364b2fc"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29c1393a44903b8c06be4cfe6d261fe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29c1393a44903b8c06be4cfe6d261fef"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3a554eac3897cf47987eb810a3d030ab"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e050e4890ab446b9f91648d540078e55"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May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From May 15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2020-05-15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New Motion Rules for WG/TG Teleconferences</a:t>
            </a:r>
            <a:endParaRPr lang="en-US" altLang="zh-CN"/>
          </a:p>
        </p:txBody>
      </p:sp>
      <p:sp>
        <p:nvSpPr>
          <p:cNvPr id="3" name="文本占位符 2"/>
          <p:cNvSpPr>
            <a:spLocks noGrp="1"/>
          </p:cNvSpPr>
          <p:nvPr>
            <p:ph type="body" idx="1"/>
          </p:nvPr>
        </p:nvSpPr>
        <p:spPr>
          <a:xfrm>
            <a:off x="914400" y="1751965"/>
            <a:ext cx="10361930" cy="4652645"/>
          </a:xfrm>
        </p:spPr>
        <p:txBody>
          <a:bodyPr>
            <a:normAutofit lnSpcReduction="20000"/>
          </a:bodyPr>
          <a:p>
            <a:r>
              <a:rPr lang="zh-CN" altLang="en-US" sz="1600" u="sng"/>
              <a:t>Announcement of Rules Change </a:t>
            </a:r>
            <a:r>
              <a:rPr lang="en-US" altLang="zh-CN" sz="1600" u="sng"/>
              <a:t>from IEEE 802.11 WG Chair</a:t>
            </a:r>
            <a:r>
              <a:rPr lang="zh-CN" altLang="en-US" sz="1600" u="sng"/>
              <a:t>:</a:t>
            </a:r>
            <a:endParaRPr lang="zh-CN" altLang="en-US" sz="1600" u="sng"/>
          </a:p>
          <a:p>
            <a:endParaRPr lang="zh-CN" altLang="en-US" sz="1600"/>
          </a:p>
          <a:p>
            <a:r>
              <a:rPr lang="zh-CN" altLang="en-US" sz="1600"/>
              <a:t>To enable the timely and efficient progress of work during the exceptional circumstance of cancelled plenary and interim sessions: Effective immediately,</a:t>
            </a:r>
            <a:endParaRPr lang="zh-CN" altLang="en-US" sz="1600"/>
          </a:p>
          <a:p>
            <a:r>
              <a:rPr lang="zh-CN" altLang="en-US" sz="1600"/>
              <a:t>The following process change is in effect for the duration of time until WG11 is able to hold face-to-face meetings:</a:t>
            </a:r>
            <a:endParaRPr lang="zh-CN" altLang="en-US" sz="1600"/>
          </a:p>
          <a:p>
            <a:r>
              <a:rPr lang="zh-CN" altLang="en-US" sz="1600"/>
              <a:t>(a)     “Task Group (TG), Study Group (SG) and Standing Committee (SC) motions may be held during teleconference meetings.</a:t>
            </a:r>
            <a:endParaRPr lang="zh-CN" altLang="en-US" sz="1600"/>
          </a:p>
          <a:p>
            <a:r>
              <a:rPr lang="zh-CN" altLang="en-US" sz="1600"/>
              <a:t>(b)     TG/SG/SC teleconference meetings that will consider motions shall be approved by the WG Chair, and if approved, meetings and draft motions announced to the TG and WG11 reflectors 10 days prior to the meeting.</a:t>
            </a:r>
            <a:endParaRPr lang="zh-CN" altLang="en-US" sz="1600"/>
          </a:p>
          <a:p>
            <a:r>
              <a:rPr lang="zh-CN" altLang="en-US" sz="1600"/>
              <a:t>(c)     If a motion is not approved by unanimous consent, it shall be taken as a roll call [recorded] vote.</a:t>
            </a:r>
            <a:endParaRPr lang="zh-CN" altLang="en-US" sz="1600"/>
          </a:p>
          <a:p>
            <a:endParaRPr lang="zh-CN" altLang="en-US" sz="1600"/>
          </a:p>
          <a:p>
            <a:r>
              <a:rPr lang="zh-CN" altLang="en-US" sz="1600"/>
              <a:t>This change is NOT applicable to a TG operating under the accelerated process or as an IEEE-SA Ballot Comment Resolution Committee.</a:t>
            </a:r>
            <a:endParaRPr lang="zh-CN" altLang="en-US" sz="1600"/>
          </a:p>
          <a:p>
            <a:endParaRPr lang="zh-CN" altLang="en-US" sz="1600"/>
          </a:p>
          <a:p>
            <a:r>
              <a:rPr lang="zh-CN" altLang="en-US" sz="1600"/>
              <a:t>Implementation:</a:t>
            </a:r>
            <a:endParaRPr lang="zh-CN" altLang="en-US" sz="1600"/>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endParaRPr lang="zh-CN" altLang="en-US" sz="16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Current Teleconference Plan</a:t>
            </a:r>
            <a:endParaRPr lang="zh-CN" altLang="en-US" sz="3200" dirty="0"/>
          </a:p>
        </p:txBody>
      </p:sp>
      <p:sp>
        <p:nvSpPr>
          <p:cNvPr id="36866" name="内容占位符 2"/>
          <p:cNvSpPr>
            <a:spLocks noGrp="1"/>
          </p:cNvSpPr>
          <p:nvPr>
            <p:ph idx="1"/>
          </p:nvPr>
        </p:nvSpPr>
        <p:spPr>
          <a:xfrm>
            <a:off x="803275" y="1675765"/>
            <a:ext cx="4897120" cy="4638040"/>
          </a:xfrm>
        </p:spPr>
        <p:txBody>
          <a:bodyPr vert="horz" wrap="square" lIns="92160" tIns="46080" rIns="92160" bIns="46080" anchor="t" anchorCtr="0">
            <a:normAutofit lnSpcReduction="10000"/>
          </a:bodyPr>
          <a:p>
            <a:pPr eaLnBrk="1" hangingPunct="1"/>
            <a:r>
              <a:rPr lang="en-US" altLang="zh-CN" sz="1800" dirty="0">
                <a:solidFill>
                  <a:schemeClr val="bg1">
                    <a:lumMod val="75000"/>
                  </a:schemeClr>
                </a:solidFill>
              </a:rPr>
              <a:t>May 05, 10:00am ~ 11:59 am, ET, webex</a:t>
            </a:r>
            <a:endParaRPr lang="en-US" altLang="zh-CN" sz="1800" dirty="0">
              <a:solidFill>
                <a:schemeClr val="bg1">
                  <a:lumMod val="75000"/>
                </a:schemeClr>
              </a:solidFill>
            </a:endParaRPr>
          </a:p>
          <a:p>
            <a:pPr eaLnBrk="1" hangingPunct="1"/>
            <a:r>
              <a:rPr lang="en-US" altLang="zh-CN" sz="1800" strike="sngStrike" dirty="0">
                <a:solidFill>
                  <a:srgbClr val="FF0000"/>
                </a:solidFill>
                <a:uFillTx/>
                <a:cs typeface="+mn-ea"/>
              </a:rPr>
              <a:t>May 12, 10:00am ~ 11:59 am, ET; Webex;</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rPr>
              <a:t>May 15, 10:00am ~ 11:59 am, ET; Webex;</a:t>
            </a:r>
            <a:endParaRPr lang="en-US" altLang="zh-CN" sz="1800" dirty="0">
              <a:solidFill>
                <a:schemeClr val="bg1">
                  <a:lumMod val="75000"/>
                </a:schemeClr>
              </a:solidFill>
            </a:endParaRPr>
          </a:p>
          <a:p>
            <a:pPr eaLnBrk="1" hangingPunct="1"/>
            <a:r>
              <a:rPr lang="en-US" altLang="zh-CN" sz="1800" dirty="0">
                <a:solidFill>
                  <a:schemeClr val="bg1">
                    <a:lumMod val="75000"/>
                  </a:schemeClr>
                </a:solidFill>
              </a:rPr>
              <a:t>May 19, 10:00am ~ 11:59 am, ET; Webex; </a:t>
            </a:r>
            <a:endParaRPr lang="en-US" altLang="zh-CN" sz="1800" dirty="0">
              <a:solidFill>
                <a:schemeClr val="bg1">
                  <a:lumMod val="75000"/>
                </a:schemeClr>
              </a:solidFill>
            </a:endParaRPr>
          </a:p>
          <a:p>
            <a:pPr eaLnBrk="1" hangingPunct="1"/>
            <a:r>
              <a:rPr lang="en-US" altLang="zh-CN" sz="1800" dirty="0">
                <a:solidFill>
                  <a:schemeClr val="bg1">
                    <a:lumMod val="75000"/>
                  </a:schemeClr>
                </a:solidFill>
                <a:cs typeface="+mn-ea"/>
              </a:rPr>
              <a:t>May 22,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May 26, 10:00am ~ 11:59 am, ET; Webex; </a:t>
            </a:r>
            <a:endParaRPr lang="en-US" altLang="zh-CN" sz="1800" dirty="0">
              <a:solidFill>
                <a:schemeClr val="bg1">
                  <a:lumMod val="75000"/>
                </a:schemeClr>
              </a:solidFill>
              <a:cs typeface="+mn-ea"/>
            </a:endParaRPr>
          </a:p>
          <a:p>
            <a:pPr eaLnBrk="1" hangingPunct="1"/>
            <a:r>
              <a:rPr lang="en-US" altLang="zh-CN" sz="1800" strike="sngStrike" dirty="0">
                <a:solidFill>
                  <a:srgbClr val="FF0000"/>
                </a:solidFill>
                <a:uFillTx/>
                <a:cs typeface="+mn-ea"/>
              </a:rPr>
              <a:t>May 29, 10:00am ~ 11:59 am, ET; Webex; </a:t>
            </a:r>
            <a:endParaRPr lang="en-US" altLang="zh-CN" sz="1800" strike="sngStrike" dirty="0">
              <a:solidFill>
                <a:srgbClr val="FF0000"/>
              </a:solidFill>
              <a:uFillTx/>
              <a:cs typeface="+mn-ea"/>
            </a:endParaRPr>
          </a:p>
          <a:p>
            <a:pPr eaLnBrk="1" hangingPunct="1"/>
            <a:r>
              <a:rPr lang="en-US" altLang="zh-CN" sz="1800" strike="sngStrike" dirty="0">
                <a:solidFill>
                  <a:srgbClr val="FF0000"/>
                </a:solidFill>
                <a:uFillTx/>
                <a:cs typeface="+mn-ea"/>
              </a:rPr>
              <a:t>Jun 2, 10:00am ~ 11:59 am, ET; Webex; </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cs typeface="+mn-ea"/>
              </a:rPr>
              <a:t>Jun 9,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Jun 12,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Jun 16, 10:00am ~ 11:59 am, ET; Webex; </a:t>
            </a:r>
            <a:endParaRPr lang="en-US" altLang="zh-CN" sz="1800" dirty="0">
              <a:solidFill>
                <a:schemeClr val="bg1">
                  <a:lumMod val="75000"/>
                </a:schemeClr>
              </a:solidFill>
              <a:cs typeface="+mn-ea"/>
            </a:endParaRPr>
          </a:p>
          <a:p>
            <a:pPr eaLnBrk="1" hangingPunct="1"/>
            <a:r>
              <a:rPr lang="en-US" altLang="zh-CN" sz="1800" strike="sngStrike" dirty="0">
                <a:solidFill>
                  <a:srgbClr val="FF0000"/>
                </a:solidFill>
                <a:uFillTx/>
                <a:cs typeface="+mn-ea"/>
              </a:rPr>
              <a:t>Jul 3, 10:00am ~ 11:59 am, ET; Webex; </a:t>
            </a:r>
            <a:endParaRPr lang="en-US" altLang="zh-CN" sz="1800" strike="sngStrike" dirty="0">
              <a:solidFill>
                <a:srgbClr val="FF0000"/>
              </a:solidFill>
              <a:uFillTx/>
              <a:cs typeface="+mn-ea"/>
            </a:endParaRPr>
          </a:p>
          <a:p>
            <a:pPr eaLnBrk="1" hangingPunct="1"/>
            <a:r>
              <a:rPr lang="en-US" altLang="zh-CN" sz="1800" dirty="0">
                <a:solidFill>
                  <a:schemeClr val="bg1">
                    <a:lumMod val="85000"/>
                  </a:schemeClr>
                </a:solidFill>
                <a:cs typeface="+mn-ea"/>
              </a:rPr>
              <a:t>Jul 7, 10:00am ~ 11:59 am, ET; Webex.</a:t>
            </a:r>
            <a:endParaRPr lang="en-US" altLang="zh-CN" sz="1800" dirty="0">
              <a:solidFill>
                <a:schemeClr val="bg1">
                  <a:lumMod val="85000"/>
                </a:schemeClr>
              </a:solidFill>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 name="内容占位符 2"/>
          <p:cNvSpPr>
            <a:spLocks noGrp="1"/>
          </p:cNvSpPr>
          <p:nvPr/>
        </p:nvSpPr>
        <p:spPr>
          <a:xfrm>
            <a:off x="6183630" y="1675765"/>
            <a:ext cx="5736590" cy="4638040"/>
          </a:xfrm>
          <a:prstGeom prst="rect">
            <a:avLst/>
          </a:prstGeom>
          <a:noFill/>
          <a:ln w="9525">
            <a:noFill/>
          </a:ln>
        </p:spPr>
        <p:txBody>
          <a:bodyPr vert="horz" wrap="square"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1800" dirty="0">
                <a:solidFill>
                  <a:schemeClr val="bg1">
                    <a:lumMod val="85000"/>
                  </a:schemeClr>
                </a:solidFill>
                <a:cs typeface="+mn-ea"/>
              </a:rPr>
              <a:t>Jul 10, 10:00am ~ 11:59 am, ET, webex</a:t>
            </a:r>
            <a:endParaRPr lang="en-US" altLang="zh-CN" sz="1800" dirty="0">
              <a:solidFill>
                <a:schemeClr val="bg1">
                  <a:lumMod val="85000"/>
                </a:schemeClr>
              </a:solidFill>
              <a:cs typeface="+mn-ea"/>
            </a:endParaRPr>
          </a:p>
          <a:p>
            <a:pPr eaLnBrk="1" hangingPunct="1"/>
            <a:r>
              <a:rPr lang="en-US" altLang="zh-CN" sz="1800" u="sng" dirty="0">
                <a:solidFill>
                  <a:schemeClr val="bg1">
                    <a:lumMod val="85000"/>
                  </a:schemeClr>
                </a:solidFill>
                <a:cs typeface="+mn-ea"/>
              </a:rPr>
              <a:t>Jul 14, 10:00am ~ 11:59 am, ET; Webex; (802 Plenary)</a:t>
            </a:r>
            <a:endParaRPr lang="en-US" altLang="zh-CN" sz="1800" u="sng" dirty="0">
              <a:solidFill>
                <a:srgbClr val="00B050"/>
              </a:solidFill>
              <a:cs typeface="+mn-ea"/>
            </a:endParaRPr>
          </a:p>
          <a:p>
            <a:pPr eaLnBrk="1" hangingPunct="1"/>
            <a:r>
              <a:rPr lang="en-US" altLang="zh-CN" sz="1800" dirty="0">
                <a:solidFill>
                  <a:schemeClr val="bg1">
                    <a:lumMod val="85000"/>
                  </a:schemeClr>
                </a:solidFill>
                <a:cs typeface="+mn-ea"/>
                <a:sym typeface="+mn-ea"/>
              </a:rPr>
              <a:t>Jul 17,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21,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24,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28,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31,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rPr>
              <a:t>Aug 4,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11,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18,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25, 10:00am ~ 11:59 am, ET; Webex; </a:t>
            </a:r>
            <a:endParaRPr lang="en-US" altLang="zh-CN" sz="18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TGbd Documents Update</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graphicFrame>
        <p:nvGraphicFramePr>
          <p:cNvPr id="8" name="表格 7"/>
          <p:cNvGraphicFramePr>
            <a:graphicFrameLocks noGrp="1"/>
          </p:cNvGraphicFramePr>
          <p:nvPr/>
        </p:nvGraphicFramePr>
        <p:xfrm>
          <a:off x="1506220" y="1751330"/>
          <a:ext cx="9406890" cy="3667125"/>
        </p:xfrm>
        <a:graphic>
          <a:graphicData uri="http://schemas.openxmlformats.org/drawingml/2006/table">
            <a:tbl>
              <a:tblPr firstRow="1" bandRow="1">
                <a:tableStyleId>{5C22544A-7EE6-4342-B048-85BDC9FD1C3A}</a:tableStyleId>
              </a:tblPr>
              <a:tblGrid>
                <a:gridCol w="4977765"/>
                <a:gridCol w="2021205"/>
                <a:gridCol w="2407920"/>
              </a:tblGrid>
              <a:tr h="304800">
                <a:tc>
                  <a:txBody>
                    <a:bodyPr/>
                    <a:p>
                      <a:r>
                        <a:rPr lang="en-US" altLang="zh-CN" sz="1800" dirty="0" smtClean="0"/>
                        <a:t>TG Documents</a:t>
                      </a:r>
                      <a:endParaRPr lang="en-US" altLang="zh-CN" sz="1800" dirty="0" smtClean="0"/>
                    </a:p>
                  </a:txBody>
                  <a:tcPr/>
                </a:tc>
                <a:tc>
                  <a:txBody>
                    <a:bodyPr/>
                    <a:p>
                      <a:r>
                        <a:rPr lang="en-US" altLang="zh-CN" sz="1800" dirty="0" smtClean="0"/>
                        <a:t>Baseline Version</a:t>
                      </a:r>
                      <a:endParaRPr lang="en-US" altLang="zh-CN" sz="1800" dirty="0" smtClean="0"/>
                    </a:p>
                  </a:txBody>
                  <a:tcPr/>
                </a:tc>
                <a:tc>
                  <a:txBody>
                    <a:bodyPr/>
                    <a:p>
                      <a:r>
                        <a:rPr lang="en-US" altLang="zh-CN" sz="1800" dirty="0" smtClean="0"/>
                        <a:t>Latest</a:t>
                      </a:r>
                      <a:r>
                        <a:rPr lang="en-US" altLang="zh-CN" sz="1800" baseline="0" dirty="0" smtClean="0"/>
                        <a:t> Revision</a:t>
                      </a:r>
                      <a:endParaRPr lang="en-US" altLang="zh-CN" sz="1800" dirty="0" smtClean="0"/>
                    </a:p>
                  </a:txBody>
                  <a:tcPr/>
                </a:tc>
              </a:tr>
              <a:tr h="305435">
                <a:tc>
                  <a:txBody>
                    <a:bodyPr/>
                    <a:p>
                      <a:r>
                        <a:rPr lang="en-US" altLang="zh-CN" sz="1800" dirty="0" smtClean="0"/>
                        <a:t>Definition and requirements</a:t>
                      </a:r>
                      <a:endParaRPr lang="en-US" altLang="zh-CN" sz="1800" dirty="0" smtClean="0"/>
                    </a:p>
                  </a:txBody>
                  <a:tcPr/>
                </a:tc>
                <a:tc>
                  <a:txBody>
                    <a:bodyPr/>
                    <a:p>
                      <a:r>
                        <a:rPr lang="en-US" altLang="zh-CN" sz="1800" dirty="0" smtClean="0"/>
                        <a:t>11-19/0202r1</a:t>
                      </a:r>
                      <a:endParaRPr lang="en-US" altLang="zh-CN" sz="1800" dirty="0" smtClean="0"/>
                    </a:p>
                  </a:txBody>
                  <a:tcPr/>
                </a:tc>
                <a:tc>
                  <a:txBody>
                    <a:bodyPr/>
                    <a:p>
                      <a:r>
                        <a:rPr lang="en-US" altLang="zh-CN" sz="1800" dirty="0" smtClean="0"/>
                        <a:t>11-19/0202r1</a:t>
                      </a:r>
                      <a:endParaRPr lang="en-US" altLang="zh-CN" sz="1800" dirty="0" smtClean="0"/>
                    </a:p>
                  </a:txBody>
                  <a:tcPr/>
                </a:tc>
              </a:tr>
              <a:tr h="306070">
                <a:tc>
                  <a:txBody>
                    <a:bodyPr/>
                    <a:p>
                      <a:r>
                        <a:rPr lang="en-US" altLang="zh-CN" sz="1800" dirty="0" smtClean="0"/>
                        <a:t>Selection Procedure document</a:t>
                      </a:r>
                      <a:endParaRPr lang="en-US" altLang="zh-CN" sz="1800" dirty="0" smtClean="0"/>
                    </a:p>
                  </a:txBody>
                  <a:tcPr/>
                </a:tc>
                <a:tc>
                  <a:txBody>
                    <a:bodyPr/>
                    <a:p>
                      <a:r>
                        <a:rPr lang="en-US" altLang="zh-CN" sz="1800" dirty="0" smtClean="0">
                          <a:solidFill>
                            <a:schemeClr val="tx1"/>
                          </a:solidFill>
                        </a:rPr>
                        <a:t>11-19/0030r6</a:t>
                      </a:r>
                      <a:endParaRPr lang="en-US" altLang="zh-CN" sz="1800" dirty="0" smtClean="0">
                        <a:solidFill>
                          <a:schemeClr val="tx1"/>
                        </a:solidFill>
                      </a:endParaRPr>
                    </a:p>
                  </a:txBody>
                  <a:tcPr/>
                </a:tc>
                <a:tc>
                  <a:txBody>
                    <a:bodyPr/>
                    <a:p>
                      <a:r>
                        <a:rPr lang="en-US" altLang="zh-CN" sz="1800" dirty="0" smtClean="0">
                          <a:solidFill>
                            <a:schemeClr val="tx1"/>
                          </a:solidFill>
                        </a:rPr>
                        <a:t>11-19/0030r6</a:t>
                      </a:r>
                      <a:endParaRPr lang="en-US" altLang="zh-CN" sz="1800" dirty="0" smtClean="0">
                        <a:solidFill>
                          <a:schemeClr val="tx1"/>
                        </a:solidFill>
                      </a:endParaRPr>
                    </a:p>
                  </a:txBody>
                  <a:tcPr/>
                </a:tc>
              </a:tr>
              <a:tr h="305435">
                <a:tc>
                  <a:txBody>
                    <a:bodyPr/>
                    <a:p>
                      <a:r>
                        <a:rPr lang="en-US" altLang="zh-CN" sz="1800" dirty="0" smtClean="0"/>
                        <a:t>Functional Requirement document</a:t>
                      </a:r>
                      <a:endParaRPr lang="en-US" altLang="zh-CN" sz="1800" dirty="0" smtClean="0"/>
                    </a:p>
                  </a:txBody>
                  <a:tcPr/>
                </a:tc>
                <a:tc>
                  <a:txBody>
                    <a:bodyPr/>
                    <a:p>
                      <a:r>
                        <a:rPr lang="en-US" altLang="zh-CN" sz="1800" dirty="0" smtClean="0">
                          <a:solidFill>
                            <a:schemeClr val="tx1"/>
                          </a:solidFill>
                        </a:rPr>
                        <a:t>11-19/0495r0</a:t>
                      </a:r>
                      <a:endParaRPr lang="en-US" altLang="zh-CN" sz="1800" dirty="0" smtClean="0">
                        <a:solidFill>
                          <a:schemeClr val="tx1"/>
                        </a:solidFill>
                      </a:endParaRPr>
                    </a:p>
                  </a:txBody>
                  <a:tcPr/>
                </a:tc>
                <a:tc>
                  <a:txBody>
                    <a:bodyPr/>
                    <a:p>
                      <a:r>
                        <a:rPr lang="en-US" altLang="zh-CN" sz="1800" dirty="0" smtClean="0">
                          <a:solidFill>
                            <a:schemeClr val="tx1"/>
                          </a:solidFill>
                        </a:rPr>
                        <a:t>11-19/0495r3</a:t>
                      </a:r>
                      <a:endParaRPr lang="en-US" altLang="zh-CN" sz="1800" dirty="0" smtClean="0">
                        <a:solidFill>
                          <a:schemeClr val="tx1"/>
                        </a:solidFill>
                      </a:endParaRPr>
                    </a:p>
                  </a:txBody>
                  <a:tcPr/>
                </a:tc>
              </a:tr>
              <a:tr h="305435">
                <a:tc>
                  <a:txBody>
                    <a:bodyPr/>
                    <a:p>
                      <a:r>
                        <a:rPr lang="en-US" altLang="zh-CN" sz="1800" dirty="0" smtClean="0"/>
                        <a:t>Spec Framework document</a:t>
                      </a:r>
                      <a:endParaRPr lang="en-US" altLang="zh-CN" sz="1800" dirty="0" smtClean="0"/>
                    </a:p>
                  </a:txBody>
                  <a:tcPr/>
                </a:tc>
                <a:tc>
                  <a:txBody>
                    <a:bodyPr/>
                    <a:p>
                      <a:r>
                        <a:rPr lang="en-US" altLang="zh-CN" sz="1800" dirty="0" smtClean="0">
                          <a:solidFill>
                            <a:schemeClr val="tx1"/>
                          </a:solidFill>
                        </a:rPr>
                        <a:t>11-19/0497r0</a:t>
                      </a:r>
                      <a:endParaRPr lang="en-US" altLang="zh-CN" sz="1800" dirty="0" smtClean="0">
                        <a:solidFill>
                          <a:schemeClr val="tx1"/>
                        </a:solidFill>
                      </a:endParaRPr>
                    </a:p>
                  </a:txBody>
                  <a:tcPr/>
                </a:tc>
                <a:tc>
                  <a:txBody>
                    <a:bodyPr/>
                    <a:p>
                      <a:r>
                        <a:rPr lang="en-US" altLang="zh-CN" sz="1800" dirty="0" smtClean="0">
                          <a:solidFill>
                            <a:srgbClr val="0070C0"/>
                          </a:solidFill>
                        </a:rPr>
                        <a:t>11-19/0497r6</a:t>
                      </a:r>
                      <a:endParaRPr lang="en-US" altLang="zh-CN" sz="1800" dirty="0" smtClean="0">
                        <a:solidFill>
                          <a:srgbClr val="0070C0"/>
                        </a:solidFill>
                      </a:endParaRPr>
                    </a:p>
                  </a:txBody>
                  <a:tcPr/>
                </a:tc>
              </a:tr>
              <a:tr h="306070">
                <a:tc>
                  <a:txBody>
                    <a:bodyPr/>
                    <a:p>
                      <a:r>
                        <a:rPr lang="en-US" altLang="zh-CN" sz="1800" dirty="0" smtClean="0"/>
                        <a:t>Liaison response to IEEE VT/ITS</a:t>
                      </a:r>
                      <a:r>
                        <a:rPr lang="en-US" altLang="zh-CN" sz="1800" baseline="0" dirty="0" smtClean="0"/>
                        <a:t> 1609 WG</a:t>
                      </a:r>
                      <a:endParaRPr lang="en-US" altLang="zh-CN" sz="1800" dirty="0" smtClean="0"/>
                    </a:p>
                  </a:txBody>
                  <a:tcPr/>
                </a:tc>
                <a:tc>
                  <a:txBody>
                    <a:bodyPr/>
                    <a:p>
                      <a:r>
                        <a:rPr lang="en-US" altLang="zh-CN" sz="1800" dirty="0" smtClean="0">
                          <a:solidFill>
                            <a:schemeClr val="tx1"/>
                          </a:solidFill>
                        </a:rPr>
                        <a:t>11-19/0437r3</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11-19/0437r3</a:t>
                      </a:r>
                      <a:endParaRPr lang="en-US" altLang="zh-CN" sz="1800" dirty="0" smtClean="0">
                        <a:solidFill>
                          <a:schemeClr val="tx1"/>
                        </a:solidFill>
                      </a:endParaRPr>
                    </a:p>
                  </a:txBody>
                  <a:tcPr/>
                </a:tc>
              </a:tr>
              <a:tr h="305435">
                <a:tc>
                  <a:txBody>
                    <a:bodyPr/>
                    <a:p>
                      <a:r>
                        <a:rPr lang="en-US" altLang="zh-CN" sz="1800" dirty="0" smtClean="0"/>
                        <a:t>Liaison response</a:t>
                      </a:r>
                      <a:r>
                        <a:rPr lang="en-US" altLang="zh-CN" sz="1800" baseline="0" dirty="0" smtClean="0"/>
                        <a:t> to ITU-T CITS</a:t>
                      </a:r>
                      <a:endParaRPr lang="en-US" altLang="zh-CN" sz="1800" dirty="0" smtClean="0"/>
                    </a:p>
                  </a:txBody>
                  <a:tcPr/>
                </a:tc>
                <a:tc>
                  <a:txBody>
                    <a:bodyPr/>
                    <a:p>
                      <a:r>
                        <a:rPr lang="en-US" altLang="zh-CN" sz="1800" dirty="0" smtClean="0">
                          <a:solidFill>
                            <a:schemeClr val="tx1"/>
                          </a:solidFill>
                        </a:rPr>
                        <a:t>11-19/0843r0</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11-19/0843r0</a:t>
                      </a:r>
                      <a:endParaRPr lang="en-US" altLang="zh-CN" sz="1800" dirty="0" smtClean="0">
                        <a:solidFill>
                          <a:schemeClr val="tx1"/>
                        </a:solidFill>
                      </a:endParaRPr>
                    </a:p>
                  </a:txBody>
                  <a:tcPr/>
                </a:tc>
              </a:tr>
              <a:tr h="306070">
                <a:tc>
                  <a:txBody>
                    <a:bodyPr/>
                    <a:p>
                      <a:r>
                        <a:rPr lang="en-US" altLang="zh-CN" sz="1800" dirty="0" err="1" smtClean="0"/>
                        <a:t>TBbd</a:t>
                      </a:r>
                      <a:r>
                        <a:rPr lang="en-US" altLang="zh-CN" sz="1800" baseline="0" dirty="0" smtClean="0"/>
                        <a:t> FRD/SFD Motion Booklet</a:t>
                      </a:r>
                      <a:endParaRPr lang="en-US" altLang="zh-CN" sz="1800" dirty="0" smtClean="0"/>
                    </a:p>
                  </a:txBody>
                  <a:tcPr/>
                </a:tc>
                <a:tc>
                  <a:txBody>
                    <a:bodyPr/>
                    <a:p>
                      <a:r>
                        <a:rPr lang="en-US" altLang="zh-CN" sz="1800" dirty="0" smtClean="0">
                          <a:solidFill>
                            <a:schemeClr val="tx1"/>
                          </a:solidFill>
                        </a:rPr>
                        <a:t>11-19/0514r0</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rPr>
                        <a:t>11-19/0514r14</a:t>
                      </a:r>
                      <a:endParaRPr lang="en-US" altLang="zh-CN" sz="1800" dirty="0" smtClean="0">
                        <a:solidFill>
                          <a:srgbClr val="0070C0"/>
                        </a:solidFill>
                      </a:endParaRPr>
                    </a:p>
                  </a:txBody>
                  <a:tcPr/>
                </a:tc>
              </a:tr>
              <a:tr h="305435">
                <a:tc>
                  <a:txBody>
                    <a:bodyPr/>
                    <a:p>
                      <a:r>
                        <a:rPr lang="en-US" altLang="zh-CN" sz="1800" dirty="0" err="1" smtClean="0"/>
                        <a:t>TGbd</a:t>
                      </a:r>
                      <a:r>
                        <a:rPr lang="en-US" altLang="zh-CN" sz="1800" dirty="0" smtClean="0"/>
                        <a:t> Use Case</a:t>
                      </a:r>
                      <a:r>
                        <a:rPr lang="en-US" altLang="zh-CN" sz="1800" baseline="0" dirty="0" smtClean="0"/>
                        <a:t> document</a:t>
                      </a:r>
                      <a:endParaRPr lang="en-US" altLang="zh-CN" sz="1800" dirty="0" smtClean="0"/>
                    </a:p>
                  </a:txBody>
                  <a:tcPr/>
                </a:tc>
                <a:tc>
                  <a:txBody>
                    <a:bodyPr/>
                    <a:p>
                      <a:r>
                        <a:rPr lang="en-US" altLang="zh-CN" sz="1800" dirty="0" smtClean="0">
                          <a:solidFill>
                            <a:schemeClr val="tx1"/>
                          </a:solidFill>
                        </a:rPr>
                        <a:t>11-19/1342r0</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11-19/1342r1</a:t>
                      </a:r>
                      <a:endParaRPr lang="en-US" altLang="zh-CN" sz="1800" dirty="0" smtClean="0">
                        <a:solidFill>
                          <a:schemeClr val="tx1"/>
                        </a:solidFill>
                      </a:endParaRPr>
                    </a:p>
                  </a:txBody>
                  <a:tcPr/>
                </a:tc>
              </a:tr>
              <a:tr h="305435">
                <a:tc>
                  <a:txBody>
                    <a:bodyPr/>
                    <a:p>
                      <a:r>
                        <a:rPr lang="en-US" altLang="zh-CN" sz="1800" dirty="0"/>
                        <a:t>Teleconference Minutes</a:t>
                      </a:r>
                      <a:endParaRPr lang="en-US" altLang="zh-CN" sz="1800" dirty="0"/>
                    </a:p>
                  </a:txBody>
                  <a:tcPr/>
                </a:tc>
                <a:tc>
                  <a:txBody>
                    <a:bodyPr/>
                    <a:p>
                      <a:pPr algn="l" defTabSz="914400">
                        <a:spcBef>
                          <a:spcPts val="0"/>
                        </a:spcBef>
                        <a:spcAft>
                          <a:spcPts val="0"/>
                        </a:spcAft>
                        <a:buClrTx/>
                        <a:buSzTx/>
                        <a:buFontTx/>
                        <a:defRPr/>
                      </a:pPr>
                      <a:r>
                        <a:rPr lang="en-US" altLang="zh-CN" sz="1800" dirty="0" smtClean="0">
                          <a:solidFill>
                            <a:srgbClr val="0070C0"/>
                          </a:solidFill>
                        </a:rPr>
                        <a:t>11-20/0276r0</a:t>
                      </a:r>
                      <a:endParaRPr lang="en-US" altLang="zh-CN" sz="1800" dirty="0" smtClean="0">
                        <a:solidFill>
                          <a:srgbClr val="0070C0"/>
                        </a:solidFill>
                      </a:endParaRPr>
                    </a:p>
                  </a:txBody>
                  <a:tcPr/>
                </a:tc>
                <a:tc>
                  <a:txBody>
                    <a:bodyPr/>
                    <a:p>
                      <a:pPr marL="0" marR="0" lvl="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sym typeface="+mn-ea"/>
                        </a:rPr>
                        <a:t>11-20/0276r11</a:t>
                      </a:r>
                      <a:endParaRPr lang="en-US" altLang="zh-CN" sz="1800" dirty="0" smtClean="0">
                        <a:solidFill>
                          <a:srgbClr val="0070C0"/>
                        </a:solidFill>
                        <a:sym typeface="+mn-ea"/>
                      </a:endParaRPr>
                    </a:p>
                  </a:txBody>
                  <a:tcPr/>
                </a:tc>
              </a:tr>
              <a:tr h="305435">
                <a:tc>
                  <a:txBody>
                    <a:bodyPr/>
                    <a:p>
                      <a:pPr>
                        <a:buNone/>
                      </a:pPr>
                      <a:r>
                        <a:rPr lang="en-US" altLang="zh-CN" sz="1800" dirty="0"/>
                        <a:t>Tech Editor Report</a:t>
                      </a:r>
                      <a:endParaRPr lang="en-US" altLang="zh-CN" sz="1800" dirty="0"/>
                    </a:p>
                  </a:txBody>
                  <a:tcPr/>
                </a:tc>
                <a:tc>
                  <a:txBody>
                    <a:bodyPr/>
                    <a:p>
                      <a:pPr>
                        <a:buNone/>
                      </a:pPr>
                      <a:r>
                        <a:rPr lang="en-US" altLang="zh-CN" sz="1800" dirty="0">
                          <a:solidFill>
                            <a:schemeClr val="tx1"/>
                          </a:solidFill>
                        </a:rPr>
                        <a:t>11-19/2045r0</a:t>
                      </a:r>
                      <a:endParaRPr lang="en-US" altLang="zh-CN" sz="1800" dirty="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rPr>
                        <a:t>11-19/2045r5</a:t>
                      </a:r>
                      <a:endParaRPr lang="en-US" altLang="zh-CN" sz="1800" dirty="0" smtClean="0">
                        <a:solidFill>
                          <a:srgbClr val="0070C0"/>
                        </a:solidFill>
                      </a:endParaRPr>
                    </a:p>
                  </a:txBody>
                  <a:tcPr/>
                </a:tc>
              </a:tr>
              <a:tr h="306070">
                <a:tc>
                  <a:txBody>
                    <a:bodyPr/>
                    <a:p>
                      <a:pPr>
                        <a:buNone/>
                      </a:pPr>
                      <a:r>
                        <a:rPr lang="en-US" altLang="zh-CN" sz="1800" dirty="0"/>
                        <a:t>Comment Database</a:t>
                      </a:r>
                      <a:endParaRPr lang="en-US" altLang="zh-CN" sz="1800" dirty="0"/>
                    </a:p>
                  </a:txBody>
                  <a:tcPr/>
                </a:tc>
                <a:tc>
                  <a:txBody>
                    <a:bodyPr/>
                    <a:p>
                      <a:pPr>
                        <a:buNone/>
                      </a:pPr>
                      <a:r>
                        <a:rPr lang="en-US" altLang="zh-CN" sz="1800" dirty="0">
                          <a:solidFill>
                            <a:srgbClr val="0070C0"/>
                          </a:solidFill>
                        </a:rPr>
                        <a:t>11-20/0701r0</a:t>
                      </a:r>
                      <a:endParaRPr lang="en-US" altLang="zh-CN" sz="1800" dirty="0">
                        <a:solidFill>
                          <a:srgbClr val="0070C0"/>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rPr>
                        <a:t>11-20/0701r2</a:t>
                      </a:r>
                      <a:endParaRPr lang="en-US" altLang="zh-CN" sz="1800" dirty="0" smtClean="0">
                        <a:solidFill>
                          <a:srgbClr val="0070C0"/>
                        </a:solidFill>
                      </a:endParaRP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Current Timeline</a:t>
            </a:r>
            <a:endParaRPr lang="en-US" altLang="zh-CN"/>
          </a:p>
        </p:txBody>
      </p:sp>
      <p:sp>
        <p:nvSpPr>
          <p:cNvPr id="3" name="文本占位符 2"/>
          <p:cNvSpPr>
            <a:spLocks noGrp="1"/>
          </p:cNvSpPr>
          <p:nvPr>
            <p:ph type="body" idx="1"/>
          </p:nvPr>
        </p:nvSpPr>
        <p:spPr>
          <a:xfrm>
            <a:off x="2447290" y="1966595"/>
            <a:ext cx="7296150" cy="4113530"/>
          </a:xfrm>
        </p:spPr>
        <p:txBody>
          <a:bodyPr/>
          <a:p>
            <a:pPr lvl="1" defTabSz="337185">
              <a:buFont typeface="Arial" panose="020B0604020202020204" pitchFamily="34" charset="0"/>
              <a:buChar char="•"/>
              <a:defRPr/>
            </a:pPr>
            <a:r>
              <a:rPr lang="en-US" altLang="en-US" dirty="0">
                <a:solidFill>
                  <a:srgbClr val="00B050"/>
                </a:solidFill>
                <a:sym typeface="+mn-ea"/>
              </a:rPr>
              <a:t>PAR approved						</a:t>
            </a:r>
            <a:r>
              <a:rPr lang="en-US" altLang="en-US" dirty="0" smtClean="0">
                <a:solidFill>
                  <a:srgbClr val="00B050"/>
                </a:solidFill>
                <a:sym typeface="+mn-ea"/>
              </a:rPr>
              <a:t>	Dec </a:t>
            </a:r>
            <a:r>
              <a:rPr lang="en-US" altLang="en-US" dirty="0">
                <a:solidFill>
                  <a:srgbClr val="00B050"/>
                </a:solidFill>
                <a:sym typeface="+mn-ea"/>
              </a:rPr>
              <a:t>2018</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First TG meeting					</a:t>
            </a:r>
            <a:r>
              <a:rPr lang="en-US" altLang="en-US" dirty="0" smtClean="0">
                <a:solidFill>
                  <a:srgbClr val="00B050"/>
                </a:solidFill>
                <a:sym typeface="+mn-ea"/>
              </a:rPr>
              <a:t>	Jan </a:t>
            </a:r>
            <a:r>
              <a:rPr lang="en-US" altLang="en-US" dirty="0">
                <a:solidFill>
                  <a:srgbClr val="00B050"/>
                </a:solidFill>
                <a:sym typeface="+mn-ea"/>
              </a:rPr>
              <a:t>2019</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D0.1 								</a:t>
            </a:r>
            <a:r>
              <a:rPr lang="en-US" altLang="en-US" dirty="0" smtClean="0">
                <a:solidFill>
                  <a:srgbClr val="00B050"/>
                </a:solidFill>
                <a:sym typeface="+mn-ea"/>
              </a:rPr>
              <a:t>	</a:t>
            </a:r>
            <a:r>
              <a:rPr lang="en-US" altLang="en-US" dirty="0" smtClean="0">
                <a:solidFill>
                  <a:srgbClr val="00B050"/>
                </a:solidFill>
                <a:sym typeface="Wingdings" panose="05000000000000000000" pitchFamily="2" charset="2"/>
              </a:rPr>
              <a:t>Nov </a:t>
            </a:r>
            <a:r>
              <a:rPr lang="en-US" altLang="en-US" dirty="0">
                <a:solidFill>
                  <a:srgbClr val="00B050"/>
                </a:solidFill>
                <a:sym typeface="Wingdings" panose="05000000000000000000" pitchFamily="2" charset="2"/>
              </a:rPr>
              <a:t>2019</a:t>
            </a:r>
            <a:endParaRPr lang="en-US" altLang="en-US" dirty="0">
              <a:solidFill>
                <a:srgbClr val="00B050"/>
              </a:solidFill>
            </a:endParaRPr>
          </a:p>
          <a:p>
            <a:pPr lvl="1" defTabSz="337185">
              <a:buFont typeface="Arial" panose="020B0604020202020204" pitchFamily="34" charset="0"/>
              <a:buChar char="•"/>
              <a:defRPr/>
            </a:pPr>
            <a:r>
              <a:rPr lang="en-US" altLang="en-US" dirty="0">
                <a:solidFill>
                  <a:schemeClr val="tx1"/>
                </a:solidFill>
                <a:sym typeface="+mn-ea"/>
              </a:rPr>
              <a:t>D1.0 Letter Ballot					</a:t>
            </a:r>
            <a:r>
              <a:rPr lang="en-US" altLang="en-US" dirty="0" smtClean="0">
                <a:solidFill>
                  <a:schemeClr val="tx1"/>
                </a:solidFill>
                <a:sym typeface="+mn-ea"/>
              </a:rPr>
              <a:t>	</a:t>
            </a:r>
            <a:r>
              <a:rPr lang="en-US" altLang="en-US" dirty="0" smtClean="0">
                <a:solidFill>
                  <a:schemeClr val="tx1"/>
                </a:solidFill>
                <a:cs typeface="+mn-ea"/>
                <a:sym typeface="Wingdings" panose="05000000000000000000" pitchFamily="2" charset="2"/>
              </a:rPr>
              <a:t>Sep 2020</a:t>
            </a:r>
            <a:endParaRPr lang="en-US" altLang="en-US" dirty="0" smtClean="0">
              <a:solidFill>
                <a:schemeClr val="tx1"/>
              </a:solidFill>
              <a:cs typeface="+mn-ea"/>
            </a:endParaRPr>
          </a:p>
          <a:p>
            <a:pPr lvl="1" defTabSz="337185">
              <a:buFont typeface="Arial" panose="020B0604020202020204" pitchFamily="34" charset="0"/>
              <a:buChar char="•"/>
              <a:defRPr/>
            </a:pPr>
            <a:r>
              <a:rPr lang="en-US" altLang="en-US" dirty="0">
                <a:solidFill>
                  <a:schemeClr val="tx1"/>
                </a:solidFill>
                <a:sym typeface="+mn-ea"/>
              </a:rPr>
              <a:t>D2.0 LB recirculation					</a:t>
            </a:r>
            <a:r>
              <a:rPr lang="en-US" altLang="en-US" dirty="0" smtClean="0">
                <a:solidFill>
                  <a:schemeClr val="tx1"/>
                </a:solidFill>
                <a:cs typeface="+mn-ea"/>
                <a:sym typeface="Wingdings" panose="05000000000000000000" pitchFamily="2" charset="2"/>
              </a:rPr>
              <a:t>Jan 2021</a:t>
            </a:r>
            <a:endParaRPr lang="en-US" altLang="en-US" dirty="0">
              <a:solidFill>
                <a:schemeClr val="tx1"/>
              </a:solidFill>
            </a:endParaRPr>
          </a:p>
          <a:p>
            <a:pPr lvl="1" defTabSz="337185">
              <a:buFont typeface="Arial" panose="020B0604020202020204" pitchFamily="34" charset="0"/>
              <a:buChar char="•"/>
              <a:defRPr/>
            </a:pPr>
            <a:r>
              <a:rPr lang="en-US" altLang="en-US" dirty="0">
                <a:solidFill>
                  <a:schemeClr val="tx1"/>
                </a:solidFill>
                <a:sym typeface="+mn-ea"/>
              </a:rPr>
              <a:t>Form Sponsor Ballot Pool				</a:t>
            </a:r>
            <a:r>
              <a:rPr lang="en-US" altLang="en-US" dirty="0" smtClean="0">
                <a:solidFill>
                  <a:schemeClr val="tx1"/>
                </a:solidFill>
                <a:cs typeface="+mn-ea"/>
                <a:sym typeface="Wingdings" panose="05000000000000000000" pitchFamily="2" charset="2"/>
              </a:rPr>
              <a:t>Mar 2021</a:t>
            </a:r>
            <a:endParaRPr lang="en-US" altLang="en-US" dirty="0">
              <a:solidFill>
                <a:schemeClr val="tx1"/>
              </a:solidFill>
            </a:endParaRPr>
          </a:p>
          <a:p>
            <a:pPr lvl="1" defTabSz="337185">
              <a:buFont typeface="Arial" panose="020B0604020202020204" pitchFamily="34" charset="0"/>
              <a:buChar char="•"/>
              <a:defRPr/>
            </a:pPr>
            <a:r>
              <a:rPr lang="en-US" altLang="en-US" dirty="0">
                <a:solidFill>
                  <a:schemeClr val="tx1"/>
                </a:solidFill>
                <a:sym typeface="+mn-ea"/>
              </a:rPr>
              <a:t>D3.0 LB recirculation					</a:t>
            </a:r>
            <a:r>
              <a:rPr lang="en-US" altLang="en-US" dirty="0" smtClean="0">
                <a:solidFill>
                  <a:schemeClr val="tx1"/>
                </a:solidFill>
                <a:cs typeface="+mn-ea"/>
                <a:sym typeface="Wingdings" panose="05000000000000000000" pitchFamily="2" charset="2"/>
              </a:rPr>
              <a:t>Mar 2021</a:t>
            </a:r>
            <a:endParaRPr lang="en-US" altLang="en-US" dirty="0">
              <a:solidFill>
                <a:schemeClr val="tx1"/>
              </a:solidFill>
            </a:endParaRPr>
          </a:p>
          <a:p>
            <a:pPr lvl="1" defTabSz="337185">
              <a:buFont typeface="Arial" panose="020B0604020202020204" pitchFamily="34" charset="0"/>
              <a:buChar char="•"/>
              <a:defRPr/>
            </a:pPr>
            <a:r>
              <a:rPr lang="en-US" altLang="en-US" dirty="0">
                <a:solidFill>
                  <a:schemeClr val="tx1"/>
                </a:solidFill>
                <a:sym typeface="+mn-ea"/>
              </a:rPr>
              <a:t>D3.0 unchanged recirculation 	</a:t>
            </a:r>
            <a:r>
              <a:rPr lang="en-US" altLang="en-US" dirty="0" smtClean="0">
                <a:solidFill>
                  <a:schemeClr val="tx1"/>
                </a:solidFill>
                <a:sym typeface="+mn-ea"/>
              </a:rPr>
              <a:t>		</a:t>
            </a:r>
            <a:r>
              <a:rPr lang="en-US" altLang="en-US" dirty="0" smtClean="0">
                <a:solidFill>
                  <a:schemeClr val="tx1"/>
                </a:solidFill>
                <a:cs typeface="+mn-ea"/>
                <a:sym typeface="Wingdings" panose="05000000000000000000" pitchFamily="2" charset="2"/>
              </a:rPr>
              <a:t>May 2021</a:t>
            </a:r>
            <a:endParaRPr lang="en-US" altLang="en-US" dirty="0">
              <a:solidFill>
                <a:schemeClr val="tx1"/>
              </a:solidFill>
            </a:endParaRPr>
          </a:p>
          <a:p>
            <a:pPr lvl="1" defTabSz="337185">
              <a:buFont typeface="Arial" panose="020B0604020202020204" pitchFamily="34" charset="0"/>
              <a:buChar char="•"/>
              <a:defRPr/>
            </a:pPr>
            <a:r>
              <a:rPr lang="en-US" altLang="en-US" dirty="0">
                <a:solidFill>
                  <a:schemeClr val="tx1"/>
                </a:solidFill>
                <a:sym typeface="+mn-ea"/>
              </a:rPr>
              <a:t>Initial Sponsor Ballot (D4.0)			</a:t>
            </a:r>
            <a:r>
              <a:rPr lang="en-US" altLang="en-US" dirty="0" smtClean="0">
                <a:solidFill>
                  <a:schemeClr val="tx1"/>
                </a:solidFill>
                <a:cs typeface="+mn-ea"/>
                <a:sym typeface="Wingdings" panose="05000000000000000000" pitchFamily="2" charset="2"/>
              </a:rPr>
              <a:t>Jul 2021</a:t>
            </a:r>
            <a:endParaRPr lang="en-US" altLang="en-US" dirty="0">
              <a:solidFill>
                <a:schemeClr val="tx1"/>
              </a:solidFill>
            </a:endParaRPr>
          </a:p>
          <a:p>
            <a:pPr lvl="1" defTabSz="337185">
              <a:buFont typeface="Arial" panose="020B0604020202020204" pitchFamily="34" charset="0"/>
              <a:buChar char="•"/>
              <a:defRPr/>
            </a:pPr>
            <a:r>
              <a:rPr lang="en-US" altLang="en-US" dirty="0">
                <a:solidFill>
                  <a:schemeClr val="tx1"/>
                </a:solidFill>
                <a:sym typeface="+mn-ea"/>
              </a:rPr>
              <a:t>Final 802.11 WG approval		</a:t>
            </a:r>
            <a:r>
              <a:rPr lang="en-US" altLang="en-US" dirty="0" smtClean="0">
                <a:solidFill>
                  <a:schemeClr val="tx1"/>
                </a:solidFill>
                <a:sym typeface="+mn-ea"/>
              </a:rPr>
              <a:t>		</a:t>
            </a:r>
            <a:r>
              <a:rPr lang="en-US" altLang="en-US" dirty="0" smtClean="0">
                <a:solidFill>
                  <a:schemeClr val="tx1"/>
                </a:solidFill>
                <a:cs typeface="+mn-ea"/>
                <a:sym typeface="Wingdings" panose="05000000000000000000" pitchFamily="2" charset="2"/>
              </a:rPr>
              <a:t>May 2022</a:t>
            </a:r>
            <a:endParaRPr lang="en-US" altLang="en-US" dirty="0">
              <a:solidFill>
                <a:schemeClr val="tx1"/>
              </a:solidFill>
            </a:endParaRPr>
          </a:p>
          <a:p>
            <a:pPr lvl="1" defTabSz="337185">
              <a:buFont typeface="Arial" panose="020B0604020202020204" pitchFamily="34" charset="0"/>
              <a:buChar char="•"/>
              <a:defRPr/>
            </a:pPr>
            <a:r>
              <a:rPr lang="en-US" altLang="en-US" dirty="0">
                <a:solidFill>
                  <a:schemeClr val="tx1"/>
                </a:solidFill>
                <a:sym typeface="+mn-ea"/>
              </a:rPr>
              <a:t>802 EC approval					</a:t>
            </a:r>
            <a:r>
              <a:rPr lang="en-US" altLang="en-US" dirty="0" smtClean="0">
                <a:solidFill>
                  <a:schemeClr val="tx1"/>
                </a:solidFill>
                <a:sym typeface="+mn-ea"/>
              </a:rPr>
              <a:t>	</a:t>
            </a:r>
            <a:r>
              <a:rPr lang="en-US" altLang="en-US" dirty="0" smtClean="0">
                <a:solidFill>
                  <a:schemeClr val="tx1"/>
                </a:solidFill>
                <a:cs typeface="+mn-ea"/>
                <a:sym typeface="Wingdings" panose="05000000000000000000" pitchFamily="2" charset="2"/>
              </a:rPr>
              <a:t>May 2022</a:t>
            </a:r>
            <a:endParaRPr lang="en-US" altLang="en-US" dirty="0">
              <a:solidFill>
                <a:schemeClr val="tx1"/>
              </a:solidFill>
            </a:endParaRPr>
          </a:p>
          <a:p>
            <a:pPr lvl="1" defTabSz="337185">
              <a:buFont typeface="Arial" panose="020B0604020202020204" pitchFamily="34" charset="0"/>
              <a:buChar char="•"/>
              <a:defRPr/>
            </a:pPr>
            <a:r>
              <a:rPr lang="en-US" altLang="en-US" dirty="0" err="1">
                <a:solidFill>
                  <a:schemeClr val="tx1"/>
                </a:solidFill>
                <a:sym typeface="+mn-ea"/>
              </a:rPr>
              <a:t>RevCom</a:t>
            </a:r>
            <a:r>
              <a:rPr lang="en-US" altLang="en-US" dirty="0">
                <a:solidFill>
                  <a:schemeClr val="tx1"/>
                </a:solidFill>
                <a:sym typeface="+mn-ea"/>
              </a:rPr>
              <a:t> and SASB approval			</a:t>
            </a:r>
            <a:r>
              <a:rPr lang="en-US" altLang="en-US" dirty="0" smtClean="0">
                <a:solidFill>
                  <a:schemeClr val="tx1"/>
                </a:solidFill>
                <a:cs typeface="+mn-ea"/>
                <a:sym typeface="Wingdings" panose="05000000000000000000" pitchFamily="2" charset="2"/>
              </a:rPr>
              <a:t>Jun 2022</a:t>
            </a:r>
            <a:endParaRPr lang="en-US" altLang="en-US" dirty="0" smtClean="0">
              <a:solidFill>
                <a:schemeClr val="tx1"/>
              </a:solidFill>
              <a:cs typeface="+mn-ea"/>
              <a:sym typeface="Wingdings" panose="05000000000000000000" pitchFamily="2" charset="2"/>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15,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Join Webex Meeting</a:t>
            </a:r>
            <a:r>
              <a:rPr lang="en-US" altLang="zh-CN" sz="2400"/>
              <a:t>:   </a:t>
            </a:r>
            <a:r>
              <a:rPr lang="zh-CN" altLang="en-US" sz="2400">
                <a:hlinkClick r:id="rId1" action="ppaction://hlinkfile"/>
              </a:rPr>
              <a:t>Join Meeting</a:t>
            </a:r>
            <a:endParaRPr lang="zh-CN" altLang="en-US" sz="2400"/>
          </a:p>
          <a:p>
            <a:endParaRPr lang="zh-CN" altLang="en-US" sz="2400"/>
          </a:p>
          <a:p>
            <a:r>
              <a:rPr lang="zh-CN" altLang="en-US" sz="2400"/>
              <a:t>Meeting number: 791 213 977</a:t>
            </a:r>
            <a:endParaRPr lang="zh-CN" altLang="en-US" sz="2400"/>
          </a:p>
          <a:p>
            <a:r>
              <a:rPr lang="zh-CN" altLang="en-US" sz="2400"/>
              <a:t>Meeting password: wireless</a:t>
            </a:r>
            <a:endParaRPr lang="zh-CN" altLang="en-US" sz="2400"/>
          </a:p>
          <a:p>
            <a:endParaRPr lang="zh-CN" altLang="en-US" sz="2400"/>
          </a:p>
          <a:p>
            <a:r>
              <a:rPr lang="zh-CN" altLang="en-US" sz="2400"/>
              <a:t>Join by phone:</a:t>
            </a:r>
            <a:endParaRPr lang="zh-CN" altLang="en-US" sz="2400"/>
          </a:p>
          <a:p>
            <a:r>
              <a:rPr lang="zh-CN" altLang="en-US" sz="2400"/>
              <a:t>   +1-510-338-9438 USA Toll</a:t>
            </a:r>
            <a:endParaRPr lang="zh-CN" altLang="en-US" sz="2400"/>
          </a:p>
          <a:p>
            <a:r>
              <a:rPr lang="zh-CN" altLang="en-US" sz="2400"/>
              <a:t>   +44-20-3198-8144 UK Toll</a:t>
            </a:r>
            <a:endParaRPr lang="zh-CN" altLang="en-US" sz="2400"/>
          </a:p>
          <a:p>
            <a:r>
              <a:rPr lang="zh-CN" altLang="en-US" sz="2400"/>
              <a:t>Access code: 791 213 977</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- 11-20/0709, resolution-clause-3-2-cids-2-3-30-52-53-54-173-210-211-212-213,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19,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799 176 485</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799 176 485</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(Cont.),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792 031 444</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792 031 444</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Straw poll for 11-20/0744r1,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- 11-19/1982, Resolution for CIDs related to MAC SAP discussion (Michael)</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- 11-20/0731, Comment Resolution D0.3 CID0099, James Lepp (BlackBerry)</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(highlighted in green) to following CIDs and the proposed spec text modification to IEEE P802.11bd D0.3 as in 11-20/0744r1</a:t>
            </a:r>
            <a:endParaRPr lang="en-US" altLang="zh-CN"/>
          </a:p>
          <a:p>
            <a:r>
              <a:rPr lang="en-US" altLang="zh-CN"/>
              <a:t>    - CID 66, 67, 68 and 69</a:t>
            </a:r>
            <a:endParaRPr lang="en-US" altLang="zh-CN"/>
          </a:p>
          <a:p>
            <a:endParaRPr lang="en-US" altLang="zh-CN"/>
          </a:p>
          <a:p>
            <a:r>
              <a:rPr lang="en-US" altLang="zh-CN"/>
              <a:t>Result: Y13/N0/A2</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799 673 587</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799 673 587</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793 371 836</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793 371 836</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11-19/2045r4, tgbd editor's report, Bahar Sadeghi (Intel)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Straw poll for 11-20/0786r4, </a:t>
            </a:r>
            <a:r>
              <a:rPr lang="en-US" altLang="en-GB" b="1" noProof="0" dirty="0">
                <a:ln>
                  <a:noFill/>
                </a:ln>
                <a:effectLst/>
                <a:uLnTx/>
                <a:uFillTx/>
                <a:sym typeface="+mn-ea"/>
              </a:rPr>
              <a:t>cr-d0-3-phy-service-interface-part-1, Bo Sun (ZTE)</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11-20/0728r0, Comment Resolution D0.3 sec 4, James Lepp (BlackBerry)</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11-20/0731r1, Comment Resolution D0.3 CID0099, James Lepp (BlackBerry)</a:t>
            </a:r>
            <a:endParaRPr lang="en-US" altLang="en-GB" b="1" noProof="0" dirty="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Jun 12,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to following CIDs and the proposed spec text modification to IEEE P802.11bd D0.3 as in 11-20/0786r5</a:t>
            </a:r>
            <a:endParaRPr lang="en-US" altLang="zh-CN"/>
          </a:p>
          <a:p>
            <a:r>
              <a:rPr lang="en-US" altLang="zh-CN"/>
              <a:t>    - CID 8, 10, 101, 102, 103, 104, 105, 124, 125, 126, 127, 129, 130, 187, 189, 190, 248, 250, 251, 252, 253, 255, 257, 258 </a:t>
            </a:r>
            <a:endParaRPr lang="en-US" altLang="zh-CN"/>
          </a:p>
          <a:p>
            <a:endParaRPr lang="en-US" altLang="zh-CN"/>
          </a:p>
          <a:p>
            <a:r>
              <a:rPr lang="en-US" altLang="zh-CN"/>
              <a:t>Result: 14Y/0N/4A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2</a:t>
            </a:r>
            <a:endParaRPr lang="en-US" altLang="zh-CN"/>
          </a:p>
        </p:txBody>
      </p:sp>
      <p:sp>
        <p:nvSpPr>
          <p:cNvPr id="3" name="文本占位符 2"/>
          <p:cNvSpPr>
            <a:spLocks noGrp="1"/>
          </p:cNvSpPr>
          <p:nvPr>
            <p:ph type="body" idx="1"/>
          </p:nvPr>
        </p:nvSpPr>
        <p:spPr/>
        <p:txBody>
          <a:bodyPr/>
          <a:p>
            <a:r>
              <a:rPr lang="en-US" altLang="zh-CN"/>
              <a:t>Do you agree on the comment resolution to CID 0099 and the proposed spec text modification to IEEE P802.11bd D0.3 as in 11-20/0731r2</a:t>
            </a:r>
            <a:endParaRPr lang="en-US" altLang="zh-CN"/>
          </a:p>
          <a:p>
            <a:endParaRPr lang="en-US" altLang="zh-CN"/>
          </a:p>
          <a:p>
            <a:endParaRPr lang="en-US" altLang="zh-CN"/>
          </a:p>
          <a:p>
            <a:r>
              <a:rPr lang="en-US" altLang="zh-CN"/>
              <a:t>Result: 13Y/0N/4A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12,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a:t>
            </a:r>
            <a:r>
              <a:rPr lang="en-US" sz="2400"/>
              <a:t>1</a:t>
            </a:r>
            <a:r>
              <a:rPr sz="2400"/>
              <a:t> </a:t>
            </a:r>
            <a:r>
              <a:rPr lang="en-US" sz="2400"/>
              <a:t>229</a:t>
            </a:r>
            <a:r>
              <a:rPr sz="2400"/>
              <a:t> </a:t>
            </a:r>
            <a:r>
              <a:rPr lang="en-US" sz="2400"/>
              <a:t>953</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a:t>
            </a:r>
            <a:r>
              <a:rPr lang="en-US" sz="2400">
                <a:sym typeface="+mn-ea"/>
              </a:rPr>
              <a:t>1</a:t>
            </a:r>
            <a:r>
              <a:rPr sz="2400">
                <a:sym typeface="+mn-ea"/>
              </a:rPr>
              <a:t> </a:t>
            </a:r>
            <a:r>
              <a:rPr lang="en-US" sz="2400">
                <a:sym typeface="+mn-ea"/>
              </a:rPr>
              <a:t>229</a:t>
            </a:r>
            <a:r>
              <a:rPr sz="2400">
                <a:sym typeface="+mn-ea"/>
              </a:rPr>
              <a:t> </a:t>
            </a:r>
            <a:r>
              <a:rPr lang="en-US" sz="2400">
                <a:sym typeface="+mn-ea"/>
              </a:rPr>
              <a:t>953</a:t>
            </a:r>
            <a:endParaRPr lang="en-US" sz="2400">
              <a:sym typeface="+mn-ea"/>
            </a:endParaRPr>
          </a:p>
          <a:p>
            <a:endParaRPr sz="2400"/>
          </a:p>
          <a:p>
            <a:r>
              <a:rPr lang="en-US" sz="2400"/>
              <a:t>Join from a video system or application: dial 791229953@ieee802.my.webex.com, or 173.243.2.68</a:t>
            </a:r>
            <a:endParaRPr lang="en-US" sz="2400"/>
          </a:p>
          <a:p>
            <a:endParaRPr lang="en-US" sz="2400"/>
          </a:p>
          <a:p>
            <a:r>
              <a:rPr lang="en-US" sz="2400"/>
              <a:t>Join using Microsoft Lync or Microsoft Skype for Business: dial 791229953.ieee802.my@lync.webex.com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11-20/0887r0, LDPC Tone Mapping for NGV, Prashant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11-20/0888r0, Cyclic Shift Values for NGV,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11-20/0875r0, Comment Resolution for Section 32.3.6.3,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a:ln>
                  <a:noFill/>
                </a:ln>
                <a:effectLst/>
                <a:uLnTx/>
                <a:uFillTx/>
                <a:sym typeface="+mn-ea"/>
              </a:rPr>
              <a:t>optional/mandatory 20 MHz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Jun 16,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16,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798 364 402</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798 364 402</a:t>
            </a:r>
            <a:endParaRPr sz="2400">
              <a:sym typeface="+mn-ea"/>
            </a:endParaRPr>
          </a:p>
          <a:p>
            <a:endParaRPr sz="2400"/>
          </a:p>
          <a:p>
            <a:r>
              <a:rPr lang="en-US" sz="2400"/>
              <a:t>Join from a video system or application: dial 798364402@ieee802.my.webex.com, or 173.243.2.68</a:t>
            </a:r>
            <a:endParaRPr lang="en-US" sz="2400"/>
          </a:p>
          <a:p>
            <a:endParaRPr lang="en-US" sz="2400"/>
          </a:p>
          <a:p>
            <a:r>
              <a:rPr lang="en-US" sz="2400"/>
              <a:t>Join using Microsoft Lync or Microsoft Skype for Business: dial </a:t>
            </a:r>
            <a:r>
              <a:rPr lang="en-US" sz="2400">
                <a:sym typeface="+mn-ea"/>
              </a:rPr>
              <a:t>798364402</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11-20/0875r0, Comment Resolution for Section 32.3.6.3, Preshant Sharma (NXP)</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11-20/0844r0, CR-for-clause-32-2-1-ngv-ppdu-format,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11-20/0845r0, CR-for-clause-32-2-7-2-non-ngv-portion-of-ngv-format-preamble,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11-20/0720, Resolutions to 32.3.4 NGV modulation and coding schemes,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11-20/0721, Resolutions to 32.3.8.10 Midambles,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11-20/0722, Resolutions to 32.3.8.11 NGV transmit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11-20/0723,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11-20/0901, Comment Resolutions for Section 32.3.8 Data Field,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11-20/0897, Draft Spec Text for 11p Repetition Transmission 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7,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zh-CN" altLang="en-US"/>
              <a:t>Do you agree on the comment resolutions to the following CIDs as in doc 11-20/0875r0?</a:t>
            </a:r>
            <a:endParaRPr lang="zh-CN" altLang="en-US"/>
          </a:p>
          <a:p>
            <a:r>
              <a:rPr lang="zh-CN" altLang="en-US"/>
              <a:t> </a:t>
            </a:r>
            <a:r>
              <a:rPr lang="en-US" altLang="zh-CN"/>
              <a:t>CID </a:t>
            </a:r>
            <a:r>
              <a:rPr lang="zh-CN" altLang="en-US"/>
              <a:t>140, 141, 142, 143, 272, 273, 274, 275, 276, 277, 278</a:t>
            </a:r>
            <a:endParaRPr lang="zh-CN" altLang="en-US"/>
          </a:p>
          <a:p>
            <a:endParaRPr lang="zh-CN" altLang="en-US"/>
          </a:p>
          <a:p>
            <a:r>
              <a:rPr lang="en-US" altLang="zh-CN"/>
              <a:t>11Y/0N/4A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7,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792 031 613</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792 031 613</a:t>
            </a:r>
            <a:endParaRPr sz="2400">
              <a:sym typeface="+mn-ea"/>
            </a:endParaRPr>
          </a:p>
          <a:p>
            <a:endParaRPr sz="2400"/>
          </a:p>
          <a:p>
            <a:r>
              <a:rPr lang="en-US" sz="2400"/>
              <a:t>Join from a video system or application: dial 792031613@ieee802.my.webex.com, or 173.243.2.68</a:t>
            </a:r>
            <a:endParaRPr lang="en-US" sz="2400"/>
          </a:p>
          <a:p>
            <a:endParaRPr lang="en-US" sz="2400"/>
          </a:p>
          <a:p>
            <a:r>
              <a:rPr lang="en-US" sz="2400"/>
              <a:t>Join using Microsoft Lync or Microsoft Skype for Business: dial </a:t>
            </a:r>
            <a:r>
              <a:rPr lang="en-US" sz="2400">
                <a:sym typeface="+mn-ea"/>
              </a:rPr>
              <a:t>792031613</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41475" y="1597660"/>
            <a:ext cx="9410065" cy="4878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11-20/0844r0, CR-for-clause-32-2-1-ngv-ppdu-format,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11-20/0845r0, CR-for-clause-32-2-7-2-non-ngv-portion-of-ngv-format-preamble, Dongguk Lim (LGE)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11-20/0901, Comment Resolutions for Section 32.3.8 Data Field, Preshant Sharma (NXP)</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11-20/0897, Draft Spec Text for 11p Repetition Transmission 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for 11-20/0720r0, Resolutions to 32.3.4 NGV modulation and coding schemes,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for 11-20/0721r0, Resolutions to 32.3.8.10 Midambles,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for 11-20/0722r0, Resolutions to 32.3.8.11 NGV transmit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11-20/0721r1, Resolutions to 32.3.8.10 Midambles for CIDs 152 and 154, Yujin Noh (Newracom)</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11-20/0722r1, Resolutions to 32.3.8.11 NGV transmit procedure for CID 350,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11-20/0723,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11-20/1012, On 802.11bd Mandatory Features - Input from the Car-2-Car Communications Consortium, Ioannis Sarris (u-blox) [for TC on Jul 10]</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a:ln>
                  <a:noFill/>
                </a:ln>
                <a:effectLst/>
                <a:uLnTx/>
                <a:uFillTx/>
                <a:sym typeface="+mn-ea"/>
              </a:rPr>
              <a:t>Timeline Discussion</a:t>
            </a:r>
            <a:endParaRPr lang="en-US" altLang="en-GB" noProof="0" dirty="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10,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2 CIDs and the proposed spec text modification to IEEE P802.11bd D0.3 as in 11-20/</a:t>
            </a:r>
            <a:r>
              <a:rPr lang="zh-CN" altLang="en-US"/>
              <a:t>08</a:t>
            </a:r>
            <a:r>
              <a:rPr lang="en-US" altLang="zh-CN"/>
              <a:t>44</a:t>
            </a:r>
            <a:r>
              <a:rPr lang="zh-CN" altLang="en-US"/>
              <a:t>r</a:t>
            </a:r>
            <a:r>
              <a:rPr lang="en-US" altLang="zh-CN"/>
              <a:t>1</a:t>
            </a:r>
            <a:r>
              <a:rPr lang="zh-CN" altLang="en-US"/>
              <a:t>?</a:t>
            </a:r>
            <a:endParaRPr lang="zh-CN" altLang="en-US"/>
          </a:p>
          <a:p>
            <a:r>
              <a:rPr lang="zh-CN" altLang="en-US"/>
              <a:t> </a:t>
            </a:r>
            <a:r>
              <a:rPr lang="en-US" altLang="zh-CN"/>
              <a:t>CID 131 and 260	</a:t>
            </a:r>
            <a:endParaRPr lang="zh-CN" altLang="en-US"/>
          </a:p>
          <a:p>
            <a:endParaRPr lang="zh-CN" altLang="en-US"/>
          </a:p>
          <a:p>
            <a:r>
              <a:rPr lang="en-US" altLang="zh-CN"/>
              <a:t>11Y/0N/3A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#2</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16 CIDs and the proposed spec text modification to IEEE P802.11bd D0.3 as in 11-20/</a:t>
            </a:r>
            <a:r>
              <a:rPr lang="zh-CN" altLang="en-US"/>
              <a:t>08</a:t>
            </a:r>
            <a:r>
              <a:rPr lang="en-US" altLang="zh-CN"/>
              <a:t>45</a:t>
            </a:r>
            <a:r>
              <a:rPr lang="zh-CN" altLang="en-US"/>
              <a:t>r</a:t>
            </a:r>
            <a:r>
              <a:rPr lang="en-US" altLang="zh-CN"/>
              <a:t>1</a:t>
            </a:r>
            <a:r>
              <a:rPr lang="zh-CN" altLang="en-US"/>
              <a:t>?</a:t>
            </a:r>
            <a:endParaRPr lang="zh-CN" altLang="en-US"/>
          </a:p>
          <a:p>
            <a:r>
              <a:rPr lang="zh-CN" altLang="en-US"/>
              <a:t> </a:t>
            </a:r>
            <a:r>
              <a:rPr lang="en-US" altLang="zh-CN"/>
              <a:t>CID 116, 117, 144, 145, 146, 147, 280, 281, 282, 283, 284, 286, 287, 289, 290 and 291</a:t>
            </a:r>
            <a:endParaRPr lang="zh-CN" altLang="en-US"/>
          </a:p>
          <a:p>
            <a:endParaRPr lang="zh-CN" altLang="en-US"/>
          </a:p>
          <a:p>
            <a:r>
              <a:rPr lang="en-US" altLang="zh-CN"/>
              <a:t>10Y/0N/4A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#3</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11 CIDs and the proposed spec text modification to IEEE P802.11bd D0.3 as in 11-20/</a:t>
            </a:r>
            <a:r>
              <a:rPr lang="zh-CN" altLang="en-US"/>
              <a:t>0</a:t>
            </a:r>
            <a:r>
              <a:rPr lang="en-US" altLang="zh-CN"/>
              <a:t>720</a:t>
            </a:r>
            <a:r>
              <a:rPr lang="zh-CN" altLang="en-US"/>
              <a:t>r0?</a:t>
            </a:r>
            <a:endParaRPr lang="zh-CN" altLang="en-US"/>
          </a:p>
          <a:p>
            <a:r>
              <a:rPr lang="zh-CN" altLang="en-US"/>
              <a:t> </a:t>
            </a:r>
            <a:r>
              <a:rPr lang="en-US" altLang="zh-CN"/>
              <a:t>CID </a:t>
            </a:r>
            <a:r>
              <a:rPr lang="zh-CN" altLang="en-US"/>
              <a:t>110, 111, 112, 135, 136, 137, 138, 161, 265, 266 and 267</a:t>
            </a:r>
            <a:endParaRPr lang="zh-CN" altLang="en-US"/>
          </a:p>
          <a:p>
            <a:endParaRPr lang="zh-CN" altLang="en-US"/>
          </a:p>
          <a:p>
            <a:r>
              <a:rPr lang="en-US" altLang="zh-CN"/>
              <a:t>15Y/0N/4A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#4</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5 CIDs and the proposed spec text modification to IEEE P802.11bd D0.3 as in 11-20/</a:t>
            </a:r>
            <a:r>
              <a:rPr lang="zh-CN" altLang="en-US"/>
              <a:t>0</a:t>
            </a:r>
            <a:r>
              <a:rPr lang="en-US" altLang="zh-CN"/>
              <a:t>721</a:t>
            </a:r>
            <a:r>
              <a:rPr lang="zh-CN" altLang="en-US"/>
              <a:t>r0?</a:t>
            </a:r>
            <a:endParaRPr lang="zh-CN" altLang="en-US"/>
          </a:p>
          <a:p>
            <a:r>
              <a:rPr lang="zh-CN" altLang="en-US"/>
              <a:t> </a:t>
            </a:r>
            <a:r>
              <a:rPr lang="en-US" altLang="zh-CN"/>
              <a:t>CID </a:t>
            </a:r>
            <a:r>
              <a:rPr lang="zh-CN" altLang="en-US"/>
              <a:t>19, 122, 153, 202 and 341</a:t>
            </a:r>
            <a:endParaRPr lang="zh-CN" altLang="en-US"/>
          </a:p>
          <a:p>
            <a:endParaRPr lang="zh-CN" altLang="en-US"/>
          </a:p>
          <a:p>
            <a:r>
              <a:rPr lang="en-US" altLang="zh-CN"/>
              <a:t>11Y/0N/7A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#5</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7 CIDs and the proposed spec text modification to IEEE P802.11bd D0.3 as in 11-20/</a:t>
            </a:r>
            <a:r>
              <a:rPr lang="zh-CN" altLang="en-US"/>
              <a:t>0</a:t>
            </a:r>
            <a:r>
              <a:rPr lang="en-US" altLang="zh-CN"/>
              <a:t>722</a:t>
            </a:r>
            <a:r>
              <a:rPr lang="zh-CN" altLang="en-US"/>
              <a:t>r0?</a:t>
            </a:r>
            <a:endParaRPr lang="zh-CN" altLang="en-US"/>
          </a:p>
          <a:p>
            <a:r>
              <a:rPr lang="zh-CN" altLang="en-US"/>
              <a:t> </a:t>
            </a:r>
            <a:r>
              <a:rPr lang="en-US" altLang="zh-CN"/>
              <a:t>CID </a:t>
            </a:r>
            <a:r>
              <a:rPr lang="zh-CN" altLang="en-US"/>
              <a:t>345, 346, 347, 348, 349, </a:t>
            </a:r>
            <a:r>
              <a:rPr lang="en-US" altLang="zh-CN"/>
              <a:t>3</a:t>
            </a:r>
            <a:r>
              <a:rPr lang="zh-CN" altLang="en-US"/>
              <a:t>51 and 352</a:t>
            </a:r>
            <a:endParaRPr lang="zh-CN" altLang="en-US"/>
          </a:p>
          <a:p>
            <a:endParaRPr lang="zh-CN" altLang="en-US"/>
          </a:p>
          <a:p>
            <a:r>
              <a:rPr lang="en-US" altLang="zh-CN"/>
              <a:t>12Y/0N/4A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TG Chair Proposed Timeline Change</a:t>
            </a:r>
            <a:endParaRPr lang="en-US" altLang="zh-CN"/>
          </a:p>
        </p:txBody>
      </p:sp>
      <p:sp>
        <p:nvSpPr>
          <p:cNvPr id="3" name="文本占位符 2"/>
          <p:cNvSpPr>
            <a:spLocks noGrp="1"/>
          </p:cNvSpPr>
          <p:nvPr>
            <p:ph type="body" idx="1"/>
          </p:nvPr>
        </p:nvSpPr>
        <p:spPr/>
        <p:txBody>
          <a:bodyPr/>
          <a:p>
            <a:pPr lvl="1" defTabSz="337185">
              <a:buFont typeface="Arial" panose="020B0604020202020204" pitchFamily="34" charset="0"/>
              <a:buChar char="•"/>
              <a:defRPr/>
            </a:pPr>
            <a:r>
              <a:rPr lang="en-US" altLang="en-US" dirty="0">
                <a:solidFill>
                  <a:srgbClr val="00B050"/>
                </a:solidFill>
                <a:sym typeface="+mn-ea"/>
              </a:rPr>
              <a:t>PAR approved						</a:t>
            </a:r>
            <a:r>
              <a:rPr lang="en-US" altLang="en-US" dirty="0" smtClean="0">
                <a:solidFill>
                  <a:srgbClr val="00B050"/>
                </a:solidFill>
                <a:sym typeface="+mn-ea"/>
              </a:rPr>
              <a:t>	Dec </a:t>
            </a:r>
            <a:r>
              <a:rPr lang="en-US" altLang="en-US" dirty="0">
                <a:solidFill>
                  <a:srgbClr val="00B050"/>
                </a:solidFill>
                <a:sym typeface="+mn-ea"/>
              </a:rPr>
              <a:t>2018</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First TG meeting					</a:t>
            </a:r>
            <a:r>
              <a:rPr lang="en-US" altLang="en-US" dirty="0" smtClean="0">
                <a:solidFill>
                  <a:srgbClr val="00B050"/>
                </a:solidFill>
                <a:sym typeface="+mn-ea"/>
              </a:rPr>
              <a:t>	Jan </a:t>
            </a:r>
            <a:r>
              <a:rPr lang="en-US" altLang="en-US" dirty="0">
                <a:solidFill>
                  <a:srgbClr val="00B050"/>
                </a:solidFill>
                <a:sym typeface="+mn-ea"/>
              </a:rPr>
              <a:t>2019</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D0.1 								</a:t>
            </a:r>
            <a:r>
              <a:rPr lang="en-US" altLang="en-US" dirty="0" smtClean="0">
                <a:solidFill>
                  <a:srgbClr val="00B050"/>
                </a:solidFill>
                <a:sym typeface="+mn-ea"/>
              </a:rPr>
              <a:t>	</a:t>
            </a:r>
            <a:r>
              <a:rPr lang="en-US" altLang="en-US" dirty="0" smtClean="0">
                <a:solidFill>
                  <a:srgbClr val="00B050"/>
                </a:solidFill>
                <a:sym typeface="Wingdings" panose="05000000000000000000" pitchFamily="2" charset="2"/>
              </a:rPr>
              <a:t>Nov </a:t>
            </a:r>
            <a:r>
              <a:rPr lang="en-US" altLang="en-US" dirty="0">
                <a:solidFill>
                  <a:srgbClr val="00B050"/>
                </a:solidFill>
                <a:sym typeface="Wingdings" panose="05000000000000000000" pitchFamily="2" charset="2"/>
              </a:rPr>
              <a:t>2019</a:t>
            </a:r>
            <a:endParaRPr lang="en-US" altLang="en-US" dirty="0">
              <a:solidFill>
                <a:srgbClr val="00B050"/>
              </a:solidFill>
            </a:endParaRPr>
          </a:p>
          <a:p>
            <a:pPr lvl="1" defTabSz="337185">
              <a:buFont typeface="Arial" panose="020B0604020202020204" pitchFamily="34" charset="0"/>
              <a:buChar char="•"/>
              <a:defRPr/>
            </a:pPr>
            <a:r>
              <a:rPr lang="en-US" altLang="en-US" dirty="0">
                <a:sym typeface="+mn-ea"/>
              </a:rPr>
              <a:t>D1.0 Letter Ballot					</a:t>
            </a:r>
            <a:r>
              <a:rPr lang="en-US" altLang="en-US" dirty="0" smtClean="0">
                <a:sym typeface="+mn-ea"/>
              </a:rPr>
              <a:t>	</a:t>
            </a:r>
            <a:r>
              <a:rPr lang="en-US" altLang="en-US" dirty="0" smtClean="0">
                <a:sym typeface="Wingdings" panose="05000000000000000000" pitchFamily="2" charset="2"/>
              </a:rPr>
              <a:t>Mar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Sep 2020</a:t>
            </a:r>
            <a:endParaRPr lang="en-US" altLang="en-US" dirty="0" smtClean="0">
              <a:solidFill>
                <a:srgbClr val="FF0000"/>
              </a:solidFill>
              <a:cs typeface="+mn-ea"/>
            </a:endParaRPr>
          </a:p>
          <a:p>
            <a:pPr lvl="1" defTabSz="337185">
              <a:buFont typeface="Arial" panose="020B0604020202020204" pitchFamily="34" charset="0"/>
              <a:buChar char="•"/>
              <a:defRPr/>
            </a:pPr>
            <a:r>
              <a:rPr lang="en-US" altLang="en-US" dirty="0">
                <a:sym typeface="+mn-ea"/>
              </a:rPr>
              <a:t>D2.0 LB recirculation					</a:t>
            </a:r>
            <a:r>
              <a:rPr lang="en-US" altLang="en-US" dirty="0">
                <a:sym typeface="Wingdings" panose="05000000000000000000" pitchFamily="2" charset="2"/>
              </a:rPr>
              <a:t>Jul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Jan 2021</a:t>
            </a:r>
            <a:endParaRPr lang="en-US" altLang="en-US" dirty="0"/>
          </a:p>
          <a:p>
            <a:pPr lvl="1" defTabSz="337185">
              <a:buFont typeface="Arial" panose="020B0604020202020204" pitchFamily="34" charset="0"/>
              <a:buChar char="•"/>
              <a:defRPr/>
            </a:pPr>
            <a:r>
              <a:rPr lang="en-US" altLang="en-US" dirty="0">
                <a:sym typeface="+mn-ea"/>
              </a:rPr>
              <a:t>Form Sponsor Ballot Pool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LB recirculation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unchanged recirculation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2021</a:t>
            </a:r>
            <a:endParaRPr lang="en-US" altLang="en-US" dirty="0"/>
          </a:p>
          <a:p>
            <a:pPr lvl="1" defTabSz="337185">
              <a:buFont typeface="Arial" panose="020B0604020202020204" pitchFamily="34" charset="0"/>
              <a:buChar char="•"/>
              <a:defRPr/>
            </a:pPr>
            <a:r>
              <a:rPr lang="en-US" altLang="en-US" dirty="0">
                <a:sym typeface="+mn-ea"/>
              </a:rPr>
              <a:t>Initial Sponsor Ballot (D4.0)			</a:t>
            </a:r>
            <a:r>
              <a:rPr lang="en-US" altLang="en-US" dirty="0">
                <a:sym typeface="Wingdings" panose="05000000000000000000" pitchFamily="2" charset="2"/>
              </a:rPr>
              <a:t>Jan 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Jul 2021</a:t>
            </a:r>
            <a:endParaRPr lang="en-US" altLang="en-US" dirty="0"/>
          </a:p>
          <a:p>
            <a:pPr lvl="1" defTabSz="337185">
              <a:buFont typeface="Arial" panose="020B0604020202020204" pitchFamily="34" charset="0"/>
              <a:buChar char="•"/>
              <a:defRPr/>
            </a:pPr>
            <a:r>
              <a:rPr lang="en-US" altLang="en-US" dirty="0">
                <a:sym typeface="+mn-ea"/>
              </a:rPr>
              <a:t>Final 802.11 WG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a:sym typeface="+mn-ea"/>
              </a:rPr>
              <a:t>802 EC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err="1">
                <a:sym typeface="+mn-ea"/>
              </a:rPr>
              <a:t>RevCom</a:t>
            </a:r>
            <a:r>
              <a:rPr lang="en-US" altLang="en-US" dirty="0">
                <a:sym typeface="+mn-ea"/>
              </a:rPr>
              <a:t> and SASB approval			</a:t>
            </a:r>
            <a:r>
              <a:rPr lang="en-US" altLang="en-US" dirty="0">
                <a:sym typeface="Wingdings" panose="05000000000000000000" pitchFamily="2" charset="2"/>
              </a:rPr>
              <a:t>Dec 2021</a:t>
            </a:r>
            <a:r>
              <a:rPr lang="en-US" altLang="en-US" dirty="0" smtClean="0">
                <a:solidFill>
                  <a:srgbClr val="FF0000"/>
                </a:solidFill>
                <a:cs typeface="+mn-ea"/>
                <a:sym typeface="Wingdings" panose="05000000000000000000" pitchFamily="2" charset="2"/>
              </a:rPr>
              <a:t>	→ 		Jun 2022</a:t>
            </a:r>
            <a:endParaRPr lang="en-US" altLang="en-US" dirty="0" smtClean="0">
              <a:solidFill>
                <a:srgbClr val="FF0000"/>
              </a:solidFill>
              <a:cs typeface="+mn-ea"/>
            </a:endParaRPr>
          </a:p>
          <a:p>
            <a:endParaRPr lang="zh-CN" altLang="en-US"/>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10,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132 304 7188</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132 304 7188</a:t>
            </a:r>
            <a:endParaRPr sz="2400">
              <a:sym typeface="+mn-ea"/>
            </a:endParaRPr>
          </a:p>
          <a:p>
            <a:endParaRPr sz="2400"/>
          </a:p>
          <a:p>
            <a:r>
              <a:rPr lang="en-US" sz="2400"/>
              <a:t>Join from a video system or application: dial 1323047188@ieee802.my.webex.com, or 173.243.2.68</a:t>
            </a:r>
            <a:endParaRPr lang="en-US" sz="2400"/>
          </a:p>
          <a:p>
            <a:endParaRPr lang="en-US" sz="2400"/>
          </a:p>
          <a:p>
            <a:r>
              <a:rPr lang="en-US" sz="2400"/>
              <a:t>Join using Microsoft Lync or Microsoft Skype for Business: dial </a:t>
            </a:r>
            <a:r>
              <a:rPr lang="en-US" sz="2400">
                <a:sym typeface="+mn-ea"/>
              </a:rPr>
              <a:t>1323047188</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64615" y="1597660"/>
            <a:ext cx="9927590" cy="4033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11-20/0901r1, </a:t>
            </a:r>
            <a:r>
              <a:rPr lang="en-US" altLang="en-GB" b="1" noProof="0" dirty="0">
                <a:ln>
                  <a:noFill/>
                </a:ln>
                <a:solidFill>
                  <a:srgbClr val="00B050"/>
                </a:solidFill>
                <a:effectLst/>
                <a:uLnTx/>
                <a:uFillTx/>
                <a:sym typeface="+mn-ea"/>
              </a:rPr>
              <a:t>Comment Resolutions for Section 32.3.8 Data Field, Preshant Sharma (NXP)</a:t>
            </a:r>
            <a:endParaRPr lang="en-US" altLang="en-GB" b="1" noProof="0" dirty="0">
              <a:ln>
                <a:noFill/>
              </a:ln>
              <a:solidFill>
                <a:srgbClr val="00B05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11-20/0721r2, Resolutions to 32.3.8.10 Midambles for CIDs 152 and 154, Yujin Noh (Newracom)</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11-20/0722r1, Resolutions to 32.3.8.11 NGV transmit procedure for CID 350,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11-20/0723r1,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11-20/1012, On 802.11bd Mandatory Features - Input from the Car-2-Car Communications Consortium, Ioannis Sarris (u-blox)</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Straw poll for 11-20/0682r1, midamble design, Miguel Lopez (Ericsson)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14, 10:00am - 11:59am, ET (part of IEEE 802.11 plenary, credit counted)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17 CIDs and the proposed spec text modification to IEEE P802.11bd D0.3 as in 11-20/</a:t>
            </a:r>
            <a:r>
              <a:rPr lang="zh-CN" altLang="en-US"/>
              <a:t>0</a:t>
            </a:r>
            <a:r>
              <a:rPr lang="en-US"/>
              <a:t>901</a:t>
            </a:r>
            <a:r>
              <a:rPr lang="zh-CN" altLang="en-US"/>
              <a:t>r</a:t>
            </a:r>
            <a:r>
              <a:rPr lang="en-US" altLang="zh-CN"/>
              <a:t>1</a:t>
            </a:r>
            <a:r>
              <a:rPr lang="zh-CN" altLang="en-US"/>
              <a:t>?</a:t>
            </a:r>
            <a:endParaRPr lang="zh-CN" altLang="en-US"/>
          </a:p>
          <a:p>
            <a:r>
              <a:rPr lang="zh-CN" altLang="en-US"/>
              <a:t> </a:t>
            </a:r>
            <a:r>
              <a:rPr lang="en-US" altLang="zh-CN"/>
              <a:t>CID 151, 158, 171, 198, 199, 327, 328, 329, 330, 331, 332, 333, 335, 336, 337, 338, 339	</a:t>
            </a:r>
            <a:endParaRPr lang="zh-CN" altLang="en-US"/>
          </a:p>
          <a:p>
            <a:endParaRPr lang="zh-CN" altLang="en-US"/>
          </a:p>
          <a:p>
            <a:r>
              <a:rPr lang="en-US" altLang="zh-CN"/>
              <a:t>14Y/0N/5A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br>
              <a:rPr lang="en-US" sz="3200" dirty="0">
                <a:solidFill>
                  <a:srgbClr val="0000FF"/>
                </a:solidFill>
                <a:latin typeface="Arial Black" panose="020B0A04020102020204" pitchFamily="34" charset="0"/>
              </a:rPr>
            </a:br>
            <a:r>
              <a:rPr lang="en-US" sz="3200" dirty="0">
                <a:solidFill>
                  <a:srgbClr val="0000FF"/>
                </a:solidFill>
                <a:latin typeface="Arial Black" panose="020B0A04020102020204" pitchFamily="34" charset="0"/>
              </a:rPr>
              <a:t>(During IEEE 802.11 Jul Plenary)</a:t>
            </a: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14,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132 866 6514</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132 866 6514</a:t>
            </a:r>
            <a:endParaRPr sz="2400">
              <a:sym typeface="+mn-ea"/>
            </a:endParaRPr>
          </a:p>
          <a:p>
            <a:endParaRPr sz="2400"/>
          </a:p>
          <a:p>
            <a:r>
              <a:rPr lang="en-US" sz="2400"/>
              <a:t>Join from a video system or application: dial 1328666514@ieee802.my.webex.com, or 173.243.2.68</a:t>
            </a:r>
            <a:endParaRPr lang="en-US" sz="2400"/>
          </a:p>
          <a:p>
            <a:endParaRPr lang="en-US" sz="2400"/>
          </a:p>
          <a:p>
            <a:r>
              <a:rPr lang="en-US" sz="2400"/>
              <a:t>Join using Microsoft Lync or Microsoft Skype for Business: dial </a:t>
            </a:r>
            <a:r>
              <a:rPr lang="en-US" sz="2400">
                <a:sym typeface="+mn-ea"/>
              </a:rPr>
              <a:t>1328666514</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64615" y="1597660"/>
            <a:ext cx="9927590" cy="479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Motions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0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Motion for teleconference minutes from Feb 2020</a:t>
            </a:r>
            <a:endParaRPr kumimoji="0" lang="en-US" altLang="en-GB" sz="20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0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Motion for TGbd timeline update</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Tech Editor Report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0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11-19/2045r5, TGbd Editor's Report, Bahar Sadeghi (Intel)</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(CR) for 11-20/0721r2, Resolutions to 32.3.8.10 Midambles for CIDs 152 and 154, Yujin Noh (Newracom)</a:t>
            </a:r>
            <a:endParaRPr lang="en-US" altLang="en-GB" b="1" noProof="0" dirty="0">
              <a:ln>
                <a:noFill/>
              </a:ln>
              <a:solidFill>
                <a:srgbClr val="00B05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(CR) for 11-20/0722r1, Resolutions to 32.3.8.11 NGV transmit procedure for CID 350,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(CR) for 11-20/0723r1, Resolutions to 32.3.8.12 NGV receive procedure, Yujin Noh (Newracom)</a:t>
            </a:r>
            <a:endParaRPr lang="en-US" altLang="en-GB" b="1" noProof="0" dirty="0">
              <a:ln>
                <a:noFill/>
              </a:ln>
              <a:solidFill>
                <a:srgbClr val="00B05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(CR) for 11-20/0682r1, midamble design, Miguel Lopez (Ericsson)</a:t>
            </a:r>
            <a:endParaRPr lang="en-US" altLang="en-GB" b="1" noProof="0" dirty="0">
              <a:ln>
                <a:noFill/>
              </a:ln>
              <a:solidFill>
                <a:srgbClr val="FFC00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11-20/1061, the comment resolution for clause 32.3.7.3 NGV portion of NGV format preamble, Donggkuk Lim (LGE)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Motion #1</a:t>
            </a:r>
            <a:endParaRPr lang="en-US" altLang="zh-CN"/>
          </a:p>
        </p:txBody>
      </p:sp>
      <p:sp>
        <p:nvSpPr>
          <p:cNvPr id="3" name="文本占位符 2"/>
          <p:cNvSpPr>
            <a:spLocks noGrp="1"/>
          </p:cNvSpPr>
          <p:nvPr>
            <p:ph type="body" idx="1"/>
          </p:nvPr>
        </p:nvSpPr>
        <p:spPr/>
        <p:txBody>
          <a:bodyPr/>
          <a:p>
            <a:r>
              <a:rPr lang="en-US" altLang="zh-CN">
                <a:sym typeface="+mn-ea"/>
              </a:rPr>
              <a:t>Move to approve the TGbd meeting minutes for Jan f2f meeting (11-20/016r0) and teleconferences from Feb 2020 to Jul 10th 2020 (11-20/0276r11)</a:t>
            </a:r>
            <a:endParaRPr lang="en-US" altLang="zh-CN">
              <a:sym typeface="+mn-ea"/>
            </a:endParaRPr>
          </a:p>
          <a:p>
            <a:r>
              <a:rPr lang="zh-CN" altLang="en-US"/>
              <a:t> </a:t>
            </a:r>
            <a:endParaRPr lang="zh-CN" altLang="en-US"/>
          </a:p>
          <a:p>
            <a:r>
              <a:rPr lang="en-US" altLang="zh-CN"/>
              <a:t>Moved: James Lepp</a:t>
            </a:r>
            <a:endParaRPr lang="en-US" altLang="zh-CN"/>
          </a:p>
          <a:p>
            <a:r>
              <a:rPr lang="en-US" altLang="zh-CN"/>
              <a:t>Seconded: Dongguk Lim</a:t>
            </a:r>
            <a:endParaRPr lang="en-US" altLang="zh-CN"/>
          </a:p>
          <a:p>
            <a:endParaRPr lang="en-US" altLang="zh-CN"/>
          </a:p>
          <a:p>
            <a:r>
              <a:rPr lang="en-US" altLang="zh-CN"/>
              <a:t>Result: </a:t>
            </a:r>
            <a:r>
              <a:rPr lang="en-US" altLang="zh-CN">
                <a:solidFill>
                  <a:srgbClr val="00B050"/>
                </a:solidFill>
              </a:rPr>
              <a:t>approved with unanimous consent</a:t>
            </a:r>
            <a:endParaRPr lang="en-US" altLang="zh-CN">
              <a:solidFill>
                <a:srgbClr val="00B050"/>
              </a:solidFill>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Motion #2</a:t>
            </a:r>
            <a:endParaRPr lang="en-US" altLang="zh-CN"/>
          </a:p>
        </p:txBody>
      </p:sp>
      <p:sp>
        <p:nvSpPr>
          <p:cNvPr id="3" name="文本占位符 2"/>
          <p:cNvSpPr>
            <a:spLocks noGrp="1"/>
          </p:cNvSpPr>
          <p:nvPr>
            <p:ph type="body" idx="1"/>
          </p:nvPr>
        </p:nvSpPr>
        <p:spPr>
          <a:xfrm>
            <a:off x="914400" y="1534795"/>
            <a:ext cx="10361930" cy="4559935"/>
          </a:xfrm>
        </p:spPr>
        <p:txBody>
          <a:bodyPr/>
          <a:p>
            <a:r>
              <a:rPr lang="en-US" altLang="zh-CN">
                <a:sym typeface="+mn-ea"/>
              </a:rPr>
              <a:t>Move to approve the TGbd timeline update as below:</a:t>
            </a:r>
            <a:endParaRPr lang="en-US" altLang="zh-CN">
              <a:sym typeface="+mn-ea"/>
            </a:endParaRPr>
          </a:p>
          <a:p>
            <a:r>
              <a:rPr lang="zh-CN" altLang="en-US"/>
              <a:t> </a:t>
            </a:r>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en-US" altLang="zh-CN"/>
          </a:p>
          <a:p>
            <a:r>
              <a:rPr lang="en-US" altLang="zh-CN"/>
              <a:t>Moved:  James Lepp</a:t>
            </a:r>
            <a:endParaRPr lang="en-US" altLang="zh-CN"/>
          </a:p>
          <a:p>
            <a:r>
              <a:rPr lang="en-US" altLang="zh-CN"/>
              <a:t>Seconded: Joseph Levy</a:t>
            </a:r>
            <a:endParaRPr lang="en-US" altLang="zh-CN"/>
          </a:p>
          <a:p>
            <a:r>
              <a:rPr lang="en-US" altLang="zh-CN"/>
              <a:t>Result: </a:t>
            </a:r>
            <a:r>
              <a:rPr lang="en-US" altLang="zh-CN">
                <a:solidFill>
                  <a:srgbClr val="00B050"/>
                </a:solidFill>
              </a:rPr>
              <a:t>Approved with unanimous consent</a:t>
            </a:r>
            <a:endParaRPr lang="en-US" altLang="zh-CN">
              <a:solidFill>
                <a:srgbClr val="00B050"/>
              </a:solidFill>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文本占位符 2"/>
          <p:cNvSpPr>
            <a:spLocks noGrp="1"/>
          </p:cNvSpPr>
          <p:nvPr/>
        </p:nvSpPr>
        <p:spPr>
          <a:xfrm>
            <a:off x="1518285" y="2053590"/>
            <a:ext cx="10361930" cy="290576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dirty="0">
                <a:solidFill>
                  <a:srgbClr val="00B050"/>
                </a:solidFill>
                <a:sym typeface="+mn-ea"/>
              </a:rPr>
              <a:t>PAR approved						</a:t>
            </a:r>
            <a:r>
              <a:rPr lang="en-US" altLang="en-US" dirty="0" smtClean="0">
                <a:solidFill>
                  <a:srgbClr val="00B050"/>
                </a:solidFill>
                <a:sym typeface="+mn-ea"/>
              </a:rPr>
              <a:t>	Dec </a:t>
            </a:r>
            <a:r>
              <a:rPr lang="en-US" altLang="en-US" dirty="0">
                <a:solidFill>
                  <a:srgbClr val="00B050"/>
                </a:solidFill>
                <a:sym typeface="+mn-ea"/>
              </a:rPr>
              <a:t>2018</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First TG meeting					</a:t>
            </a:r>
            <a:r>
              <a:rPr lang="en-US" altLang="en-US" dirty="0" smtClean="0">
                <a:solidFill>
                  <a:srgbClr val="00B050"/>
                </a:solidFill>
                <a:sym typeface="+mn-ea"/>
              </a:rPr>
              <a:t>	Jan </a:t>
            </a:r>
            <a:r>
              <a:rPr lang="en-US" altLang="en-US" dirty="0">
                <a:solidFill>
                  <a:srgbClr val="00B050"/>
                </a:solidFill>
                <a:sym typeface="+mn-ea"/>
              </a:rPr>
              <a:t>2019</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D0.1 								</a:t>
            </a:r>
            <a:r>
              <a:rPr lang="en-US" altLang="en-US" dirty="0" smtClean="0">
                <a:solidFill>
                  <a:srgbClr val="00B050"/>
                </a:solidFill>
                <a:sym typeface="+mn-ea"/>
              </a:rPr>
              <a:t>	</a:t>
            </a:r>
            <a:r>
              <a:rPr lang="en-US" altLang="en-US" dirty="0" smtClean="0">
                <a:solidFill>
                  <a:srgbClr val="00B050"/>
                </a:solidFill>
                <a:sym typeface="Wingdings" panose="05000000000000000000" pitchFamily="2" charset="2"/>
              </a:rPr>
              <a:t>Nov </a:t>
            </a:r>
            <a:r>
              <a:rPr lang="en-US" altLang="en-US" dirty="0">
                <a:solidFill>
                  <a:srgbClr val="00B050"/>
                </a:solidFill>
                <a:sym typeface="Wingdings" panose="05000000000000000000" pitchFamily="2" charset="2"/>
              </a:rPr>
              <a:t>2019</a:t>
            </a:r>
            <a:endParaRPr lang="en-US" altLang="en-US" dirty="0">
              <a:solidFill>
                <a:srgbClr val="00B050"/>
              </a:solidFill>
            </a:endParaRPr>
          </a:p>
          <a:p>
            <a:pPr lvl="1" defTabSz="337185">
              <a:buFont typeface="Arial" panose="020B0604020202020204" pitchFamily="34" charset="0"/>
              <a:buChar char="•"/>
              <a:defRPr/>
            </a:pPr>
            <a:r>
              <a:rPr lang="en-US" altLang="en-US" dirty="0">
                <a:sym typeface="+mn-ea"/>
              </a:rPr>
              <a:t>D1.0 Letter Ballot					</a:t>
            </a:r>
            <a:r>
              <a:rPr lang="en-US" altLang="en-US" dirty="0" smtClean="0">
                <a:sym typeface="+mn-ea"/>
              </a:rPr>
              <a:t>	</a:t>
            </a:r>
            <a:r>
              <a:rPr lang="en-US" altLang="en-US" dirty="0" smtClean="0">
                <a:sym typeface="Wingdings" panose="05000000000000000000" pitchFamily="2" charset="2"/>
              </a:rPr>
              <a:t>Mar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Sep 2020</a:t>
            </a:r>
            <a:endParaRPr lang="en-US" altLang="en-US" dirty="0" smtClean="0">
              <a:solidFill>
                <a:srgbClr val="FF0000"/>
              </a:solidFill>
              <a:cs typeface="+mn-ea"/>
            </a:endParaRPr>
          </a:p>
          <a:p>
            <a:pPr lvl="1" defTabSz="337185">
              <a:buFont typeface="Arial" panose="020B0604020202020204" pitchFamily="34" charset="0"/>
              <a:buChar char="•"/>
              <a:defRPr/>
            </a:pPr>
            <a:r>
              <a:rPr lang="en-US" altLang="en-US" dirty="0">
                <a:sym typeface="+mn-ea"/>
              </a:rPr>
              <a:t>D2.0 LB recirculation					</a:t>
            </a:r>
            <a:r>
              <a:rPr lang="en-US" altLang="en-US" dirty="0">
                <a:sym typeface="Wingdings" panose="05000000000000000000" pitchFamily="2" charset="2"/>
              </a:rPr>
              <a:t>Jul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Jan 2021</a:t>
            </a:r>
            <a:endParaRPr lang="en-US" altLang="en-US" dirty="0"/>
          </a:p>
          <a:p>
            <a:pPr lvl="1" defTabSz="337185">
              <a:buFont typeface="Arial" panose="020B0604020202020204" pitchFamily="34" charset="0"/>
              <a:buChar char="•"/>
              <a:defRPr/>
            </a:pPr>
            <a:r>
              <a:rPr lang="en-US" altLang="en-US" dirty="0">
                <a:sym typeface="+mn-ea"/>
              </a:rPr>
              <a:t>Form Sponsor Ballot Pool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LB recirculation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unchanged recirculation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2021</a:t>
            </a:r>
            <a:endParaRPr lang="en-US" altLang="en-US" dirty="0"/>
          </a:p>
          <a:p>
            <a:pPr lvl="1" defTabSz="337185">
              <a:buFont typeface="Arial" panose="020B0604020202020204" pitchFamily="34" charset="0"/>
              <a:buChar char="•"/>
              <a:defRPr/>
            </a:pPr>
            <a:r>
              <a:rPr lang="en-US" altLang="en-US" dirty="0">
                <a:sym typeface="+mn-ea"/>
              </a:rPr>
              <a:t>Initial Sponsor Ballot (D4.0)			</a:t>
            </a:r>
            <a:r>
              <a:rPr lang="en-US" altLang="en-US" dirty="0">
                <a:sym typeface="Wingdings" panose="05000000000000000000" pitchFamily="2" charset="2"/>
              </a:rPr>
              <a:t>Jan 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Jul 2021</a:t>
            </a:r>
            <a:endParaRPr lang="en-US" altLang="en-US" dirty="0"/>
          </a:p>
          <a:p>
            <a:pPr lvl="1" defTabSz="337185">
              <a:buFont typeface="Arial" panose="020B0604020202020204" pitchFamily="34" charset="0"/>
              <a:buChar char="•"/>
              <a:defRPr/>
            </a:pPr>
            <a:r>
              <a:rPr lang="en-US" altLang="en-US" dirty="0">
                <a:sym typeface="+mn-ea"/>
              </a:rPr>
              <a:t>Final 802.11 WG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a:sym typeface="+mn-ea"/>
              </a:rPr>
              <a:t>802 EC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err="1">
                <a:sym typeface="+mn-ea"/>
              </a:rPr>
              <a:t>RevCom</a:t>
            </a:r>
            <a:r>
              <a:rPr lang="en-US" altLang="en-US" dirty="0">
                <a:sym typeface="+mn-ea"/>
              </a:rPr>
              <a:t> and SASB approval			</a:t>
            </a:r>
            <a:r>
              <a:rPr lang="en-US" altLang="en-US" dirty="0">
                <a:sym typeface="Wingdings" panose="05000000000000000000" pitchFamily="2" charset="2"/>
              </a:rPr>
              <a:t>Dec 2021</a:t>
            </a:r>
            <a:r>
              <a:rPr lang="en-US" altLang="en-US" dirty="0" smtClean="0">
                <a:solidFill>
                  <a:srgbClr val="FF0000"/>
                </a:solidFill>
                <a:cs typeface="+mn-ea"/>
                <a:sym typeface="Wingdings" panose="05000000000000000000" pitchFamily="2" charset="2"/>
              </a:rPr>
              <a:t>	→ 		Jun 2022</a:t>
            </a:r>
            <a:endParaRPr lang="en-US" altLang="en-US" dirty="0" smtClean="0">
              <a:solidFill>
                <a:srgbClr val="FF0000"/>
              </a:solidFill>
              <a:cs typeface="+mn-ea"/>
            </a:endParaRPr>
          </a:p>
          <a:p>
            <a:endParaRPr lang="zh-CN"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CR 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2 CIDs and the proposed spec text modification to IEEE P802.11bd D0.3 as in 11-20/</a:t>
            </a:r>
            <a:r>
              <a:rPr lang="zh-CN" altLang="en-US"/>
              <a:t>0</a:t>
            </a:r>
            <a:r>
              <a:rPr lang="en-US" altLang="zh-CN"/>
              <a:t>721</a:t>
            </a:r>
            <a:r>
              <a:rPr lang="zh-CN" altLang="en-US"/>
              <a:t>r</a:t>
            </a:r>
            <a:r>
              <a:rPr lang="en-US" altLang="zh-CN"/>
              <a:t>3</a:t>
            </a:r>
            <a:r>
              <a:rPr lang="zh-CN" altLang="en-US"/>
              <a:t>?</a:t>
            </a:r>
            <a:endParaRPr lang="zh-CN" altLang="en-US"/>
          </a:p>
          <a:p>
            <a:r>
              <a:rPr lang="zh-CN" altLang="en-US"/>
              <a:t> </a:t>
            </a:r>
            <a:r>
              <a:rPr lang="en-US" altLang="zh-CN"/>
              <a:t>CID 152 and 154	</a:t>
            </a:r>
            <a:endParaRPr lang="zh-CN" altLang="en-US"/>
          </a:p>
          <a:p>
            <a:endParaRPr lang="zh-CN" altLang="en-US"/>
          </a:p>
          <a:p>
            <a:r>
              <a:rPr lang="en-US" altLang="zh-CN"/>
              <a:t>23Y/1N/15A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CR Straw Poll #2</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CID 350 and the proposed spec text modification to IEEE P802.11bd D0.3 as in 11-20/</a:t>
            </a:r>
            <a:r>
              <a:rPr lang="zh-CN" altLang="en-US"/>
              <a:t>0</a:t>
            </a:r>
            <a:r>
              <a:rPr lang="en-US" altLang="zh-CN"/>
              <a:t>722</a:t>
            </a:r>
            <a:r>
              <a:rPr lang="zh-CN" altLang="en-US"/>
              <a:t>r</a:t>
            </a:r>
            <a:r>
              <a:rPr lang="en-US" altLang="zh-CN"/>
              <a:t>1</a:t>
            </a:r>
            <a:r>
              <a:rPr lang="zh-CN" altLang="en-US"/>
              <a:t>?</a:t>
            </a:r>
            <a:endParaRPr lang="zh-CN" altLang="en-US"/>
          </a:p>
          <a:p>
            <a:r>
              <a:rPr lang="zh-CN" altLang="en-US"/>
              <a:t> </a:t>
            </a:r>
            <a:endParaRPr lang="zh-CN" altLang="en-US"/>
          </a:p>
          <a:p>
            <a:endParaRPr lang="zh-CN" altLang="en-US"/>
          </a:p>
          <a:p>
            <a:r>
              <a:rPr lang="en-US" altLang="zh-CN"/>
              <a:t>22Y/0N/12A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CR Straw Poll #3</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5 CIDs and the proposed spec text modification to IEEE P802.11bd D0.3 as in 11-20/</a:t>
            </a:r>
            <a:r>
              <a:rPr lang="zh-CN" altLang="en-US"/>
              <a:t>0</a:t>
            </a:r>
            <a:r>
              <a:rPr lang="en-US" altLang="zh-CN"/>
              <a:t>723</a:t>
            </a:r>
            <a:r>
              <a:rPr lang="zh-CN" altLang="en-US"/>
              <a:t>r</a:t>
            </a:r>
            <a:r>
              <a:rPr lang="en-US" altLang="zh-CN"/>
              <a:t>1</a:t>
            </a:r>
            <a:r>
              <a:rPr lang="zh-CN" altLang="en-US"/>
              <a:t>?</a:t>
            </a:r>
            <a:endParaRPr lang="zh-CN" altLang="en-US"/>
          </a:p>
          <a:p>
            <a:r>
              <a:rPr lang="zh-CN" altLang="en-US"/>
              <a:t> </a:t>
            </a:r>
            <a:r>
              <a:rPr lang="en-US" altLang="zh-CN"/>
              <a:t>CID 353, 354, 355, 356 and 357</a:t>
            </a:r>
            <a:endParaRPr lang="en-US" altLang="zh-CN"/>
          </a:p>
          <a:p>
            <a:endParaRPr lang="zh-CN" altLang="en-US"/>
          </a:p>
          <a:p>
            <a:r>
              <a:rPr lang="en-US" altLang="zh-CN"/>
              <a:t>22Y/0N/11A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17th,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132 168 1198</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132 168 1198</a:t>
            </a:r>
            <a:endParaRPr sz="2400">
              <a:sym typeface="+mn-ea"/>
            </a:endParaRPr>
          </a:p>
          <a:p>
            <a:endParaRPr sz="2400"/>
          </a:p>
          <a:p>
            <a:r>
              <a:rPr lang="en-US" sz="2400"/>
              <a:t>Join from a video system or application: dial 1321681198@ieee802.my.webex.com, or 173.243.2.68</a:t>
            </a:r>
            <a:endParaRPr lang="en-US" sz="2400"/>
          </a:p>
          <a:p>
            <a:endParaRPr lang="en-US" sz="2400"/>
          </a:p>
          <a:p>
            <a:r>
              <a:rPr lang="en-US" sz="2400"/>
              <a:t>Join using Microsoft Lync or Microsoft Skype for Business: dial </a:t>
            </a:r>
            <a:r>
              <a:rPr lang="en-US" sz="2400">
                <a:sym typeface="+mn-ea"/>
              </a:rPr>
              <a:t>1321681198</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64615" y="1597660"/>
            <a:ext cx="9927590" cy="479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11-20/1061, the comment resolution for clause 32.3.7.3 NGV portion of NGV format preamble, Dongguk Lim (LGE) [Continue]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strike="sngStrike"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11-20/1086(renew), Draft Spec Text for DCM in Section 32.3.4, Jianhan Liu (MediaTek)</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11-20/1110, Comment Resolution for CID334 in Section 32.3.8.6, Jianhan Liu (MediaTek)</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11-20/1101, the-comment-resolution-for-cid-117, Dongguk Lim (LGE)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21st,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132 913 9076</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132 913 9076</a:t>
            </a:r>
            <a:endParaRPr sz="2400">
              <a:sym typeface="+mn-ea"/>
            </a:endParaRPr>
          </a:p>
          <a:p>
            <a:endParaRPr sz="2400"/>
          </a:p>
          <a:p>
            <a:r>
              <a:rPr lang="en-US" sz="2400"/>
              <a:t>Join from a video system or application: dial 1329139076@ieee802.my.webex.com, or 173.243.2.68</a:t>
            </a:r>
            <a:endParaRPr lang="en-US" sz="2400"/>
          </a:p>
          <a:p>
            <a:endParaRPr lang="en-US" sz="2400"/>
          </a:p>
          <a:p>
            <a:r>
              <a:rPr lang="en-US" sz="2400"/>
              <a:t>Join using Microsoft Lync or Microsoft Skype for Business: dial </a:t>
            </a:r>
            <a:r>
              <a:rPr lang="en-US" sz="2400">
                <a:sym typeface="+mn-ea"/>
              </a:rPr>
              <a:t>1329139076</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64615" y="1597660"/>
            <a:ext cx="9927590" cy="479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Straw poll for 11-20/1061, the comment resolution for clause 32.3.7.3 NGV portion of NGV format preamble, Donggkuk Lim (LGE) [Continue]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Straw poll for </a:t>
            </a:r>
            <a:r>
              <a:rPr lang="en-US" altLang="en-GB" b="1" noProof="0" dirty="0">
                <a:ln>
                  <a:noFill/>
                </a:ln>
                <a:solidFill>
                  <a:schemeClr val="tx1"/>
                </a:solidFill>
                <a:effectLst/>
                <a:uLnTx/>
                <a:uFillTx/>
                <a:sym typeface="+mn-ea"/>
              </a:rPr>
              <a:t>11-20/1110, Comment Resolution for CID334 in Section 32.3.8.6</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Jianhan Liu (MediaTek)</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Straw poll for 11-20/1101, the-comment-resolution-for-cid-117, Dongguk Lim (LGE)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TBD</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(CR)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39 CIDs and the proposed spec text modification to IEEE P802.11bd D0.3 as in 11-20/1061</a:t>
            </a:r>
            <a:r>
              <a:rPr lang="zh-CN" altLang="en-US"/>
              <a:t>r</a:t>
            </a:r>
            <a:r>
              <a:rPr lang="en-US" altLang="zh-CN"/>
              <a:t>1</a:t>
            </a:r>
            <a:r>
              <a:rPr lang="zh-CN" altLang="en-US"/>
              <a:t>?</a:t>
            </a:r>
            <a:endParaRPr lang="zh-CN" altLang="en-US"/>
          </a:p>
          <a:p>
            <a:r>
              <a:rPr lang="zh-CN" altLang="en-US"/>
              <a:t> </a:t>
            </a:r>
            <a:r>
              <a:rPr lang="en-US" altLang="zh-CN"/>
              <a:t>CID 6, 17, 118, 119, 120, 148, 149, 150, 168, 169, 291, 292, 293, 294, 295, 296, 297, 298, 300, 301, 302, 303, 304, 305, 306, 307, 308, 309, 310, 311, 312, 313, 315, 316, 317, 318, 319, 322, 323</a:t>
            </a:r>
            <a:endParaRPr lang="en-US" altLang="zh-CN"/>
          </a:p>
          <a:p>
            <a:endParaRPr lang="zh-CN" altLang="en-US"/>
          </a:p>
          <a:p>
            <a:r>
              <a:rPr lang="en-US" altLang="zh-CN"/>
              <a:t>Y/N/A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(CR) #2</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CID 334 and the proposed spec text modification to IEEE P802.11bd D0.3 as in 11-20/1110r3</a:t>
            </a:r>
            <a:r>
              <a:rPr lang="zh-CN" altLang="en-US"/>
              <a:t>?</a:t>
            </a:r>
            <a:endParaRPr lang="zh-CN" altLang="en-US"/>
          </a:p>
          <a:p>
            <a:endParaRPr lang="zh-CN" altLang="en-US"/>
          </a:p>
          <a:p>
            <a:r>
              <a:rPr lang="en-US" altLang="zh-CN"/>
              <a:t>Y/N/A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(CR) #3</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CID 117 and the proposed spec text modification to IEEE P802.11bd D0.3 as in 11-20/1101</a:t>
            </a:r>
            <a:r>
              <a:rPr lang="zh-CN" altLang="en-US"/>
              <a:t>r</a:t>
            </a:r>
            <a:r>
              <a:rPr lang="en-US" altLang="zh-CN"/>
              <a:t>0 which will replace the comment resolution to CID 117 as in 11-20/0845r1</a:t>
            </a:r>
            <a:r>
              <a:rPr lang="zh-CN" altLang="en-US"/>
              <a:t>?</a:t>
            </a:r>
            <a:endParaRPr lang="zh-CN" altLang="en-US"/>
          </a:p>
          <a:p>
            <a:r>
              <a:rPr lang="zh-CN" altLang="en-US"/>
              <a:t> </a:t>
            </a:r>
            <a:endParaRPr lang="zh-CN" altLang="en-US"/>
          </a:p>
          <a:p>
            <a:r>
              <a:rPr lang="en-US" altLang="zh-CN"/>
              <a:t>Y/N/A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Straw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31789</Words>
  <Application>WPS 演示</Application>
  <PresentationFormat>宽屏</PresentationFormat>
  <Paragraphs>1228</Paragraphs>
  <Slides>68</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68</vt:i4>
      </vt:variant>
    </vt:vector>
  </HeadingPairs>
  <TitlesOfParts>
    <vt:vector size="84"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微软雅黑</vt:lpstr>
      <vt:lpstr>Arial Black</vt:lpstr>
      <vt:lpstr>Wingdings</vt:lpstr>
      <vt:lpstr>802-11-Submission-16-9</vt:lpstr>
      <vt:lpstr>Word.Document.8</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Timeline</vt:lpstr>
      <vt:lpstr>IEEE 802.11 TGbd Teleconference</vt:lpstr>
      <vt:lpstr>Teleconference Bridge Information</vt:lpstr>
      <vt:lpstr>PowerPoint 演示文稿</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Straw Poll 2</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IEEE 802.11 TGbd Teleconference</vt:lpstr>
      <vt:lpstr>Teleconference Bridge Information</vt:lpstr>
      <vt:lpstr>PowerPoint 演示文稿</vt:lpstr>
      <vt:lpstr>Straw Poll #1</vt:lpstr>
      <vt:lpstr>Straw Poll #2</vt:lpstr>
      <vt:lpstr>Straw Poll #3</vt:lpstr>
      <vt:lpstr>Straw Poll #4</vt:lpstr>
      <vt:lpstr>Straw Poll #5</vt:lpstr>
      <vt:lpstr>TG Chair Proposed Timeline Change</vt:lpstr>
      <vt:lpstr>IEEE 802.11 TGbd Teleconference</vt:lpstr>
      <vt:lpstr>Teleconference Bridge Information</vt:lpstr>
      <vt:lpstr>PowerPoint 演示文稿</vt:lpstr>
      <vt:lpstr>Straw Poll #1</vt:lpstr>
      <vt:lpstr>IEEE 802.11 TGbd Teleconference (During IEEE 802.11 Jul Plenary)</vt:lpstr>
      <vt:lpstr>Teleconference Bridge Information</vt:lpstr>
      <vt:lpstr>PowerPoint 演示文稿</vt:lpstr>
      <vt:lpstr>Motion #1</vt:lpstr>
      <vt:lpstr>Motion #2</vt:lpstr>
      <vt:lpstr>CR Straw Poll #1</vt:lpstr>
      <vt:lpstr>CR Straw Poll #2</vt:lpstr>
      <vt:lpstr>CR Straw Poll #3</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(CR) #1</vt:lpstr>
      <vt:lpstr>Straw Poll (CR) #2</vt:lpstr>
      <vt:lpstr>Straw Poll (CR) #3</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4384</cp:revision>
  <cp:lastPrinted>2014-11-04T15:04:00Z</cp:lastPrinted>
  <dcterms:created xsi:type="dcterms:W3CDTF">2007-04-17T18:10:00Z</dcterms:created>
  <dcterms:modified xsi:type="dcterms:W3CDTF">2020-07-17T15:21:03Z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