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5"/>
  </p:notesMasterIdLst>
  <p:handoutMasterIdLst>
    <p:handoutMasterId r:id="rId66"/>
  </p:handoutMasterIdLst>
  <p:sldIdLst>
    <p:sldId id="720" r:id="rId3"/>
    <p:sldId id="736" r:id="rId4"/>
    <p:sldId id="737" r:id="rId5"/>
    <p:sldId id="738" r:id="rId6"/>
    <p:sldId id="739" r:id="rId7"/>
    <p:sldId id="740" r:id="rId8"/>
    <p:sldId id="741" r:id="rId9"/>
    <p:sldId id="742" r:id="rId10"/>
    <p:sldId id="793" r:id="rId11"/>
    <p:sldId id="833" r:id="rId12"/>
    <p:sldId id="753" r:id="rId13"/>
    <p:sldId id="885" r:id="rId14"/>
    <p:sldId id="935" r:id="rId15"/>
    <p:sldId id="735" r:id="rId16"/>
    <p:sldId id="814" r:id="rId17"/>
    <p:sldId id="744" r:id="rId18"/>
    <p:sldId id="839" r:id="rId19"/>
    <p:sldId id="840" r:id="rId20"/>
    <p:sldId id="841" r:id="rId21"/>
    <p:sldId id="843" r:id="rId22"/>
    <p:sldId id="844" r:id="rId23"/>
    <p:sldId id="845" r:id="rId24"/>
    <p:sldId id="842" r:id="rId25"/>
    <p:sldId id="847" r:id="rId26"/>
    <p:sldId id="848" r:id="rId27"/>
    <p:sldId id="849" r:id="rId28"/>
    <p:sldId id="851" r:id="rId29"/>
    <p:sldId id="852" r:id="rId30"/>
    <p:sldId id="853" r:id="rId31"/>
    <p:sldId id="854" r:id="rId32"/>
    <p:sldId id="855" r:id="rId33"/>
    <p:sldId id="856" r:id="rId34"/>
    <p:sldId id="857" r:id="rId35"/>
    <p:sldId id="858" r:id="rId36"/>
    <p:sldId id="859" r:id="rId37"/>
    <p:sldId id="860" r:id="rId38"/>
    <p:sldId id="861" r:id="rId39"/>
    <p:sldId id="862" r:id="rId40"/>
    <p:sldId id="863" r:id="rId41"/>
    <p:sldId id="864" r:id="rId42"/>
    <p:sldId id="865" r:id="rId43"/>
    <p:sldId id="866" r:id="rId44"/>
    <p:sldId id="867" r:id="rId45"/>
    <p:sldId id="868" r:id="rId46"/>
    <p:sldId id="869" r:id="rId47"/>
    <p:sldId id="870" r:id="rId48"/>
    <p:sldId id="871" r:id="rId49"/>
    <p:sldId id="872" r:id="rId50"/>
    <p:sldId id="873" r:id="rId51"/>
    <p:sldId id="875" r:id="rId52"/>
    <p:sldId id="876" r:id="rId53"/>
    <p:sldId id="877" r:id="rId54"/>
    <p:sldId id="878" r:id="rId55"/>
    <p:sldId id="879" r:id="rId56"/>
    <p:sldId id="880" r:id="rId57"/>
    <p:sldId id="881" r:id="rId58"/>
    <p:sldId id="882" r:id="rId59"/>
    <p:sldId id="883" r:id="rId60"/>
    <p:sldId id="884" r:id="rId61"/>
    <p:sldId id="886" r:id="rId62"/>
    <p:sldId id="887" r:id="rId63"/>
    <p:sldId id="888" r:id="rId6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9" Type="http://schemas.openxmlformats.org/officeDocument/2006/relationships/tableStyles" Target="tableStyles.xml"/><Relationship Id="rId68" Type="http://schemas.openxmlformats.org/officeDocument/2006/relationships/viewProps" Target="viewProps.xml"/><Relationship Id="rId67" Type="http://schemas.openxmlformats.org/officeDocument/2006/relationships/presProps" Target="presProps.xml"/><Relationship Id="rId66" Type="http://schemas.openxmlformats.org/officeDocument/2006/relationships/handoutMaster" Target="handoutMasters/handoutMaster1.xml"/><Relationship Id="rId65" Type="http://schemas.openxmlformats.org/officeDocument/2006/relationships/notesMaster" Target="notesMasters/notesMaster1.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r9</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3a554eac3897cf47987eb810a3d030ab"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85000"/>
                  </a:schemeClr>
                </a:solidFill>
                <a:cs typeface="+mn-ea"/>
              </a:rPr>
              <a:t>Jul 7, 10:00am ~ 11:59 am, ET; Webex.</a:t>
            </a:r>
            <a:endParaRPr lang="en-US" altLang="zh-CN" sz="1800" dirty="0">
              <a:solidFill>
                <a:schemeClr val="bg1">
                  <a:lumMod val="85000"/>
                </a:schemeClr>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chemeClr val="bg1">
                    <a:lumMod val="85000"/>
                  </a:schemeClr>
                </a:solidFill>
                <a:cs typeface="+mn-ea"/>
              </a:rPr>
              <a:t>Jul 10, 10:00am ~ 11:59 am, ET, webex</a:t>
            </a:r>
            <a:endParaRPr lang="en-US" altLang="zh-CN" sz="1800" dirty="0">
              <a:solidFill>
                <a:schemeClr val="bg1">
                  <a:lumMod val="85000"/>
                </a:schemeClr>
              </a:solidFill>
              <a:cs typeface="+mn-ea"/>
            </a:endParaRPr>
          </a:p>
          <a:p>
            <a:pPr eaLnBrk="1" hangingPunct="1"/>
            <a:r>
              <a:rPr lang="en-US" altLang="zh-CN" sz="1800" u="sng" dirty="0">
                <a:solidFill>
                  <a:schemeClr val="bg1">
                    <a:lumMod val="85000"/>
                  </a:schemeClr>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24,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28,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rPr>
              <a:t>Aug 4,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TGbd Documents Update</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06220" y="1751330"/>
          <a:ext cx="9406890" cy="3667125"/>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p>
                      <a:r>
                        <a:rPr lang="en-US" altLang="zh-CN" sz="1800" dirty="0" smtClean="0"/>
                        <a:t>TG Documents</a:t>
                      </a:r>
                      <a:endParaRPr lang="en-US" altLang="zh-CN" sz="1800" dirty="0" smtClean="0"/>
                    </a:p>
                  </a:txBody>
                  <a:tcPr/>
                </a:tc>
                <a:tc>
                  <a:txBody>
                    <a:bodyPr/>
                    <a:p>
                      <a:r>
                        <a:rPr lang="en-US" altLang="zh-CN" sz="1800" dirty="0" smtClean="0"/>
                        <a:t>Baseline Version</a:t>
                      </a:r>
                      <a:endParaRPr lang="en-US" altLang="zh-CN" sz="1800" dirty="0" smtClean="0"/>
                    </a:p>
                  </a:txBody>
                  <a:tcPr/>
                </a:tc>
                <a:tc>
                  <a:txBody>
                    <a:bodyPr/>
                    <a:p>
                      <a:r>
                        <a:rPr lang="en-US" altLang="zh-CN" sz="1800" dirty="0" smtClean="0"/>
                        <a:t>Latest</a:t>
                      </a:r>
                      <a:r>
                        <a:rPr lang="en-US" altLang="zh-CN" sz="1800" baseline="0" dirty="0" smtClean="0"/>
                        <a:t> Revision</a:t>
                      </a:r>
                      <a:endParaRPr lang="en-US" altLang="zh-CN" sz="1800" dirty="0" smtClean="0"/>
                    </a:p>
                  </a:txBody>
                  <a:tcPr/>
                </a:tc>
              </a:tr>
              <a:tr h="305435">
                <a:tc>
                  <a:txBody>
                    <a:bodyPr/>
                    <a:p>
                      <a:r>
                        <a:rPr lang="en-US" altLang="zh-CN" sz="1800" dirty="0" smtClean="0"/>
                        <a:t>Definition and requirements</a:t>
                      </a:r>
                      <a:endParaRPr lang="en-US" altLang="zh-CN" sz="1800" dirty="0" smtClean="0"/>
                    </a:p>
                  </a:txBody>
                  <a:tcPr/>
                </a:tc>
                <a:tc>
                  <a:txBody>
                    <a:bodyPr/>
                    <a:p>
                      <a:r>
                        <a:rPr lang="en-US" altLang="zh-CN" sz="1800" dirty="0" smtClean="0"/>
                        <a:t>11-19/0202r1</a:t>
                      </a:r>
                      <a:endParaRPr lang="en-US" altLang="zh-CN" sz="1800" dirty="0" smtClean="0"/>
                    </a:p>
                  </a:txBody>
                  <a:tcPr/>
                </a:tc>
                <a:tc>
                  <a:txBody>
                    <a:bodyPr/>
                    <a:p>
                      <a:r>
                        <a:rPr lang="en-US" altLang="zh-CN" sz="1800" dirty="0" smtClean="0"/>
                        <a:t>11-19/0202r1</a:t>
                      </a:r>
                      <a:endParaRPr lang="en-US" altLang="zh-CN" sz="1800" dirty="0" smtClean="0"/>
                    </a:p>
                  </a:txBody>
                  <a:tcPr/>
                </a:tc>
              </a:tr>
              <a:tr h="306070">
                <a:tc>
                  <a:txBody>
                    <a:bodyPr/>
                    <a:p>
                      <a:r>
                        <a:rPr lang="en-US" altLang="zh-CN" sz="1800" dirty="0" smtClean="0"/>
                        <a:t>Selection Procedure document</a:t>
                      </a:r>
                      <a:endParaRPr lang="en-US" altLang="zh-CN" sz="1800" dirty="0" smtClean="0"/>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r>
              <a:tr h="305435">
                <a:tc>
                  <a:txBody>
                    <a:bodyPr/>
                    <a:p>
                      <a:r>
                        <a:rPr lang="en-US" altLang="zh-CN" sz="1800" dirty="0" smtClean="0"/>
                        <a:t>Functional Requirement document</a:t>
                      </a:r>
                      <a:endParaRPr lang="en-US" altLang="zh-CN" sz="1800" dirty="0" smtClean="0"/>
                    </a:p>
                  </a:txBody>
                  <a:tcPr/>
                </a:tc>
                <a:tc>
                  <a:txBody>
                    <a:bodyPr/>
                    <a:p>
                      <a:r>
                        <a:rPr lang="en-US" altLang="zh-CN" sz="1800" dirty="0" smtClean="0">
                          <a:solidFill>
                            <a:schemeClr val="tx1"/>
                          </a:solidFill>
                        </a:rPr>
                        <a:t>11-19/0495r0</a:t>
                      </a:r>
                      <a:endParaRPr lang="en-US" altLang="zh-CN" sz="1800" dirty="0" smtClean="0">
                        <a:solidFill>
                          <a:schemeClr val="tx1"/>
                        </a:solidFill>
                      </a:endParaRPr>
                    </a:p>
                  </a:txBody>
                  <a:tcPr/>
                </a:tc>
                <a:tc>
                  <a:txBody>
                    <a:bodyPr/>
                    <a:p>
                      <a:r>
                        <a:rPr lang="en-US" altLang="zh-CN" sz="1800" dirty="0" smtClean="0">
                          <a:solidFill>
                            <a:schemeClr val="tx1"/>
                          </a:solidFill>
                        </a:rPr>
                        <a:t>11-19/0495r3</a:t>
                      </a:r>
                      <a:endParaRPr lang="en-US" altLang="zh-CN" sz="1800" dirty="0" smtClean="0">
                        <a:solidFill>
                          <a:schemeClr val="tx1"/>
                        </a:solidFill>
                      </a:endParaRPr>
                    </a:p>
                  </a:txBody>
                  <a:tcPr/>
                </a:tc>
              </a:tr>
              <a:tr h="305435">
                <a:tc>
                  <a:txBody>
                    <a:bodyPr/>
                    <a:p>
                      <a:r>
                        <a:rPr lang="en-US" altLang="zh-CN" sz="1800" dirty="0" smtClean="0"/>
                        <a:t>Spec Framework document</a:t>
                      </a:r>
                      <a:endParaRPr lang="en-US" altLang="zh-CN" sz="1800" dirty="0" smtClean="0"/>
                    </a:p>
                  </a:txBody>
                  <a:tcPr/>
                </a:tc>
                <a:tc>
                  <a:txBody>
                    <a:bodyPr/>
                    <a:p>
                      <a:r>
                        <a:rPr lang="en-US" altLang="zh-CN" sz="1800" dirty="0" smtClean="0">
                          <a:solidFill>
                            <a:schemeClr val="tx1"/>
                          </a:solidFill>
                        </a:rPr>
                        <a:t>11-19/0497r0</a:t>
                      </a:r>
                      <a:endParaRPr lang="en-US" altLang="zh-CN" sz="1800" dirty="0" smtClean="0">
                        <a:solidFill>
                          <a:schemeClr val="tx1"/>
                        </a:solidFill>
                      </a:endParaRPr>
                    </a:p>
                  </a:txBody>
                  <a:tcPr/>
                </a:tc>
                <a:tc>
                  <a:txBody>
                    <a:bodyPr/>
                    <a:p>
                      <a:r>
                        <a:rPr lang="en-US" altLang="zh-CN" sz="1800" dirty="0" smtClean="0">
                          <a:solidFill>
                            <a:srgbClr val="0070C0"/>
                          </a:solidFill>
                        </a:rPr>
                        <a:t>11-19/0497r6</a:t>
                      </a:r>
                      <a:endParaRPr lang="en-US" altLang="zh-CN" sz="1800" dirty="0" smtClean="0">
                        <a:solidFill>
                          <a:srgbClr val="0070C0"/>
                        </a:solidFill>
                      </a:endParaRPr>
                    </a:p>
                  </a:txBody>
                  <a:tcPr/>
                </a:tc>
              </a:tr>
              <a:tr h="306070">
                <a:tc>
                  <a:txBody>
                    <a:bodyPr/>
                    <a:p>
                      <a:r>
                        <a:rPr lang="en-US" altLang="zh-CN" sz="1800" dirty="0" smtClean="0"/>
                        <a:t>Liaison response to IEEE VT/ITS</a:t>
                      </a:r>
                      <a:r>
                        <a:rPr lang="en-US" altLang="zh-CN" sz="1800" baseline="0" dirty="0" smtClean="0"/>
                        <a:t> 1609 WG</a:t>
                      </a:r>
                      <a:endParaRPr lang="en-US" altLang="zh-CN" sz="1800" dirty="0" smtClean="0"/>
                    </a:p>
                  </a:txBody>
                  <a:tcPr/>
                </a:tc>
                <a:tc>
                  <a:txBody>
                    <a:bodyPr/>
                    <a:p>
                      <a:r>
                        <a:rPr lang="en-US" altLang="zh-CN" sz="1800" dirty="0" smtClean="0">
                          <a:solidFill>
                            <a:schemeClr val="tx1"/>
                          </a:solidFill>
                        </a:rPr>
                        <a:t>11-19/0437r3</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endParaRPr lang="en-US" altLang="zh-CN" sz="1800" dirty="0" smtClean="0">
                        <a:solidFill>
                          <a:schemeClr val="tx1"/>
                        </a:solidFill>
                      </a:endParaRPr>
                    </a:p>
                  </a:txBody>
                  <a:tcPr/>
                </a:tc>
              </a:tr>
              <a:tr h="305435">
                <a:tc>
                  <a:txBody>
                    <a:bodyPr/>
                    <a:p>
                      <a:r>
                        <a:rPr lang="en-US" altLang="zh-CN" sz="1800" dirty="0" smtClean="0"/>
                        <a:t>Liaison response</a:t>
                      </a:r>
                      <a:r>
                        <a:rPr lang="en-US" altLang="zh-CN" sz="1800" baseline="0" dirty="0" smtClean="0"/>
                        <a:t> to ITU-T CITS</a:t>
                      </a:r>
                      <a:endParaRPr lang="en-US" altLang="zh-CN" sz="1800" dirty="0" smtClean="0"/>
                    </a:p>
                  </a:txBody>
                  <a:tcPr/>
                </a:tc>
                <a:tc>
                  <a:txBody>
                    <a:bodyPr/>
                    <a:p>
                      <a:r>
                        <a:rPr lang="en-US" altLang="zh-CN" sz="1800" dirty="0" smtClean="0">
                          <a:solidFill>
                            <a:schemeClr val="tx1"/>
                          </a:solidFill>
                        </a:rPr>
                        <a:t>11-19/0843r0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endParaRPr lang="en-US" altLang="zh-CN" sz="1800" dirty="0" smtClean="0">
                        <a:solidFill>
                          <a:schemeClr val="tx1"/>
                        </a:solidFill>
                      </a:endParaRPr>
                    </a:p>
                  </a:txBody>
                  <a:tcPr/>
                </a:tc>
              </a:tr>
              <a:tr h="306070">
                <a:tc>
                  <a:txBody>
                    <a:bodyPr/>
                    <a:p>
                      <a:r>
                        <a:rPr lang="en-US" altLang="zh-CN" sz="1800" dirty="0" err="1" smtClean="0"/>
                        <a:t>TBbd</a:t>
                      </a:r>
                      <a:r>
                        <a:rPr lang="en-US" altLang="zh-CN" sz="1800" baseline="0" dirty="0" smtClean="0"/>
                        <a:t> FRD/SFD Motion Booklet</a:t>
                      </a:r>
                      <a:endParaRPr lang="en-US" altLang="zh-CN" sz="1800" dirty="0" smtClean="0"/>
                    </a:p>
                  </a:txBody>
                  <a:tcPr/>
                </a:tc>
                <a:tc>
                  <a:txBody>
                    <a:bodyPr/>
                    <a:p>
                      <a:r>
                        <a:rPr lang="en-US" altLang="zh-CN" sz="1800" dirty="0" smtClean="0">
                          <a:solidFill>
                            <a:schemeClr val="tx1"/>
                          </a:solidFill>
                        </a:rPr>
                        <a:t>11-19/0514r0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11-19/0514r14</a:t>
                      </a:r>
                      <a:endParaRPr lang="en-US" altLang="zh-CN" sz="1800" dirty="0" smtClean="0">
                        <a:solidFill>
                          <a:srgbClr val="0070C0"/>
                        </a:solidFill>
                      </a:endParaRPr>
                    </a:p>
                  </a:txBody>
                  <a:tcPr/>
                </a:tc>
              </a:tr>
              <a:tr h="305435">
                <a:tc>
                  <a:txBody>
                    <a:bodyPr/>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p>
                      <a:r>
                        <a:rPr lang="en-US" altLang="zh-CN" sz="1800" dirty="0" smtClean="0">
                          <a:solidFill>
                            <a:schemeClr val="tx1"/>
                          </a:solidFill>
                        </a:rPr>
                        <a:t>11-19/1342r0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endParaRPr lang="en-US" altLang="zh-CN" sz="1800" dirty="0" smtClean="0">
                        <a:solidFill>
                          <a:schemeClr val="tx1"/>
                        </a:solidFill>
                      </a:endParaRPr>
                    </a:p>
                  </a:txBody>
                  <a:tcPr/>
                </a:tc>
              </a:tr>
              <a:tr h="305435">
                <a:tc>
                  <a:txBody>
                    <a:bodyPr/>
                    <a:p>
                      <a:r>
                        <a:rPr lang="en-US" altLang="zh-CN" sz="1800" dirty="0"/>
                        <a:t>Teleconference Minutes</a:t>
                      </a:r>
                      <a:endParaRPr lang="en-US" altLang="zh-CN" sz="1800" dirty="0"/>
                    </a:p>
                  </a:txBody>
                  <a:tcPr/>
                </a:tc>
                <a:tc>
                  <a:txBody>
                    <a:bodyPr/>
                    <a:p>
                      <a:pPr algn="l" defTabSz="914400">
                        <a:spcBef>
                          <a:spcPts val="0"/>
                        </a:spcBef>
                        <a:spcAft>
                          <a:spcPts val="0"/>
                        </a:spcAft>
                        <a:buClrTx/>
                        <a:buSzTx/>
                        <a:buFontTx/>
                        <a:defRPr/>
                      </a:pPr>
                      <a:r>
                        <a:rPr lang="en-US" altLang="zh-CN" sz="1800" dirty="0" smtClean="0">
                          <a:solidFill>
                            <a:srgbClr val="0070C0"/>
                          </a:solidFill>
                        </a:rPr>
                        <a:t>11-20/0276r0</a:t>
                      </a:r>
                      <a:endParaRPr lang="en-US" altLang="zh-CN" sz="1800" dirty="0" smtClean="0">
                        <a:solidFill>
                          <a:srgbClr val="0070C0"/>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endParaRPr lang="en-US" altLang="zh-CN" sz="1800" dirty="0" smtClean="0">
                        <a:solidFill>
                          <a:srgbClr val="0070C0"/>
                        </a:solidFill>
                        <a:sym typeface="+mn-ea"/>
                      </a:endParaRPr>
                    </a:p>
                  </a:txBody>
                  <a:tcPr/>
                </a:tc>
              </a:tr>
              <a:tr h="305435">
                <a:tc>
                  <a:txBody>
                    <a:bodyPr/>
                    <a:p>
                      <a:pPr>
                        <a:buNone/>
                      </a:pPr>
                      <a:r>
                        <a:rPr lang="en-US" altLang="zh-CN" sz="1800" dirty="0"/>
                        <a:t>Tech Editor Report</a:t>
                      </a:r>
                      <a:endParaRPr lang="en-US" altLang="zh-CN" sz="1800" dirty="0"/>
                    </a:p>
                  </a:txBody>
                  <a:tcPr/>
                </a:tc>
                <a:tc>
                  <a:txBody>
                    <a:bodyPr/>
                    <a:p>
                      <a:pPr>
                        <a:buNone/>
                      </a:pPr>
                      <a:r>
                        <a:rPr lang="en-US" altLang="zh-CN" sz="1800" dirty="0">
                          <a:solidFill>
                            <a:schemeClr val="tx1"/>
                          </a:solidFill>
                        </a:rPr>
                        <a:t>11-19/2045r0</a:t>
                      </a:r>
                      <a:endParaRPr lang="en-US" altLang="zh-CN" sz="1800" dirty="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endParaRPr lang="en-US" altLang="zh-CN" sz="1800" dirty="0" smtClean="0">
                        <a:solidFill>
                          <a:srgbClr val="0070C0"/>
                        </a:solidFill>
                      </a:endParaRPr>
                    </a:p>
                  </a:txBody>
                  <a:tcPr/>
                </a:tc>
              </a:tr>
              <a:tr h="306070">
                <a:tc>
                  <a:txBody>
                    <a:bodyPr/>
                    <a:p>
                      <a:pPr>
                        <a:buNone/>
                      </a:pPr>
                      <a:r>
                        <a:rPr lang="en-US" altLang="zh-CN" sz="1800" dirty="0"/>
                        <a:t>Comment Database</a:t>
                      </a:r>
                      <a:endParaRPr lang="en-US" altLang="zh-CN" sz="1800" dirty="0"/>
                    </a:p>
                  </a:txBody>
                  <a:tcPr/>
                </a:tc>
                <a:tc>
                  <a:txBody>
                    <a:bodyPr/>
                    <a:p>
                      <a:pPr>
                        <a:buNone/>
                      </a:pPr>
                      <a:r>
                        <a:rPr lang="en-US" altLang="zh-CN" sz="1800" dirty="0">
                          <a:solidFill>
                            <a:srgbClr val="0070C0"/>
                          </a:solidFill>
                        </a:rPr>
                        <a:t>11-20/0701r0</a:t>
                      </a:r>
                      <a:endParaRPr lang="en-US" altLang="zh-CN" sz="1800" dirty="0">
                        <a:solidFill>
                          <a:srgbClr val="0070C0"/>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11-20/0701r2</a:t>
                      </a:r>
                      <a:endParaRPr lang="en-US" altLang="zh-CN" sz="1800" dirty="0" smtClean="0">
                        <a:solidFill>
                          <a:srgbClr val="0070C0"/>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Timeline</a:t>
            </a:r>
            <a:endParaRPr lang="en-US" altLang="zh-CN"/>
          </a:p>
        </p:txBody>
      </p:sp>
      <p:sp>
        <p:nvSpPr>
          <p:cNvPr id="3" name="文本占位符 2"/>
          <p:cNvSpPr>
            <a:spLocks noGrp="1"/>
          </p:cNvSpPr>
          <p:nvPr>
            <p:ph type="body" idx="1"/>
          </p:nvPr>
        </p:nvSpPr>
        <p:spPr>
          <a:xfrm>
            <a:off x="2447290" y="1966595"/>
            <a:ext cx="7296150" cy="4113530"/>
          </a:xfrm>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chemeClr val="tx1"/>
                </a:solidFill>
                <a:sym typeface="+mn-ea"/>
              </a:rPr>
              <a:t>D1.0 Letter Ballot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Sep 2020</a:t>
            </a:r>
            <a:endParaRPr lang="en-US" altLang="en-US" dirty="0" smtClean="0">
              <a:solidFill>
                <a:schemeClr val="tx1"/>
              </a:solidFill>
              <a:cs typeface="+mn-ea"/>
            </a:endParaRPr>
          </a:p>
          <a:p>
            <a:pPr lvl="1" defTabSz="337185">
              <a:buFont typeface="Arial" panose="020B0604020202020204" pitchFamily="34" charset="0"/>
              <a:buChar char="•"/>
              <a:defRPr/>
            </a:pPr>
            <a:r>
              <a:rPr lang="en-US" altLang="en-US" dirty="0">
                <a:solidFill>
                  <a:schemeClr val="tx1"/>
                </a:solidFill>
                <a:sym typeface="+mn-ea"/>
              </a:rPr>
              <a:t>D2.0 LB recirculation					</a:t>
            </a:r>
            <a:r>
              <a:rPr lang="en-US" altLang="en-US" dirty="0" smtClean="0">
                <a:solidFill>
                  <a:schemeClr val="tx1"/>
                </a:solidFill>
                <a:cs typeface="+mn-ea"/>
                <a:sym typeface="Wingdings" panose="05000000000000000000" pitchFamily="2" charset="2"/>
              </a:rPr>
              <a:t>Jan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Form Sponsor Ballot Pool				</a:t>
            </a:r>
            <a:r>
              <a:rPr lang="en-US" altLang="en-US" dirty="0" smtClean="0">
                <a:solidFill>
                  <a:schemeClr val="tx1"/>
                </a:solidFill>
                <a:cs typeface="+mn-ea"/>
                <a:sym typeface="Wingdings" panose="05000000000000000000" pitchFamily="2" charset="2"/>
              </a:rPr>
              <a:t>Mar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D3.0 LB recirculation					</a:t>
            </a:r>
            <a:r>
              <a:rPr lang="en-US" altLang="en-US" dirty="0" smtClean="0">
                <a:solidFill>
                  <a:schemeClr val="tx1"/>
                </a:solidFill>
                <a:cs typeface="+mn-ea"/>
                <a:sym typeface="Wingdings" panose="05000000000000000000" pitchFamily="2" charset="2"/>
              </a:rPr>
              <a:t>Mar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D3.0 unchanged recirculation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May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Initial Sponsor Ballot (D4.0)			</a:t>
            </a:r>
            <a:r>
              <a:rPr lang="en-US" altLang="en-US" dirty="0" smtClean="0">
                <a:solidFill>
                  <a:schemeClr val="tx1"/>
                </a:solidFill>
                <a:cs typeface="+mn-ea"/>
                <a:sym typeface="Wingdings" panose="05000000000000000000" pitchFamily="2" charset="2"/>
              </a:rPr>
              <a:t>Jul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Final 802.11 WG approval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May 2022</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802 EC approval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May 2022</a:t>
            </a:r>
            <a:endParaRPr lang="en-US" altLang="en-US" dirty="0">
              <a:solidFill>
                <a:schemeClr val="tx1"/>
              </a:solidFill>
            </a:endParaRPr>
          </a:p>
          <a:p>
            <a:pPr lvl="1" defTabSz="337185">
              <a:buFont typeface="Arial" panose="020B0604020202020204" pitchFamily="34" charset="0"/>
              <a:buChar char="•"/>
              <a:defRPr/>
            </a:pPr>
            <a:r>
              <a:rPr lang="en-US" altLang="en-US" dirty="0" err="1">
                <a:solidFill>
                  <a:schemeClr val="tx1"/>
                </a:solidFill>
                <a:sym typeface="+mn-ea"/>
              </a:rPr>
              <a:t>RevCom</a:t>
            </a:r>
            <a:r>
              <a:rPr lang="en-US" altLang="en-US" dirty="0">
                <a:solidFill>
                  <a:schemeClr val="tx1"/>
                </a:solidFill>
                <a:sym typeface="+mn-ea"/>
              </a:rPr>
              <a:t> and SASB approval			</a:t>
            </a:r>
            <a:r>
              <a:rPr lang="en-US" altLang="en-US" dirty="0" smtClean="0">
                <a:solidFill>
                  <a:schemeClr val="tx1"/>
                </a:solidFill>
                <a:cs typeface="+mn-ea"/>
                <a:sym typeface="Wingdings" panose="05000000000000000000" pitchFamily="2" charset="2"/>
              </a:rPr>
              <a:t>Jun 2022</a:t>
            </a:r>
            <a:endParaRPr lang="en-US" altLang="en-US" dirty="0" smtClean="0">
              <a:solidFill>
                <a:schemeClr val="tx1"/>
              </a:solidFill>
              <a:cs typeface="+mn-ea"/>
              <a:sym typeface="Wingdings" panose="05000000000000000000" pitchFamily="2" charset="2"/>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11-20/0720r0,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11-20/0721r0,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11-20/0722r0,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Timeline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11Y/0N/3A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10Y/0N/4A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15Y/0N/4A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11Y/0N/7A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12Y/0N/4A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132 304 7188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132 304 7188</a:t>
            </a:r>
            <a:endParaRPr sz="2400">
              <a:sym typeface="+mn-ea"/>
            </a:endParaRPr>
          </a:p>
          <a:p>
            <a:endParaRPr sz="2400"/>
          </a:p>
          <a:p>
            <a:r>
              <a:rPr lang="en-US" sz="2400"/>
              <a:t>Join from a video system or application: dial 1323047188@ieee802.my.webex.com, or 173.243.2.68</a:t>
            </a:r>
            <a:endParaRPr lang="en-US" sz="2400"/>
          </a:p>
          <a:p>
            <a:endParaRPr lang="en-US" sz="2400"/>
          </a:p>
          <a:p>
            <a:r>
              <a:rPr lang="en-US" sz="2400"/>
              <a:t>Join using Microsoft Lync or Microsoft Skype for Business: dial </a:t>
            </a:r>
            <a:r>
              <a:rPr lang="en-US" sz="2400">
                <a:sym typeface="+mn-ea"/>
              </a:rPr>
              <a:t>1323047188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11-20/0901r1, </a:t>
            </a:r>
            <a:r>
              <a:rPr lang="en-US" altLang="en-GB" b="1" noProof="0" dirty="0">
                <a:ln>
                  <a:noFill/>
                </a:ln>
                <a:solidFill>
                  <a:srgbClr val="00B050"/>
                </a:solidFill>
                <a:effectLst/>
                <a:uLnTx/>
                <a:uFillTx/>
                <a:sym typeface="+mn-ea"/>
              </a:rPr>
              <a:t>Comment Resolutions for Section 32.3.8 Data Field, Preshant Sharma (NXP)</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11-20/0721r2,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11-20/0723r1,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Straw poll for 11-20/0682r1, midamble design,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14, 10:00am - 11:59am, ET (part of IEEE 802.11 plenary, credit counted)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17 CIDs and the proposed spec text modification to IEEE P802.11bd D0.3 as in 11-20/</a:t>
            </a:r>
            <a:r>
              <a:rPr lang="zh-CN" altLang="en-US"/>
              <a:t>0</a:t>
            </a:r>
            <a:r>
              <a:rPr lang="en-US"/>
              <a:t>901</a:t>
            </a:r>
            <a:r>
              <a:rPr lang="zh-CN" altLang="en-US"/>
              <a:t>r</a:t>
            </a:r>
            <a:r>
              <a:rPr lang="en-US" altLang="zh-CN"/>
              <a:t>1</a:t>
            </a:r>
            <a:r>
              <a:rPr lang="zh-CN" altLang="en-US"/>
              <a:t>?</a:t>
            </a:r>
            <a:endParaRPr lang="zh-CN" altLang="en-US"/>
          </a:p>
          <a:p>
            <a:r>
              <a:rPr lang="zh-CN" altLang="en-US"/>
              <a:t> </a:t>
            </a:r>
            <a:r>
              <a:rPr lang="en-US" altLang="zh-CN"/>
              <a:t>CID 151, 158, 171, 198, 199, 327, 328, 329, 330, 331, 332, 333, 335, 336, 337, 338, 339	</a:t>
            </a:r>
            <a:endParaRPr lang="zh-CN" altLang="en-US"/>
          </a:p>
          <a:p>
            <a:endParaRPr lang="zh-CN" altLang="en-US"/>
          </a:p>
          <a:p>
            <a:r>
              <a:rPr lang="en-US" altLang="zh-CN"/>
              <a:t>14Y/0N/5A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br>
              <a:rPr lang="en-US" sz="3200" dirty="0">
                <a:solidFill>
                  <a:srgbClr val="0000FF"/>
                </a:solidFill>
                <a:latin typeface="Arial Black" panose="020B0A04020102020204" pitchFamily="34" charset="0"/>
              </a:rPr>
            </a:br>
            <a:r>
              <a:rPr lang="en-US" sz="3200" dirty="0">
                <a:solidFill>
                  <a:srgbClr val="0000FF"/>
                </a:solidFill>
                <a:latin typeface="Arial Black" panose="020B0A04020102020204" pitchFamily="34" charset="0"/>
              </a:rPr>
              <a:t>(During IEEE 802.11 Jul Plenary)</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132 866 6514</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132 866 6514</a:t>
            </a:r>
            <a:endParaRPr sz="2400">
              <a:sym typeface="+mn-ea"/>
            </a:endParaRPr>
          </a:p>
          <a:p>
            <a:endParaRPr sz="2400"/>
          </a:p>
          <a:p>
            <a:r>
              <a:rPr lang="en-US" sz="2400"/>
              <a:t>Join from a video system or application: dial 1328666514@ieee802.my.webex.com, or 173.243.2.68</a:t>
            </a:r>
            <a:endParaRPr lang="en-US" sz="2400"/>
          </a:p>
          <a:p>
            <a:endParaRPr lang="en-US" sz="2400"/>
          </a:p>
          <a:p>
            <a:r>
              <a:rPr lang="en-US" sz="2400"/>
              <a:t>Join using Microsoft Lync or Microsoft Skype for Business: dial </a:t>
            </a:r>
            <a:r>
              <a:rPr lang="en-US" sz="2400">
                <a:sym typeface="+mn-ea"/>
              </a:rPr>
              <a:t>1328666514</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teleconference minutes from Feb 2020</a:t>
            </a:r>
            <a:endPar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TGbd timeline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Editor Report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11-19/2045r5, TGbd Editor's Report, Bahar Sadeghi (Intel)</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11-20/0721r2, Resolutions to 32.3.8.10 Midambles for CIDs 152 and 154,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11-20/0723r1, Resolutions to 32.3.8.12 NGV receive procedure,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11-20/0682r1, midamble design, Miguel Lopez (Ericsson)</a:t>
            </a:r>
            <a:endParaRPr lang="en-US" altLang="en-GB" b="1" noProof="0" dirty="0">
              <a:ln>
                <a:noFill/>
              </a:ln>
              <a:solidFill>
                <a:srgbClr val="FFC00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Donggkuk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a:t>
            </a:r>
            <a:endParaRPr lang="en-US" altLang="zh-CN"/>
          </a:p>
        </p:txBody>
      </p:sp>
      <p:sp>
        <p:nvSpPr>
          <p:cNvPr id="3" name="文本占位符 2"/>
          <p:cNvSpPr>
            <a:spLocks noGrp="1"/>
          </p:cNvSpPr>
          <p:nvPr>
            <p:ph type="body" idx="1"/>
          </p:nvPr>
        </p:nvSpPr>
        <p:spPr/>
        <p:txBody>
          <a:bodyPr/>
          <a:p>
            <a:r>
              <a:rPr lang="en-US" altLang="zh-CN">
                <a:sym typeface="+mn-ea"/>
              </a:rPr>
              <a:t>Move to approve the TGbd meeting minutes for Jan f2f meeting (11-20/016r0) and teleconferences from Feb 2020 to Jul 10th 2020 (11-20/0276r11)</a:t>
            </a:r>
            <a:endParaRPr lang="en-US" altLang="zh-CN">
              <a:sym typeface="+mn-ea"/>
            </a:endParaRPr>
          </a:p>
          <a:p>
            <a:r>
              <a:rPr lang="zh-CN" altLang="en-US"/>
              <a:t> </a:t>
            </a:r>
            <a:endParaRPr lang="zh-CN" altLang="en-US"/>
          </a:p>
          <a:p>
            <a:r>
              <a:rPr lang="en-US" altLang="zh-CN"/>
              <a:t>Moved: James Lepp</a:t>
            </a:r>
            <a:endParaRPr lang="en-US" altLang="zh-CN"/>
          </a:p>
          <a:p>
            <a:r>
              <a:rPr lang="en-US" altLang="zh-CN"/>
              <a:t>Seconded: Dongguk Lim</a:t>
            </a:r>
            <a:endParaRPr lang="en-US" altLang="zh-CN"/>
          </a:p>
          <a:p>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#2</a:t>
            </a:r>
            <a:endParaRPr lang="en-US" altLang="zh-CN"/>
          </a:p>
        </p:txBody>
      </p:sp>
      <p:sp>
        <p:nvSpPr>
          <p:cNvPr id="3" name="文本占位符 2"/>
          <p:cNvSpPr>
            <a:spLocks noGrp="1"/>
          </p:cNvSpPr>
          <p:nvPr>
            <p:ph type="body" idx="1"/>
          </p:nvPr>
        </p:nvSpPr>
        <p:spPr>
          <a:xfrm>
            <a:off x="914400" y="1534795"/>
            <a:ext cx="10361930" cy="4559935"/>
          </a:xfrm>
        </p:spPr>
        <p:txBody>
          <a:bodyPr/>
          <a:p>
            <a:r>
              <a:rPr lang="en-US" altLang="zh-CN">
                <a:sym typeface="+mn-ea"/>
              </a:rPr>
              <a:t>Move to approve the TGbd timeline update as below:</a:t>
            </a:r>
            <a:endParaRPr lang="en-US" altLang="zh-CN">
              <a:sym typeface="+mn-ea"/>
            </a:endParaRPr>
          </a:p>
          <a:p>
            <a:r>
              <a:rPr lang="zh-CN" altLang="en-US"/>
              <a:t> </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en-US" altLang="zh-CN"/>
          </a:p>
          <a:p>
            <a:r>
              <a:rPr lang="en-US" altLang="zh-CN"/>
              <a:t>Moved:  James Lepp</a:t>
            </a:r>
            <a:endParaRPr lang="en-US" altLang="zh-CN"/>
          </a:p>
          <a:p>
            <a:r>
              <a:rPr lang="en-US" altLang="zh-CN"/>
              <a:t>Seconded: Joseph Levy</a:t>
            </a:r>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文本占位符 2"/>
          <p:cNvSpPr>
            <a:spLocks noGrp="1"/>
          </p:cNvSpPr>
          <p:nvPr/>
        </p:nvSpPr>
        <p:spPr>
          <a:xfrm>
            <a:off x="1518285" y="2053590"/>
            <a:ext cx="10361930" cy="290576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a:t>
            </a:r>
            <a:r>
              <a:rPr lang="en-US" altLang="zh-CN"/>
              <a:t>721</a:t>
            </a:r>
            <a:r>
              <a:rPr lang="zh-CN" altLang="en-US"/>
              <a:t>r</a:t>
            </a:r>
            <a:r>
              <a:rPr lang="en-US" altLang="zh-CN"/>
              <a:t>3</a:t>
            </a:r>
            <a:r>
              <a:rPr lang="zh-CN" altLang="en-US"/>
              <a:t>?</a:t>
            </a:r>
            <a:endParaRPr lang="zh-CN" altLang="en-US"/>
          </a:p>
          <a:p>
            <a:r>
              <a:rPr lang="zh-CN" altLang="en-US"/>
              <a:t> </a:t>
            </a:r>
            <a:r>
              <a:rPr lang="en-US" altLang="zh-CN"/>
              <a:t>CID 152 and 154	</a:t>
            </a:r>
            <a:endParaRPr lang="zh-CN" altLang="en-US"/>
          </a:p>
          <a:p>
            <a:endParaRPr lang="zh-CN" altLang="en-US"/>
          </a:p>
          <a:p>
            <a:r>
              <a:rPr lang="en-US" altLang="zh-CN"/>
              <a:t>23Y/1N/15A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350 and the proposed spec text modification to IEEE P802.11bd D0.3 as in 11-20/</a:t>
            </a:r>
            <a:r>
              <a:rPr lang="zh-CN" altLang="en-US"/>
              <a:t>0</a:t>
            </a:r>
            <a:r>
              <a:rPr lang="en-US" altLang="zh-CN"/>
              <a:t>722</a:t>
            </a:r>
            <a:r>
              <a:rPr lang="zh-CN" altLang="en-US"/>
              <a:t>r</a:t>
            </a:r>
            <a:r>
              <a:rPr lang="en-US" altLang="zh-CN"/>
              <a:t>1</a:t>
            </a:r>
            <a:r>
              <a:rPr lang="zh-CN" altLang="en-US"/>
              <a:t>?</a:t>
            </a:r>
            <a:endParaRPr lang="zh-CN" altLang="en-US"/>
          </a:p>
          <a:p>
            <a:r>
              <a:rPr lang="zh-CN" altLang="en-US"/>
              <a:t> </a:t>
            </a:r>
            <a:endParaRPr lang="zh-CN" altLang="en-US"/>
          </a:p>
          <a:p>
            <a:endParaRPr lang="zh-CN" altLang="en-US"/>
          </a:p>
          <a:p>
            <a:r>
              <a:rPr lang="en-US" altLang="zh-CN"/>
              <a:t>22Y/0N/12A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723</a:t>
            </a:r>
            <a:r>
              <a:rPr lang="zh-CN" altLang="en-US"/>
              <a:t>r</a:t>
            </a:r>
            <a:r>
              <a:rPr lang="en-US" altLang="zh-CN"/>
              <a:t>1</a:t>
            </a:r>
            <a:r>
              <a:rPr lang="zh-CN" altLang="en-US"/>
              <a:t>?</a:t>
            </a:r>
            <a:endParaRPr lang="zh-CN" altLang="en-US"/>
          </a:p>
          <a:p>
            <a:r>
              <a:rPr lang="zh-CN" altLang="en-US"/>
              <a:t> </a:t>
            </a:r>
            <a:r>
              <a:rPr lang="en-US" altLang="zh-CN"/>
              <a:t>CID 353, 354, 355, 356 and 357</a:t>
            </a:r>
            <a:endParaRPr lang="en-US" altLang="zh-CN"/>
          </a:p>
          <a:p>
            <a:endParaRPr lang="zh-CN" altLang="en-US"/>
          </a:p>
          <a:p>
            <a:r>
              <a:rPr lang="en-US" altLang="zh-CN"/>
              <a:t>22Y/0N/11A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132 168 1198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132 168 1198</a:t>
            </a:r>
            <a:endParaRPr sz="2400">
              <a:sym typeface="+mn-ea"/>
            </a:endParaRPr>
          </a:p>
          <a:p>
            <a:endParaRPr sz="2400"/>
          </a:p>
          <a:p>
            <a:r>
              <a:rPr lang="en-US" sz="2400"/>
              <a:t>Join from a video system or application: dial 1321681198@ieee802.my.webex.com, or 173.243.2.68</a:t>
            </a:r>
            <a:endParaRPr lang="en-US" sz="2400"/>
          </a:p>
          <a:p>
            <a:endParaRPr lang="en-US" sz="2400"/>
          </a:p>
          <a:p>
            <a:r>
              <a:rPr lang="en-US" sz="2400"/>
              <a:t>Join using Microsoft Lync or Microsoft Skype for Business: dial </a:t>
            </a:r>
            <a:r>
              <a:rPr lang="en-US" sz="2400">
                <a:sym typeface="+mn-ea"/>
              </a:rPr>
              <a:t>1321681198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Donggkuk Lim (LGE) [Continue]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TBD</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29552</Words>
  <Application>WPS 演示</Application>
  <PresentationFormat>宽屏</PresentationFormat>
  <Paragraphs>1142</Paragraphs>
  <Slides>62</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62</vt:i4>
      </vt:variant>
    </vt:vector>
  </HeadingPairs>
  <TitlesOfParts>
    <vt:vector size="78"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TG Chair Proposed Timeline Change</vt:lpstr>
      <vt:lpstr>IEEE 802.11 TGbd Teleconference</vt:lpstr>
      <vt:lpstr>Teleconference Bridge Information</vt:lpstr>
      <vt:lpstr>PowerPoint 演示文稿</vt:lpstr>
      <vt:lpstr>Straw Poll #1</vt:lpstr>
      <vt:lpstr>IEEE 802.11 TGbd Teleconference (During IEEE 802.11 Jul Plenary)</vt:lpstr>
      <vt:lpstr>Teleconference Bridge Information</vt:lpstr>
      <vt:lpstr>PowerPoint 演示文稿</vt:lpstr>
      <vt:lpstr>Motion #1</vt:lpstr>
      <vt:lpstr>Motion #2</vt:lpstr>
      <vt:lpstr>CR Straw Poll #1</vt:lpstr>
      <vt:lpstr>CR Straw Poll #2</vt:lpstr>
      <vt:lpstr>CR Straw Poll #3</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4372</cp:revision>
  <cp:lastPrinted>2014-11-04T15:04:00Z</cp:lastPrinted>
  <dcterms:created xsi:type="dcterms:W3CDTF">2007-04-17T18:10:00Z</dcterms:created>
  <dcterms:modified xsi:type="dcterms:W3CDTF">2020-07-15T03:22:50Z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