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6"/>
  </p:notesMasterIdLst>
  <p:handoutMasterIdLst>
    <p:handoutMasterId r:id="rId37"/>
  </p:handoutMasterIdLst>
  <p:sldIdLst>
    <p:sldId id="720" r:id="rId3"/>
    <p:sldId id="736" r:id="rId4"/>
    <p:sldId id="737" r:id="rId5"/>
    <p:sldId id="738" r:id="rId6"/>
    <p:sldId id="739" r:id="rId7"/>
    <p:sldId id="740" r:id="rId8"/>
    <p:sldId id="741" r:id="rId9"/>
    <p:sldId id="742" r:id="rId10"/>
    <p:sldId id="793" r:id="rId11"/>
    <p:sldId id="833" r:id="rId12"/>
    <p:sldId id="753" r:id="rId13"/>
    <p:sldId id="832" r:id="rId14"/>
    <p:sldId id="735" r:id="rId15"/>
    <p:sldId id="814" r:id="rId16"/>
    <p:sldId id="744" r:id="rId17"/>
    <p:sldId id="839" r:id="rId18"/>
    <p:sldId id="840" r:id="rId19"/>
    <p:sldId id="841" r:id="rId20"/>
    <p:sldId id="843" r:id="rId21"/>
    <p:sldId id="844" r:id="rId22"/>
    <p:sldId id="845" r:id="rId23"/>
    <p:sldId id="842" r:id="rId24"/>
    <p:sldId id="847" r:id="rId25"/>
    <p:sldId id="848" r:id="rId26"/>
    <p:sldId id="849" r:id="rId27"/>
    <p:sldId id="851" r:id="rId28"/>
    <p:sldId id="852" r:id="rId29"/>
    <p:sldId id="853" r:id="rId30"/>
    <p:sldId id="854" r:id="rId31"/>
    <p:sldId id="855" r:id="rId32"/>
    <p:sldId id="856" r:id="rId33"/>
    <p:sldId id="857" r:id="rId34"/>
    <p:sldId id="858" r:id="rId3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0" Type="http://schemas.openxmlformats.org/officeDocument/2006/relationships/tableStyles" Target="tableStyles.xml"/><Relationship Id="rId4" Type="http://schemas.openxmlformats.org/officeDocument/2006/relationships/slide" Target="slides/slide2.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handoutMaster" Target="handoutMasters/handoutMaster1.xml"/><Relationship Id="rId36" Type="http://schemas.openxmlformats.org/officeDocument/2006/relationships/notesMaster" Target="notesMasters/notesMaster1.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0774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mentor.ieee.org/802.11/dcn/20/11-20-0276-07-00bd-tgbd-feb-2020-teleconference-minutes.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05f83b88aa0d3522ad5d6bc79b67132"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b654e0740693603ea1022f23d7721676"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7eb8027c5107d0c9a7e52c6f5d688ca"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8375a6e2a588be2f0b01f86a1b59752"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8c140f8e5d041de85160e064d1774c5"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485ba77881ed9817686e5b374144ad1c"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May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From May 15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2020-05-15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New Motion Rules for WG/TG Teleconferences</a:t>
            </a:r>
            <a:endParaRPr lang="en-US" altLang="zh-CN"/>
          </a:p>
        </p:txBody>
      </p:sp>
      <p:sp>
        <p:nvSpPr>
          <p:cNvPr id="3" name="文本占位符 2"/>
          <p:cNvSpPr>
            <a:spLocks noGrp="1"/>
          </p:cNvSpPr>
          <p:nvPr>
            <p:ph type="body" idx="1"/>
          </p:nvPr>
        </p:nvSpPr>
        <p:spPr>
          <a:xfrm>
            <a:off x="914400" y="1751965"/>
            <a:ext cx="10361930" cy="4652645"/>
          </a:xfrm>
        </p:spPr>
        <p:txBody>
          <a:bodyPr>
            <a:normAutofit lnSpcReduction="20000"/>
          </a:bodyPr>
          <a:p>
            <a:r>
              <a:rPr lang="zh-CN" altLang="en-US" sz="1600" u="sng"/>
              <a:t>Announcement of Rules Change </a:t>
            </a:r>
            <a:r>
              <a:rPr lang="en-US" altLang="zh-CN" sz="1600" u="sng"/>
              <a:t>from IEEE 802.11 WG Chair</a:t>
            </a:r>
            <a:r>
              <a:rPr lang="zh-CN" altLang="en-US" sz="1600" u="sng"/>
              <a:t>:</a:t>
            </a:r>
            <a:endParaRPr lang="zh-CN" altLang="en-US" sz="1600" u="sng"/>
          </a:p>
          <a:p>
            <a:endParaRPr lang="zh-CN" altLang="en-US" sz="1600"/>
          </a:p>
          <a:p>
            <a:r>
              <a:rPr lang="zh-CN" altLang="en-US" sz="1600"/>
              <a:t>To enable the timely and efficient progress of work during the exceptional circumstance of cancelled plenary and interim sessions: Effective immediately,</a:t>
            </a:r>
            <a:endParaRPr lang="zh-CN" altLang="en-US" sz="1600"/>
          </a:p>
          <a:p>
            <a:r>
              <a:rPr lang="zh-CN" altLang="en-US" sz="1600"/>
              <a:t>The following process change is in effect for the duration of time until WG11 is able to hold face-to-face meetings:</a:t>
            </a:r>
            <a:endParaRPr lang="zh-CN" altLang="en-US" sz="1600"/>
          </a:p>
          <a:p>
            <a:r>
              <a:rPr lang="zh-CN" altLang="en-US" sz="1600"/>
              <a:t>(a)     “Task Group (TG), Study Group (SG) and Standing Committee (SC) motions may be held during teleconference meetings.</a:t>
            </a:r>
            <a:endParaRPr lang="zh-CN" altLang="en-US" sz="1600"/>
          </a:p>
          <a:p>
            <a:r>
              <a:rPr lang="zh-CN" altLang="en-US" sz="1600"/>
              <a:t>(b)     TG/SG/SC teleconference meetings that will consider motions shall be approved by the WG Chair, and if approved, meetings and draft motions announced to the TG and WG11 reflectors 10 days prior to the meeting.</a:t>
            </a:r>
            <a:endParaRPr lang="zh-CN" altLang="en-US" sz="1600"/>
          </a:p>
          <a:p>
            <a:r>
              <a:rPr lang="zh-CN" altLang="en-US" sz="1600"/>
              <a:t>(c)     If a motion is not approved by unanimous consent, it shall be taken as a roll call [recorded] vote.</a:t>
            </a:r>
            <a:endParaRPr lang="zh-CN" altLang="en-US" sz="1600"/>
          </a:p>
          <a:p>
            <a:endParaRPr lang="zh-CN" altLang="en-US" sz="1600"/>
          </a:p>
          <a:p>
            <a:r>
              <a:rPr lang="zh-CN" altLang="en-US" sz="1600"/>
              <a:t>This change is NOT applicable to a TG operating under the accelerated process or as an IEEE-SA Ballot Comment Resolution Committee.</a:t>
            </a:r>
            <a:endParaRPr lang="zh-CN" altLang="en-US" sz="1600"/>
          </a:p>
          <a:p>
            <a:endParaRPr lang="zh-CN" altLang="en-US" sz="1600"/>
          </a:p>
          <a:p>
            <a:r>
              <a:rPr lang="zh-CN" altLang="en-US" sz="1600"/>
              <a:t>Implementation:</a:t>
            </a:r>
            <a:endParaRPr lang="zh-CN" altLang="en-US" sz="1600"/>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endParaRPr lang="zh-CN" altLang="en-US" sz="16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Current Teleconference Plan</a:t>
            </a:r>
            <a:endParaRPr lang="zh-CN" altLang="en-US" sz="3200" dirty="0"/>
          </a:p>
        </p:txBody>
      </p:sp>
      <p:sp>
        <p:nvSpPr>
          <p:cNvPr id="36866" name="内容占位符 2"/>
          <p:cNvSpPr>
            <a:spLocks noGrp="1"/>
          </p:cNvSpPr>
          <p:nvPr>
            <p:ph idx="1"/>
          </p:nvPr>
        </p:nvSpPr>
        <p:spPr>
          <a:xfrm>
            <a:off x="1600200" y="1676400"/>
            <a:ext cx="8915400" cy="4638040"/>
          </a:xfrm>
        </p:spPr>
        <p:txBody>
          <a:bodyPr vert="horz" wrap="square" lIns="92160" tIns="46080" rIns="92160" bIns="46080" anchor="t" anchorCtr="0">
            <a:normAutofit lnSpcReduction="10000"/>
          </a:bodyPr>
          <a:p>
            <a:pPr eaLnBrk="1" hangingPunct="1"/>
            <a:r>
              <a:rPr lang="en-US" altLang="zh-CN" sz="1800" dirty="0">
                <a:solidFill>
                  <a:schemeClr val="bg1">
                    <a:lumMod val="75000"/>
                  </a:schemeClr>
                </a:solidFill>
              </a:rPr>
              <a:t>May 05, 10:00am ~ 11:59 am, ET, webex</a:t>
            </a:r>
            <a:endParaRPr lang="en-US" altLang="zh-CN" sz="1800" dirty="0">
              <a:solidFill>
                <a:schemeClr val="bg1">
                  <a:lumMod val="75000"/>
                </a:schemeClr>
              </a:solidFill>
            </a:endParaRPr>
          </a:p>
          <a:p>
            <a:pPr eaLnBrk="1" hangingPunct="1"/>
            <a:r>
              <a:rPr lang="en-US" altLang="zh-CN" sz="1800" strike="sngStrike" dirty="0">
                <a:solidFill>
                  <a:srgbClr val="FF0000"/>
                </a:solidFill>
                <a:uFillTx/>
                <a:cs typeface="+mn-ea"/>
              </a:rPr>
              <a:t>May 12, 10:00am ~ 11:59 am, ET; Webex;</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rPr>
              <a:t>May 15, 10:00am ~ 11:59 am, ET; Webex;</a:t>
            </a:r>
            <a:endParaRPr lang="en-US" altLang="zh-CN" sz="1800" dirty="0">
              <a:solidFill>
                <a:schemeClr val="bg1">
                  <a:lumMod val="75000"/>
                </a:schemeClr>
              </a:solidFill>
            </a:endParaRPr>
          </a:p>
          <a:p>
            <a:pPr eaLnBrk="1" hangingPunct="1"/>
            <a:r>
              <a:rPr lang="en-US" altLang="zh-CN" sz="1800" dirty="0">
                <a:solidFill>
                  <a:schemeClr val="bg1">
                    <a:lumMod val="75000"/>
                  </a:schemeClr>
                </a:solidFill>
              </a:rPr>
              <a:t>May 19, 10:00am ~ 11:59 am, ET; Webex; </a:t>
            </a:r>
            <a:endParaRPr lang="en-US" altLang="zh-CN" sz="1800" dirty="0">
              <a:solidFill>
                <a:schemeClr val="bg1">
                  <a:lumMod val="75000"/>
                </a:schemeClr>
              </a:solidFill>
            </a:endParaRPr>
          </a:p>
          <a:p>
            <a:pPr eaLnBrk="1" hangingPunct="1"/>
            <a:r>
              <a:rPr lang="en-US" altLang="zh-CN" sz="1800" dirty="0">
                <a:solidFill>
                  <a:schemeClr val="bg1">
                    <a:lumMod val="75000"/>
                  </a:schemeClr>
                </a:solidFill>
                <a:cs typeface="+mn-ea"/>
              </a:rPr>
              <a:t>May 22,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May 26,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May 29, 10:00am ~ 11:59 am, ET; Webex; </a:t>
            </a:r>
            <a:endParaRPr lang="en-US" altLang="zh-CN" sz="1800" strike="sngStrike" dirty="0">
              <a:solidFill>
                <a:srgbClr val="FF0000"/>
              </a:solidFill>
              <a:uFillTx/>
              <a:cs typeface="+mn-ea"/>
            </a:endParaRPr>
          </a:p>
          <a:p>
            <a:pPr eaLnBrk="1" hangingPunct="1"/>
            <a:r>
              <a:rPr lang="en-US" altLang="zh-CN" sz="1800" strike="sngStrike" dirty="0">
                <a:solidFill>
                  <a:srgbClr val="FF0000"/>
                </a:solidFill>
                <a:uFillTx/>
                <a:cs typeface="+mn-ea"/>
              </a:rPr>
              <a:t>Jun 2, 10:00am ~ 11:59 am, ET; Webex; </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cs typeface="+mn-ea"/>
              </a:rPr>
              <a:t>Jun 9, 10:00am ~ 11:59 am, ET; Webex; </a:t>
            </a:r>
            <a:endParaRPr lang="en-US" altLang="zh-CN" sz="1800" dirty="0">
              <a:solidFill>
                <a:schemeClr val="bg1">
                  <a:lumMod val="75000"/>
                </a:schemeClr>
              </a:solidFill>
              <a:cs typeface="+mn-ea"/>
            </a:endParaRPr>
          </a:p>
          <a:p>
            <a:pPr eaLnBrk="1" hangingPunct="1"/>
            <a:r>
              <a:rPr lang="en-US" altLang="zh-CN" sz="1800" dirty="0">
                <a:solidFill>
                  <a:srgbClr val="00B050"/>
                </a:solidFill>
                <a:cs typeface="+mn-ea"/>
              </a:rPr>
              <a:t>Jun 12,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Jun 16,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Jul 3,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rPr>
              <a:t>Jul 7, 10:00am ~ 11:59 am, ET; Webex.</a:t>
            </a:r>
            <a:endParaRPr lang="en-US" altLang="zh-CN" sz="1800" dirty="0">
              <a:solidFill>
                <a:srgbClr val="00B050"/>
              </a:solidFill>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Current Teleconference Minutes</a:t>
            </a:r>
            <a:endParaRPr lang="en-US" altLang="zh-CN"/>
          </a:p>
        </p:txBody>
      </p:sp>
      <p:sp>
        <p:nvSpPr>
          <p:cNvPr id="3" name="文本占位符 2"/>
          <p:cNvSpPr>
            <a:spLocks noGrp="1"/>
          </p:cNvSpPr>
          <p:nvPr>
            <p:ph type="body" idx="1"/>
          </p:nvPr>
        </p:nvSpPr>
        <p:spPr/>
        <p:txBody>
          <a:bodyPr/>
          <a:p>
            <a:r>
              <a:rPr lang="en-US" altLang="zh-CN" sz="2000"/>
              <a:t>Teleconference Minutes from Feb 2020:</a:t>
            </a:r>
            <a:endParaRPr lang="en-US" altLang="zh-CN"/>
          </a:p>
          <a:p>
            <a:endParaRPr lang="en-US" altLang="zh-CN"/>
          </a:p>
          <a:p>
            <a:r>
              <a:rPr lang="en-US" altLang="zh-CN">
                <a:solidFill>
                  <a:srgbClr val="0070C0"/>
                </a:solidFill>
                <a:hlinkClick r:id="rId1" action="ppaction://hlinkfile"/>
              </a:rPr>
              <a:t>https://mentor.ieee.org/802.11/dcn/20/11-20-0276-09-00bd-tgbd-feb-2020-teleconference-minutes.docx</a:t>
            </a:r>
            <a:endParaRPr lang="en-US" altLang="zh-CN"/>
          </a:p>
          <a:p>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15,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Join Webex Meeting</a:t>
            </a:r>
            <a:r>
              <a:rPr lang="en-US" altLang="zh-CN" sz="2400"/>
              <a:t>:   </a:t>
            </a:r>
            <a:r>
              <a:rPr lang="zh-CN" altLang="en-US" sz="2400">
                <a:hlinkClick r:id="rId1" action="ppaction://hlinkfile"/>
              </a:rPr>
              <a:t>Join Meeting</a:t>
            </a:r>
            <a:endParaRPr lang="zh-CN" altLang="en-US" sz="2400"/>
          </a:p>
          <a:p>
            <a:endParaRPr lang="zh-CN" altLang="en-US" sz="2400"/>
          </a:p>
          <a:p>
            <a:r>
              <a:rPr lang="zh-CN" altLang="en-US" sz="2400"/>
              <a:t>Meeting number: 791 213 977</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791 213 977</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- 11-20/0709, resolution-clause-3-2-cids-2-3-30-52-53-54-173-210-211-212-213,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19,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799 176 485</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799 176 485</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(Cont.),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792 031 444</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792 031 444</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Straw poll for 11-20/0744r1,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- 11-19/1982, Resolution for CIDs related to MAC SAP discussion (Michael)</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- 11-20/0731, Comment Resolution D0.3 CID0099, James Lepp (BlackBerry)</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(highlighted in green) to following CIDs and the proposed spec text modification to IEEE P802.11bd D0.3 as in 11-20/0744r1</a:t>
            </a:r>
            <a:endParaRPr lang="en-US" altLang="zh-CN"/>
          </a:p>
          <a:p>
            <a:r>
              <a:rPr lang="en-US" altLang="zh-CN"/>
              <a:t>    - CID 66, 67, 68 and 69</a:t>
            </a:r>
            <a:endParaRPr lang="en-US" altLang="zh-CN"/>
          </a:p>
          <a:p>
            <a:endParaRPr lang="en-US" altLang="zh-CN"/>
          </a:p>
          <a:p>
            <a:r>
              <a:rPr lang="en-US" altLang="zh-CN"/>
              <a:t>Result: Y13/N0/A2</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799 673 587</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799 673 587</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793 371 836</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793 371 836</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11-19/2045r4, tgbd editor's report, Bahar Sadeghi (Intel)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Straw poll for 11-20/0786r4, </a:t>
            </a:r>
            <a:r>
              <a:rPr lang="en-US" altLang="en-GB" b="1" noProof="0" dirty="0">
                <a:ln>
                  <a:noFill/>
                </a:ln>
                <a:effectLst/>
                <a:uLnTx/>
                <a:uFillTx/>
                <a:sym typeface="+mn-ea"/>
              </a:rPr>
              <a:t>cr-d0-3-phy-service-interface-part-1, Bo Sun (ZTE)</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11-20/0728r0, Comment Resolution D0.3 sec 4, James Lepp (BlackBerry)</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11-20/0731r1, Comment Resolution D0.3 CID0099, James Lepp (BlackBerry)</a:t>
            </a:r>
            <a:endParaRPr lang="en-US" altLang="en-GB" b="1"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to following CIDs and the proposed spec text modification to IEEE P802.11bd D0.3 as in 11-20/0786r5</a:t>
            </a:r>
            <a:endParaRPr lang="en-US" altLang="zh-CN"/>
          </a:p>
          <a:p>
            <a:r>
              <a:rPr lang="en-US" altLang="zh-CN"/>
              <a:t>    - CID 8, 10, 101, 102, 103, 104, 105, 124, 125, 126, 127, 129, 130, 187, 189, 190, 248, 250, 251, 252, 253, 255, 257, 258 </a:t>
            </a:r>
            <a:endParaRPr lang="en-US" altLang="zh-CN"/>
          </a:p>
          <a:p>
            <a:endParaRPr lang="en-US" altLang="zh-CN"/>
          </a:p>
          <a:p>
            <a:r>
              <a:rPr lang="en-US" altLang="zh-CN"/>
              <a:t>Result: 14Y/0N/4A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t>Do you agree on the comment resolution to CID 0099 and the proposed spec text modification to IEEE P802.11bd D0.3 as in 11-20/0731r2</a:t>
            </a:r>
            <a:endParaRPr lang="en-US" altLang="zh-CN"/>
          </a:p>
          <a:p>
            <a:endParaRPr lang="en-US" altLang="zh-CN"/>
          </a:p>
          <a:p>
            <a:endParaRPr lang="en-US" altLang="zh-CN"/>
          </a:p>
          <a:p>
            <a:r>
              <a:rPr lang="en-US" altLang="zh-CN"/>
              <a:t>Result: 13Y/0N/4A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tooltip="" action="ppaction://hlinkfile"/>
              </a:rPr>
              <a:t>Join Meeting</a:t>
            </a:r>
            <a:endParaRPr sz="2400"/>
          </a:p>
          <a:p>
            <a:endParaRPr sz="2400"/>
          </a:p>
          <a:p>
            <a:r>
              <a:rPr sz="2400"/>
              <a:t>Meeting number: 79</a:t>
            </a:r>
            <a:r>
              <a:rPr lang="en-US" sz="2400"/>
              <a:t>1</a:t>
            </a:r>
            <a:r>
              <a:rPr sz="2400"/>
              <a:t> </a:t>
            </a:r>
            <a:r>
              <a:rPr lang="en-US" sz="2400"/>
              <a:t>229</a:t>
            </a:r>
            <a:r>
              <a:rPr sz="2400"/>
              <a:t> </a:t>
            </a:r>
            <a:r>
              <a:rPr lang="en-US" sz="2400"/>
              <a:t>953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tooltip="" action="ppaction://hlinkfile"/>
              </a:rPr>
              <a:t>Global call-in numbers</a:t>
            </a:r>
            <a:endParaRPr sz="2400"/>
          </a:p>
          <a:p>
            <a:r>
              <a:rPr sz="2400"/>
              <a:t>Access code: </a:t>
            </a:r>
            <a:r>
              <a:rPr sz="2400">
                <a:sym typeface="+mn-ea"/>
              </a:rPr>
              <a:t>79</a:t>
            </a:r>
            <a:r>
              <a:rPr lang="en-US" sz="2400">
                <a:sym typeface="+mn-ea"/>
              </a:rPr>
              <a:t>1</a:t>
            </a:r>
            <a:r>
              <a:rPr sz="2400">
                <a:sym typeface="+mn-ea"/>
              </a:rPr>
              <a:t> </a:t>
            </a:r>
            <a:r>
              <a:rPr lang="en-US" sz="2400">
                <a:sym typeface="+mn-ea"/>
              </a:rPr>
              <a:t>229</a:t>
            </a:r>
            <a:r>
              <a:rPr sz="2400">
                <a:sym typeface="+mn-ea"/>
              </a:rPr>
              <a:t> </a:t>
            </a:r>
            <a:r>
              <a:rPr lang="en-US" sz="2400">
                <a:sym typeface="+mn-ea"/>
              </a:rPr>
              <a:t>953</a:t>
            </a:r>
            <a:endParaRPr lang="en-US" sz="2400">
              <a:sym typeface="+mn-ea"/>
            </a:endParaRPr>
          </a:p>
          <a:p>
            <a:endParaRPr sz="2400"/>
          </a:p>
          <a:p>
            <a:r>
              <a:rPr lang="en-US" sz="2400"/>
              <a:t>Join from a video system or application: dial 791229953@ieee802.my.webex.com, or 173.243.2.68</a:t>
            </a:r>
            <a:endParaRPr lang="en-US" sz="2400"/>
          </a:p>
          <a:p>
            <a:endParaRPr lang="en-US" sz="2400"/>
          </a:p>
          <a:p>
            <a:r>
              <a:rPr lang="en-US" sz="2400"/>
              <a:t>Join using Microsoft Lync or Microsoft Skype for Business: dial 791229953.ieee802.my@lync.webex.com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TBD</a:t>
            </a:r>
            <a:endParaRPr lang="en-US" altLang="en-GB" b="1"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Straw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16458</Words>
  <Application>WPS 演示</Application>
  <PresentationFormat>宽屏</PresentationFormat>
  <Paragraphs>573</Paragraphs>
  <Slides>33</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49"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微软雅黑</vt:lpstr>
      <vt:lpstr>Arial Black</vt:lpstr>
      <vt:lpstr>Wingdings</vt:lpstr>
      <vt:lpstr>802-11-Submission-16-9</vt:lpstr>
      <vt:lpstr>Word.Document.8</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Current Teleconference Minutes</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Straw Poll 2</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4293</cp:revision>
  <cp:lastPrinted>2014-11-04T15:04:00Z</cp:lastPrinted>
  <dcterms:created xsi:type="dcterms:W3CDTF">2007-04-17T18:10:00Z</dcterms:created>
  <dcterms:modified xsi:type="dcterms:W3CDTF">2020-06-10T03:08:26Z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