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568" r:id="rId3"/>
    <p:sldId id="569" r:id="rId4"/>
    <p:sldId id="561" r:id="rId5"/>
    <p:sldId id="562" r:id="rId6"/>
    <p:sldId id="570" r:id="rId7"/>
    <p:sldId id="571" r:id="rId8"/>
    <p:sldId id="563" r:id="rId9"/>
    <p:sldId id="567" r:id="rId10"/>
    <p:sldId id="573" r:id="rId11"/>
    <p:sldId id="572" r:id="rId12"/>
    <p:sldId id="574" r:id="rId13"/>
    <p:sldId id="548" r:id="rId14"/>
    <p:sldId id="575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86456" autoAdjust="0"/>
  </p:normalViewPr>
  <p:slideViewPr>
    <p:cSldViewPr>
      <p:cViewPr varScale="1">
        <p:scale>
          <a:sx n="89" d="100"/>
          <a:sy n="89" d="100"/>
        </p:scale>
        <p:origin x="112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348" y="5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</a:t>
            </a:r>
            <a:r>
              <a:rPr lang="en-US" dirty="0" smtClean="0"/>
              <a:t>,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802.11-19/0773r</a:t>
            </a:r>
            <a:r>
              <a:rPr lang="en-US" altLang="zh-CN" sz="1800" b="1" dirty="0" smtClean="0">
                <a:solidFill>
                  <a:schemeClr val="tx1"/>
                </a:solidFill>
                <a:cs typeface="+mn-cs"/>
              </a:rPr>
              <a:t>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495-01-00be-discussions-on-multi-ru-aggregation.pptx" TargetMode="External"/><Relationship Id="rId2" Type="http://schemas.openxmlformats.org/officeDocument/2006/relationships/hyperlink" Target="https://mentor.ieee.org/802.11/dcn/20/11-20-0566-18-00be-compendium-of-straw-polls-and-potential-changes-to-the-specification-framework-docu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0/11-10-0548-02-00ac-80mhz-transmission-flow.ppt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BCC </a:t>
            </a:r>
            <a:r>
              <a:rPr lang="en-US" dirty="0" err="1" smtClean="0"/>
              <a:t>Interleaver</a:t>
            </a:r>
            <a:r>
              <a:rPr lang="en-US" dirty="0"/>
              <a:t> </a:t>
            </a:r>
            <a:r>
              <a:rPr lang="en-US" dirty="0" smtClean="0"/>
              <a:t>Parameters for Multiple RU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646838"/>
              </p:ext>
            </p:extLst>
          </p:nvPr>
        </p:nvGraphicFramePr>
        <p:xfrm>
          <a:off x="990600" y="2650138"/>
          <a:ext cx="7467600" cy="1425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Huawei Technologies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F3-6A,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Junghoon Suh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Yan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altLang="zh-CN" dirty="0" smtClean="0"/>
              <a:t>Poll 2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218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RU132:</a:t>
            </a:r>
          </a:p>
          <a:p>
            <a:pPr lvl="1"/>
            <a:r>
              <a:rPr lang="en-US" altLang="zh-CN" kern="0" dirty="0"/>
              <a:t>Note: the parameters are for w/o DCM case</a:t>
            </a:r>
          </a:p>
          <a:p>
            <a:r>
              <a:rPr lang="en-US" altLang="zh-CN" dirty="0" smtClean="0"/>
              <a:t> </a:t>
            </a:r>
            <a:endParaRPr lang="en-US" kern="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228954"/>
              </p:ext>
            </p:extLst>
          </p:nvPr>
        </p:nvGraphicFramePr>
        <p:xfrm>
          <a:off x="3451151" y="2286000"/>
          <a:ext cx="2241698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"/>
                <a:gridCol w="1411118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RU132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126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21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6*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52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altLang="zh-CN" dirty="0" smtClean="0"/>
              <a:t>Poll 3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42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</a:t>
            </a:r>
            <a:r>
              <a:rPr lang="en-US" altLang="zh-CN" dirty="0" smtClean="0"/>
              <a:t>RU52+26:</a:t>
            </a:r>
            <a:endParaRPr lang="en-US" altLang="zh-CN" dirty="0" smtClean="0"/>
          </a:p>
          <a:p>
            <a:pPr lvl="1"/>
            <a:r>
              <a:rPr lang="en-US" altLang="zh-CN" kern="0" dirty="0"/>
              <a:t>Note: the parameters are for w/o DCM case</a:t>
            </a:r>
          </a:p>
          <a:p>
            <a:r>
              <a:rPr lang="en-US" altLang="zh-CN" dirty="0" smtClean="0"/>
              <a:t> </a:t>
            </a:r>
            <a:endParaRPr lang="en-US" kern="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571928"/>
              </p:ext>
            </p:extLst>
          </p:nvPr>
        </p:nvGraphicFramePr>
        <p:xfrm>
          <a:off x="3543300" y="2438400"/>
          <a:ext cx="27051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674"/>
                <a:gridCol w="1587426"/>
              </a:tblGrid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RU52+26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98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altLang="zh-CN" dirty="0" smtClean="0"/>
              <a:t>Poll 4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42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</a:t>
            </a:r>
            <a:r>
              <a:rPr lang="en-US" altLang="zh-CN" dirty="0" smtClean="0"/>
              <a:t>RU106+RU26:</a:t>
            </a:r>
            <a:endParaRPr lang="en-US" altLang="zh-CN" dirty="0" smtClean="0"/>
          </a:p>
          <a:p>
            <a:pPr lvl="1"/>
            <a:r>
              <a:rPr lang="en-US" altLang="zh-CN" kern="0" dirty="0"/>
              <a:t>Note: the parameters are for w/o DCM case</a:t>
            </a:r>
          </a:p>
          <a:p>
            <a:pPr lvl="1"/>
            <a:r>
              <a:rPr lang="en-US" altLang="zh-CN" dirty="0" smtClean="0"/>
              <a:t> </a:t>
            </a:r>
            <a:endParaRPr lang="en-US" kern="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452188"/>
              </p:ext>
            </p:extLst>
          </p:nvPr>
        </p:nvGraphicFramePr>
        <p:xfrm>
          <a:off x="3451151" y="2650966"/>
          <a:ext cx="22416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"/>
                <a:gridCol w="1411118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smtClean="0"/>
                        <a:t>RU106+RU26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31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54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[1] </a:t>
            </a:r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mentor.ieee.org/802.11/dcn/20/11-20-0566-18-00be-compendium-of-straw-polls-and-potential-changes-to-the-specification-framework-document.docx</a:t>
            </a:r>
            <a:r>
              <a:rPr lang="en-US" sz="1600" dirty="0" smtClean="0"/>
              <a:t>, Edward Au, Huawei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2]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mentor.ieee.org/802.11/dcn/20/11-20-0495-01-00be-discussions-on-multi-ru-aggregation.pptx</a:t>
            </a:r>
            <a:r>
              <a:rPr lang="en-US" sz="1600" dirty="0" smtClean="0"/>
              <a:t>, </a:t>
            </a:r>
            <a:r>
              <a:rPr lang="en-US" altLang="zh-CN" sz="1600" dirty="0" smtClean="0"/>
              <a:t>Tianyu Wu, Apple</a:t>
            </a:r>
          </a:p>
          <a:p>
            <a:r>
              <a:rPr lang="en-US" sz="1600" dirty="0"/>
              <a:t>[3]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mentor.ieee.org/802.11/dcn/10/11-10-0548-02-00ac-80mhz-transmission-flow.ppt</a:t>
            </a:r>
            <a:r>
              <a:rPr lang="en-US" sz="1600" dirty="0" smtClean="0"/>
              <a:t>, </a:t>
            </a:r>
            <a:r>
              <a:rPr lang="en-US" sz="1600" dirty="0" err="1" smtClean="0"/>
              <a:t>Hongyuan</a:t>
            </a:r>
            <a:r>
              <a:rPr lang="en-US" sz="1600" dirty="0" smtClean="0"/>
              <a:t> Zhang, Marvel</a:t>
            </a:r>
          </a:p>
          <a:p>
            <a:endParaRPr lang="en-US" sz="1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71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in 11ax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</a:t>
            </a:r>
            <a:r>
              <a:rPr lang="en-US" smtClean="0"/>
              <a:t>, 2020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2023613"/>
            <a:ext cx="7772400" cy="364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78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52462"/>
            <a:ext cx="7772400" cy="4495800"/>
          </a:xfrm>
        </p:spPr>
        <p:txBody>
          <a:bodyPr/>
          <a:lstStyle/>
          <a:p>
            <a:r>
              <a:rPr lang="en-US" altLang="zh-CN" sz="1600" dirty="0" smtClean="0"/>
              <a:t>We have the following passed SPs regarding LDPC tone mapper parameters [1]:</a:t>
            </a:r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We also have the following passed SPs regarding BCC interleaving:</a:t>
            </a:r>
          </a:p>
          <a:p>
            <a:endParaRPr lang="en-US" altLang="zh-CN" sz="1600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</a:t>
            </a:r>
            <a:r>
              <a:rPr lang="en-US" smtClean="0"/>
              <a:t>, 2020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b="47849"/>
          <a:stretch/>
        </p:blipFill>
        <p:spPr>
          <a:xfrm>
            <a:off x="1485900" y="1590900"/>
            <a:ext cx="6248400" cy="9237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810000"/>
            <a:ext cx="5689280" cy="212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52462"/>
            <a:ext cx="7772400" cy="4495800"/>
          </a:xfrm>
        </p:spPr>
        <p:txBody>
          <a:bodyPr/>
          <a:lstStyle/>
          <a:p>
            <a:r>
              <a:rPr lang="en-US" altLang="zh-CN" sz="1600" dirty="0" smtClean="0"/>
              <a:t>Same </a:t>
            </a:r>
            <a:r>
              <a:rPr lang="en-US" altLang="zh-CN" sz="1600" dirty="0" err="1" smtClean="0"/>
              <a:t>interleaver</a:t>
            </a:r>
            <a:r>
              <a:rPr lang="en-US" altLang="zh-CN" sz="1600" dirty="0" smtClean="0"/>
              <a:t> structure as 11n/11ac/11ax, i.e., 3 permutations characterized by three parameters </a:t>
            </a:r>
            <a:r>
              <a:rPr lang="en-US" altLang="zh-CN" sz="1600" dirty="0" err="1" smtClean="0"/>
              <a:t>Ncol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Nrow</a:t>
            </a:r>
            <a:r>
              <a:rPr lang="en-US" altLang="zh-CN" sz="1600" dirty="0" smtClean="0"/>
              <a:t> and </a:t>
            </a:r>
            <a:r>
              <a:rPr lang="en-US" altLang="zh-CN" sz="1600" dirty="0" err="1" smtClean="0"/>
              <a:t>Nrot</a:t>
            </a:r>
            <a:r>
              <a:rPr lang="en-US" altLang="zh-CN" sz="1600" dirty="0" smtClean="0"/>
              <a:t>.</a:t>
            </a:r>
          </a:p>
          <a:p>
            <a:r>
              <a:rPr lang="en-US" altLang="zh-CN" sz="1600" dirty="0" smtClean="0"/>
              <a:t>The exact BCC parameters regarding RU52+26 and RU106+26 </a:t>
            </a:r>
            <a:r>
              <a:rPr lang="en-US" altLang="zh-CN" sz="1600" dirty="0" err="1" smtClean="0"/>
              <a:t>interleavers</a:t>
            </a:r>
            <a:r>
              <a:rPr lang="en-US" altLang="zh-CN" sz="1600" dirty="0" smtClean="0"/>
              <a:t> have not been decided.</a:t>
            </a:r>
          </a:p>
          <a:p>
            <a:endParaRPr lang="en-US" altLang="zh-CN" sz="1600" dirty="0"/>
          </a:p>
          <a:p>
            <a:r>
              <a:rPr lang="en-US" altLang="zh-CN" sz="1600" dirty="0" smtClean="0"/>
              <a:t>The following parameters are proposed in [2]:</a:t>
            </a:r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In this proposal, we show our analysis and proposed BCC parameters. We focus on the case without DCM as for now.</a:t>
            </a:r>
          </a:p>
          <a:p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</a:t>
            </a:r>
            <a:r>
              <a:rPr lang="en-US" dirty="0" smtClean="0"/>
              <a:t>, 2020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xmlns="" id="{9C0C55E7-43E7-6048-8471-8C1588665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931" y="3200400"/>
            <a:ext cx="6020137" cy="179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70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BCC Parameters for RU78/132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37506"/>
            <a:ext cx="7772400" cy="4495800"/>
          </a:xfrm>
        </p:spPr>
        <p:txBody>
          <a:bodyPr/>
          <a:lstStyle/>
          <a:p>
            <a:r>
              <a:rPr lang="en-US" dirty="0" smtClean="0"/>
              <a:t>First of all</a:t>
            </a:r>
            <a:r>
              <a:rPr lang="en-US" smtClean="0"/>
              <a:t>, </a:t>
            </a:r>
            <a:r>
              <a:rPr lang="en-US" altLang="zh-CN" smtClean="0"/>
              <a:t>different </a:t>
            </a:r>
            <a:r>
              <a:rPr lang="en-US" smtClean="0"/>
              <a:t>groups </a:t>
            </a:r>
            <a:r>
              <a:rPr lang="en-US" dirty="0" smtClean="0"/>
              <a:t>of </a:t>
            </a:r>
            <a:r>
              <a:rPr lang="en-US" dirty="0" err="1" smtClean="0"/>
              <a:t>Ncol</a:t>
            </a:r>
            <a:r>
              <a:rPr lang="en-US" dirty="0" smtClean="0"/>
              <a:t> and </a:t>
            </a:r>
            <a:r>
              <a:rPr lang="en-US" dirty="0" err="1" smtClean="0"/>
              <a:t>Nrow</a:t>
            </a:r>
            <a:r>
              <a:rPr lang="en-US" dirty="0" smtClean="0"/>
              <a:t> are compared with a given </a:t>
            </a:r>
            <a:r>
              <a:rPr lang="en-US" dirty="0" err="1" smtClean="0"/>
              <a:t>Nrot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altLang="zh-CN" dirty="0" smtClean="0"/>
          </a:p>
          <a:p>
            <a:r>
              <a:rPr lang="en-US" altLang="zh-CN" dirty="0" smtClean="0"/>
              <a:t>The simulation settings are as follows:</a:t>
            </a:r>
          </a:p>
          <a:p>
            <a:pPr lvl="1"/>
            <a:r>
              <a:rPr lang="en-US" altLang="zh-CN" dirty="0" smtClean="0"/>
              <a:t>BCC, 5000 frames, </a:t>
            </a:r>
            <a:r>
              <a:rPr lang="en-US" altLang="zh-CN" dirty="0" err="1" smtClean="0"/>
              <a:t>ChD</a:t>
            </a:r>
            <a:endParaRPr lang="en-US" altLang="zh-CN" dirty="0" smtClean="0"/>
          </a:p>
          <a:p>
            <a:pPr lvl="1"/>
            <a:r>
              <a:rPr lang="en-US" altLang="zh-CN" dirty="0"/>
              <a:t>Opt1: 4Tx3Rx, 3SS, MCS5 (64-QAM, R=2/3) </a:t>
            </a:r>
          </a:p>
          <a:p>
            <a:pPr lvl="1"/>
            <a:r>
              <a:rPr lang="en-US" altLang="zh-CN" dirty="0"/>
              <a:t>Opt2: 4Tx2Rx, 1SS, MCS9 (256-QAM, R=5/6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Opt3: </a:t>
            </a:r>
            <a:r>
              <a:rPr lang="en-US" altLang="zh-CN" dirty="0"/>
              <a:t>4Tx2Rx, 1SS, </a:t>
            </a:r>
            <a:r>
              <a:rPr lang="en-US" altLang="zh-CN" dirty="0" smtClean="0"/>
              <a:t>MCS7 (64-QAM</a:t>
            </a:r>
            <a:r>
              <a:rPr lang="en-US" altLang="zh-CN" dirty="0"/>
              <a:t>, R=5/6)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258323"/>
              </p:ext>
            </p:extLst>
          </p:nvPr>
        </p:nvGraphicFramePr>
        <p:xfrm>
          <a:off x="381000" y="2550532"/>
          <a:ext cx="3835081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980"/>
                <a:gridCol w="1035367"/>
                <a:gridCol w="1035367"/>
                <a:gridCol w="1035367"/>
              </a:tblGrid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</a:t>
                      </a:r>
                      <a:r>
                        <a:rPr lang="en-US" altLang="zh-CN" sz="1600" baseline="0" dirty="0" smtClean="0"/>
                        <a:t> 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 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 3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72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3*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6*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803034"/>
              </p:ext>
            </p:extLst>
          </p:nvPr>
        </p:nvGraphicFramePr>
        <p:xfrm>
          <a:off x="4841485" y="2547071"/>
          <a:ext cx="38862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RU132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</a:t>
                      </a:r>
                      <a:r>
                        <a:rPr lang="en-US" altLang="zh-CN" sz="1600" baseline="0" dirty="0" smtClean="0"/>
                        <a:t> 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 2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126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21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6*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07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for RU78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7772400" cy="4495800"/>
          </a:xfrm>
        </p:spPr>
        <p:txBody>
          <a:bodyPr/>
          <a:lstStyle/>
          <a:p>
            <a:r>
              <a:rPr lang="en-US" smtClean="0"/>
              <a:t>The simulation results are shown as follows:</a:t>
            </a:r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8" name="内容占位符 3"/>
          <p:cNvPicPr>
            <a:picLocks noChangeAspect="1"/>
          </p:cNvPicPr>
          <p:nvPr/>
        </p:nvPicPr>
        <p:blipFill rotWithShape="1">
          <a:blip r:embed="rId2"/>
          <a:srcRect t="7376"/>
          <a:stretch/>
        </p:blipFill>
        <p:spPr bwMode="auto">
          <a:xfrm>
            <a:off x="1471" y="2362200"/>
            <a:ext cx="323452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-384233" y="1995603"/>
            <a:ext cx="35477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Opt1: 4Tx3Rx, 3SS, MCS5 (64-QAM, R=2/3) </a:t>
            </a:r>
          </a:p>
        </p:txBody>
      </p:sp>
      <p:sp>
        <p:nvSpPr>
          <p:cNvPr id="10" name="矩形 9"/>
          <p:cNvSpPr/>
          <p:nvPr/>
        </p:nvSpPr>
        <p:spPr>
          <a:xfrm>
            <a:off x="352867" y="4829949"/>
            <a:ext cx="3063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18v4 gets the best performance for RU 78</a:t>
            </a:r>
          </a:p>
        </p:txBody>
      </p:sp>
      <p:pic>
        <p:nvPicPr>
          <p:cNvPr id="11" name="内容占位符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246750" y="2362201"/>
            <a:ext cx="29254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3416526" y="4829948"/>
            <a:ext cx="2962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Three curves show similar performance.</a:t>
            </a:r>
            <a:endParaRPr lang="zh-CN" altLang="en-US" dirty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2350269"/>
            <a:ext cx="2970616" cy="2374131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296922" y="4829948"/>
            <a:ext cx="2962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Three curves show similar performance.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2542227" y="1995602"/>
            <a:ext cx="35862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Opt2: 4Tx2Rx, 1SS, MCS9 (256-QAM, R=5/6)</a:t>
            </a:r>
          </a:p>
        </p:txBody>
      </p:sp>
      <p:sp>
        <p:nvSpPr>
          <p:cNvPr id="16" name="矩形 15"/>
          <p:cNvSpPr/>
          <p:nvPr/>
        </p:nvSpPr>
        <p:spPr>
          <a:xfrm>
            <a:off x="5547881" y="1995601"/>
            <a:ext cx="35092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Opt3: 4Tx2Rx, 1SS, MCS9 (64-QAM, R=5/6)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57200" y="5414676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 that a v b means: </a:t>
            </a:r>
            <a:r>
              <a:rPr lang="en-US" altLang="zh-CN" dirty="0" err="1" smtClean="0"/>
              <a:t>Ncol</a:t>
            </a:r>
            <a:r>
              <a:rPr lang="en-US" altLang="zh-CN" dirty="0"/>
              <a:t> </a:t>
            </a:r>
            <a:r>
              <a:rPr lang="en-US" altLang="zh-CN" dirty="0" smtClean="0"/>
              <a:t>v </a:t>
            </a:r>
            <a:r>
              <a:rPr lang="en-US" altLang="zh-CN" dirty="0" err="1" smtClean="0"/>
              <a:t>Nrow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Nbpscs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346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for RU78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7772400" cy="4495800"/>
          </a:xfrm>
        </p:spPr>
        <p:txBody>
          <a:bodyPr/>
          <a:lstStyle/>
          <a:p>
            <a:r>
              <a:rPr lang="en-US" altLang="zh-CN" dirty="0" smtClean="0"/>
              <a:t>Then under Opt1 (same simulation settings as slide 4), different </a:t>
            </a:r>
            <a:r>
              <a:rPr lang="en-US" altLang="zh-CN" dirty="0" err="1" smtClean="0"/>
              <a:t>Nrot</a:t>
            </a:r>
            <a:r>
              <a:rPr lang="en-US" altLang="zh-CN" dirty="0" smtClean="0"/>
              <a:t> is simulated, and the required SNR at 10% PER is shown as follows: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Didn’t show big difference on the required SNR with different NROT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Don’t </a:t>
            </a:r>
            <a:r>
              <a:rPr lang="en-US" dirty="0"/>
              <a:t>have strong opinion. </a:t>
            </a:r>
            <a:r>
              <a:rPr lang="en-US" dirty="0" smtClean="0"/>
              <a:t>Maybe </a:t>
            </a:r>
            <a:r>
              <a:rPr lang="en-US" dirty="0"/>
              <a:t>simply follow 11ac 80Mhz when </a:t>
            </a:r>
            <a:r>
              <a:rPr lang="en-US" dirty="0" err="1"/>
              <a:t>Nss</a:t>
            </a:r>
            <a:r>
              <a:rPr lang="en-US" dirty="0"/>
              <a:t>&lt;=4: </a:t>
            </a:r>
            <a:r>
              <a:rPr lang="en-US" dirty="0" err="1" smtClean="0"/>
              <a:t>Nrot</a:t>
            </a:r>
            <a:r>
              <a:rPr lang="en-US" dirty="0" smtClean="0"/>
              <a:t>=floor(</a:t>
            </a:r>
            <a:r>
              <a:rPr lang="en-US" dirty="0" err="1" smtClean="0"/>
              <a:t>Nsd</a:t>
            </a:r>
            <a:r>
              <a:rPr lang="en-US" dirty="0" smtClean="0"/>
              <a:t>/4</a:t>
            </a:r>
            <a:r>
              <a:rPr lang="en-US" dirty="0"/>
              <a:t>)=</a:t>
            </a:r>
            <a:r>
              <a:rPr lang="en-US" dirty="0" smtClean="0"/>
              <a:t>18.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02817"/>
              </p:ext>
            </p:extLst>
          </p:nvPr>
        </p:nvGraphicFramePr>
        <p:xfrm>
          <a:off x="1524000" y="2209800"/>
          <a:ext cx="6480718" cy="864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6514"/>
                <a:gridCol w="667855"/>
                <a:gridCol w="711175"/>
                <a:gridCol w="711175"/>
                <a:gridCol w="711175"/>
                <a:gridCol w="692403"/>
                <a:gridCol w="711175"/>
                <a:gridCol w="711175"/>
                <a:gridCol w="688071"/>
              </a:tblGrid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Nrot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SNR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26.35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26.28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26.38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26.25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26.31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26.24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26.27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26.25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for RU132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8077200" cy="4495800"/>
          </a:xfrm>
        </p:spPr>
        <p:txBody>
          <a:bodyPr/>
          <a:lstStyle/>
          <a:p>
            <a:r>
              <a:rPr lang="en-US" dirty="0" smtClean="0"/>
              <a:t>The simulation results are shown as follows: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Nrot</a:t>
            </a:r>
            <a:r>
              <a:rPr lang="en-US" dirty="0" smtClean="0"/>
              <a:t>, also </a:t>
            </a:r>
            <a:r>
              <a:rPr lang="en-US" altLang="zh-CN" dirty="0" smtClean="0"/>
              <a:t>don’t </a:t>
            </a:r>
            <a:r>
              <a:rPr lang="en-US" altLang="zh-CN" dirty="0"/>
              <a:t>have strong opinion. </a:t>
            </a:r>
            <a:r>
              <a:rPr lang="en-US" altLang="zh-CN" dirty="0" smtClean="0"/>
              <a:t>Maybe </a:t>
            </a:r>
            <a:r>
              <a:rPr lang="en-US" altLang="zh-CN" dirty="0" err="1" smtClean="0"/>
              <a:t>Nrot</a:t>
            </a:r>
            <a:r>
              <a:rPr lang="en-US" altLang="zh-CN" dirty="0" smtClean="0"/>
              <a:t>=floor(</a:t>
            </a:r>
            <a:r>
              <a:rPr lang="en-US" altLang="zh-CN" dirty="0" err="1" smtClean="0"/>
              <a:t>Nsd</a:t>
            </a:r>
            <a:r>
              <a:rPr lang="en-US" altLang="zh-CN" dirty="0" smtClean="0"/>
              <a:t>/4)=31.</a:t>
            </a:r>
            <a:endParaRPr lang="en-US" altLang="zh-CN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矩形 8"/>
          <p:cNvSpPr/>
          <p:nvPr/>
        </p:nvSpPr>
        <p:spPr>
          <a:xfrm>
            <a:off x="-384233" y="1995603"/>
            <a:ext cx="35477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Opt1: 4Tx3Rx, 3SS, MCS5 (64-QAM, R=2/3) </a:t>
            </a:r>
          </a:p>
        </p:txBody>
      </p:sp>
      <p:sp>
        <p:nvSpPr>
          <p:cNvPr id="10" name="矩形 9"/>
          <p:cNvSpPr/>
          <p:nvPr/>
        </p:nvSpPr>
        <p:spPr>
          <a:xfrm>
            <a:off x="352867" y="4829949"/>
            <a:ext cx="2842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Show similar performance at 10% PER, 18v7 is a little bit better</a:t>
            </a:r>
          </a:p>
        </p:txBody>
      </p:sp>
      <p:sp>
        <p:nvSpPr>
          <p:cNvPr id="12" name="矩形 11"/>
          <p:cNvSpPr/>
          <p:nvPr/>
        </p:nvSpPr>
        <p:spPr>
          <a:xfrm>
            <a:off x="3416526" y="4829948"/>
            <a:ext cx="21098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Show similar performance</a:t>
            </a:r>
          </a:p>
        </p:txBody>
      </p:sp>
      <p:sp>
        <p:nvSpPr>
          <p:cNvPr id="14" name="矩形 13"/>
          <p:cNvSpPr/>
          <p:nvPr/>
        </p:nvSpPr>
        <p:spPr>
          <a:xfrm>
            <a:off x="6296922" y="4829948"/>
            <a:ext cx="21098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Show similar performance</a:t>
            </a:r>
          </a:p>
        </p:txBody>
      </p:sp>
      <p:sp>
        <p:nvSpPr>
          <p:cNvPr id="15" name="矩形 14"/>
          <p:cNvSpPr/>
          <p:nvPr/>
        </p:nvSpPr>
        <p:spPr>
          <a:xfrm>
            <a:off x="2542227" y="1995602"/>
            <a:ext cx="35862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Opt2: 4Tx2Rx, 1SS, MCS9 (256-QAM, R=5/6)</a:t>
            </a:r>
          </a:p>
        </p:txBody>
      </p:sp>
      <p:sp>
        <p:nvSpPr>
          <p:cNvPr id="16" name="矩形 15"/>
          <p:cNvSpPr/>
          <p:nvPr/>
        </p:nvSpPr>
        <p:spPr>
          <a:xfrm>
            <a:off x="5547881" y="1995601"/>
            <a:ext cx="35092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Opt3: 4Tx2Rx, 1SS, MCS9 (64-QAM, R=5/6)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75" y="2373325"/>
            <a:ext cx="3032207" cy="2286000"/>
          </a:xfrm>
          <a:prstGeom prst="rect">
            <a:avLst/>
          </a:prstGeom>
        </p:spPr>
      </p:pic>
      <p:pic>
        <p:nvPicPr>
          <p:cNvPr id="18" name="内容占位符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194869" y="2373325"/>
            <a:ext cx="2891406" cy="22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283" y="2373325"/>
            <a:ext cx="2970668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4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shown our analysis on different sets of </a:t>
            </a:r>
            <a:r>
              <a:rPr lang="en-US" dirty="0" err="1" smtClean="0"/>
              <a:t>Ncol</a:t>
            </a:r>
            <a:r>
              <a:rPr lang="en-US" dirty="0" smtClean="0"/>
              <a:t> and </a:t>
            </a:r>
            <a:r>
              <a:rPr lang="en-US" dirty="0" err="1" smtClean="0"/>
              <a:t>Nrow</a:t>
            </a:r>
            <a:r>
              <a:rPr lang="en-US" dirty="0" smtClean="0"/>
              <a:t> for RU78 and RU132 respectively. We identify 18v4 and 18v7 proposed in [2] are good candidates.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</a:t>
            </a:r>
            <a:r>
              <a:rPr lang="en-US" dirty="0" err="1" smtClean="0"/>
              <a:t>Nrot</a:t>
            </a:r>
            <a:r>
              <a:rPr lang="en-US" dirty="0" smtClean="0"/>
              <a:t>, there is no strong preference. </a:t>
            </a:r>
            <a:r>
              <a:rPr lang="en-US" altLang="zh-CN" dirty="0" smtClean="0"/>
              <a:t>Can either reuse existing </a:t>
            </a:r>
            <a:r>
              <a:rPr lang="en-US" altLang="zh-CN" dirty="0" err="1" smtClean="0"/>
              <a:t>Nrot</a:t>
            </a:r>
            <a:r>
              <a:rPr lang="en-US" altLang="zh-CN" dirty="0" smtClean="0"/>
              <a:t> as proposed in [2] or simply follow 11ac 80Mhz rule: </a:t>
            </a:r>
            <a:r>
              <a:rPr lang="en-US" altLang="zh-CN" dirty="0" err="1" smtClean="0"/>
              <a:t>Nrot</a:t>
            </a:r>
            <a:r>
              <a:rPr lang="en-US" altLang="zh-CN" dirty="0"/>
              <a:t> </a:t>
            </a:r>
            <a:r>
              <a:rPr lang="en-US" altLang="zh-CN" dirty="0" smtClean="0"/>
              <a:t>= floor(</a:t>
            </a:r>
            <a:r>
              <a:rPr lang="en-US" altLang="zh-CN" dirty="0" err="1" smtClean="0"/>
              <a:t>Nsd</a:t>
            </a:r>
            <a:r>
              <a:rPr lang="en-US" altLang="zh-CN" dirty="0" smtClean="0"/>
              <a:t>/4), and will be 18 and 31 for RU78 and RU 132 respectively.</a:t>
            </a:r>
          </a:p>
          <a:p>
            <a:r>
              <a:rPr lang="en-US" dirty="0" smtClean="0"/>
              <a:t>May further evaluate DCM case in the future.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670174"/>
              </p:ext>
            </p:extLst>
          </p:nvPr>
        </p:nvGraphicFramePr>
        <p:xfrm>
          <a:off x="1524000" y="2743200"/>
          <a:ext cx="21336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46"/>
                <a:gridCol w="1252054"/>
              </a:tblGrid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72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035021"/>
              </p:ext>
            </p:extLst>
          </p:nvPr>
        </p:nvGraphicFramePr>
        <p:xfrm>
          <a:off x="4873964" y="2778177"/>
          <a:ext cx="2241698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"/>
                <a:gridCol w="1411118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RU132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126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9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</a:t>
            </a:r>
            <a:r>
              <a:rPr lang="en-US" altLang="zh-CN" smtClean="0"/>
              <a:t>Poll 1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218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RU78: </a:t>
            </a:r>
          </a:p>
          <a:p>
            <a:pPr lvl="1"/>
            <a:r>
              <a:rPr lang="en-US" kern="0" dirty="0" smtClean="0"/>
              <a:t>Note: the parameters are for </a:t>
            </a:r>
            <a:r>
              <a:rPr lang="en-US" altLang="zh-CN" kern="0" dirty="0" smtClean="0"/>
              <a:t>w/o DCM case</a:t>
            </a:r>
            <a:endParaRPr lang="en-US" kern="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05736"/>
              </p:ext>
            </p:extLst>
          </p:nvPr>
        </p:nvGraphicFramePr>
        <p:xfrm>
          <a:off x="3505200" y="2667000"/>
          <a:ext cx="21336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46"/>
                <a:gridCol w="1252054"/>
              </a:tblGrid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72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6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130885</TotalTime>
  <Words>902</Words>
  <Application>Microsoft Office PowerPoint</Application>
  <PresentationFormat>全屏显示(4:3)</PresentationFormat>
  <Paragraphs>250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宋体</vt:lpstr>
      <vt:lpstr>Arial</vt:lpstr>
      <vt:lpstr>Times New Roman</vt:lpstr>
      <vt:lpstr>802-11-Submission</vt:lpstr>
      <vt:lpstr>BCC Interleaver Parameters for Multiple RU</vt:lpstr>
      <vt:lpstr>Background</vt:lpstr>
      <vt:lpstr>Background</vt:lpstr>
      <vt:lpstr>BCC Parameters for RU78/132</vt:lpstr>
      <vt:lpstr>Simulation results for RU78</vt:lpstr>
      <vt:lpstr>Simulation results for RU78</vt:lpstr>
      <vt:lpstr>Simulation results for RU132</vt:lpstr>
      <vt:lpstr>Summary</vt:lpstr>
      <vt:lpstr>Straw Poll 1</vt:lpstr>
      <vt:lpstr>Straw Poll 2</vt:lpstr>
      <vt:lpstr>Straw Poll 3</vt:lpstr>
      <vt:lpstr>Straw Poll 4</vt:lpstr>
      <vt:lpstr>Reference</vt:lpstr>
      <vt:lpstr>Appendix: BCC interleaver parameters in 11ax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Yujian (Ross Yu)</cp:lastModifiedBy>
  <cp:revision>2727</cp:revision>
  <cp:lastPrinted>1998-02-10T13:28:06Z</cp:lastPrinted>
  <dcterms:created xsi:type="dcterms:W3CDTF">2007-05-21T21:00:37Z</dcterms:created>
  <dcterms:modified xsi:type="dcterms:W3CDTF">2020-06-04T23:20:25Z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(3)8ARoTLey+eSYC0yCDXLY5nNpBUmT7dV4G9yM9j9UuJ/uH/Q07T3ezvgFEezOqGbv5eyBtqt7
KNWLvTFDKd11uATYzNkdWP0hSZ3jZ8BIh32WPv1QK0czdXxUsxE053Y2ZbqhtKDmqpaOD+7a
u+/mmLNE4Zrchh3GrDP05BylmozuQa2ml57z2zI1ud+pwPZvc6NH9hHGpqWBqmbTxhrZvk3B
VnigVMw+iPRzses/ar</vt:lpwstr>
  </property>
  <property fmtid="{D5CDD505-2E9C-101B-9397-08002B2CF9AE}" pid="4" name="_2015_ms_pID_7253431">
    <vt:lpwstr>eP83bV/FMlwjE0ymd9+dF0PxJRGb+dfvLUmbkCvRfs6F/kAUd69v3t
1LsJp9Tu/fbDJhgRcJpCAuetE5a89WUjLcH4KcjgVXFazPVjkXY1mfk4j+VNaWCfXQch8tAd
PDG3buGkeaHL3KBMefzt0GIfSXsw+Xo8zXq6R7qoId1gPhWBGJgKd8g60dbMzyjF7Ushc//c
XX4naWrHwBkSMK4DleGUKHdFb4oxlt2HVhwA</vt:lpwstr>
  </property>
  <property fmtid="{D5CDD505-2E9C-101B-9397-08002B2CF9AE}" pid="5" name="_2015_ms_pID_7253432">
    <vt:lpwstr>o8XF+4NnQtMGeL2907yCMVgPHYYNcV0DK7Fb
mjuK0lxLd++JLpptHJJ0Ffs+CX10CaQKAS1udnk4Kfidf41BmC8=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