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70" r:id="rId2"/>
    <p:sldId id="568" r:id="rId3"/>
    <p:sldId id="569" r:id="rId4"/>
    <p:sldId id="561" r:id="rId5"/>
    <p:sldId id="562" r:id="rId6"/>
    <p:sldId id="570" r:id="rId7"/>
    <p:sldId id="571" r:id="rId8"/>
    <p:sldId id="563" r:id="rId9"/>
    <p:sldId id="567" r:id="rId10"/>
    <p:sldId id="573" r:id="rId11"/>
    <p:sldId id="572" r:id="rId12"/>
    <p:sldId id="574" r:id="rId13"/>
    <p:sldId id="548" r:id="rId14"/>
    <p:sldId id="575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2" autoAdjust="0"/>
    <p:restoredTop sz="86456" autoAdjust="0"/>
  </p:normalViewPr>
  <p:slideViewPr>
    <p:cSldViewPr>
      <p:cViewPr varScale="1">
        <p:scale>
          <a:sx n="116" d="100"/>
          <a:sy n="116" d="100"/>
        </p:scale>
        <p:origin x="127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2348" y="5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</a:t>
            </a:r>
            <a:r>
              <a:rPr lang="en-US" dirty="0" smtClean="0"/>
              <a:t>,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May, 2020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802.11-19/0773r1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96913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495-01-00be-discussions-on-multi-ru-aggregation.pptx" TargetMode="External"/><Relationship Id="rId2" Type="http://schemas.openxmlformats.org/officeDocument/2006/relationships/hyperlink" Target="https://mentor.ieee.org/802.11/dcn/20/11-20-0566-18-00be-compendium-of-straw-polls-and-potential-changes-to-the-specification-framework-docu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0/11-10-0548-02-00ac-80mhz-transmission-flow.ppt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BCC </a:t>
            </a:r>
            <a:r>
              <a:rPr lang="en-US" dirty="0" err="1" smtClean="0"/>
              <a:t>Interleaver</a:t>
            </a:r>
            <a:r>
              <a:rPr lang="en-US" dirty="0"/>
              <a:t> </a:t>
            </a:r>
            <a:r>
              <a:rPr lang="en-US" dirty="0" smtClean="0"/>
              <a:t>Parameters for Multiple RU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2020-05-13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7962" y="6475413"/>
            <a:ext cx="16459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Ross </a:t>
            </a:r>
            <a:r>
              <a:rPr lang="en-US" altLang="ko-KR" dirty="0" err="1" smtClean="0"/>
              <a:t>Jian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et al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646838"/>
              </p:ext>
            </p:extLst>
          </p:nvPr>
        </p:nvGraphicFramePr>
        <p:xfrm>
          <a:off x="990600" y="2650138"/>
          <a:ext cx="7467600" cy="14257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Ross Jian Yu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Huawei Technologies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F3-6A,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Junghoon Suh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Yan Xin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Gan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</a:t>
            </a:r>
            <a:r>
              <a:rPr lang="en-US" altLang="zh-CN" dirty="0" smtClean="0"/>
              <a:t>Poll 2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May, 2020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sp>
        <p:nvSpPr>
          <p:cNvPr id="9" name="内容占位符 2"/>
          <p:cNvSpPr txBox="1">
            <a:spLocks/>
          </p:cNvSpPr>
          <p:nvPr/>
        </p:nvSpPr>
        <p:spPr bwMode="auto">
          <a:xfrm>
            <a:off x="723900" y="1324303"/>
            <a:ext cx="7772400" cy="2180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dirty="0"/>
              <a:t>Do you support the following </a:t>
            </a:r>
            <a:r>
              <a:rPr lang="en-US" altLang="zh-CN" dirty="0" smtClean="0"/>
              <a:t>BCC </a:t>
            </a:r>
            <a:r>
              <a:rPr lang="en-US" altLang="zh-CN" dirty="0" err="1" smtClean="0"/>
              <a:t>interleaver</a:t>
            </a:r>
            <a:r>
              <a:rPr lang="en-US" altLang="zh-CN" dirty="0" smtClean="0"/>
              <a:t> parameters for RU132</a:t>
            </a:r>
            <a:r>
              <a:rPr lang="en-US" altLang="zh-CN" dirty="0" smtClean="0"/>
              <a:t>:</a:t>
            </a:r>
          </a:p>
          <a:p>
            <a:pPr lvl="1"/>
            <a:r>
              <a:rPr lang="en-US" altLang="zh-CN" kern="0" dirty="0"/>
              <a:t>Note: the parameters are for w/o DCM case</a:t>
            </a:r>
          </a:p>
          <a:p>
            <a:r>
              <a:rPr lang="en-US" altLang="zh-CN" dirty="0" smtClean="0"/>
              <a:t> </a:t>
            </a:r>
            <a:endParaRPr lang="en-US" kern="0" dirty="0" smtClean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807708"/>
              </p:ext>
            </p:extLst>
          </p:nvPr>
        </p:nvGraphicFramePr>
        <p:xfrm>
          <a:off x="3451151" y="2286000"/>
          <a:ext cx="2241698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0580"/>
                <a:gridCol w="1411118"/>
              </a:tblGrid>
              <a:tr h="3137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RU132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Parameters</a:t>
                      </a:r>
                      <a:endParaRPr lang="zh-CN" altLang="en-US" sz="1600" dirty="0"/>
                    </a:p>
                  </a:txBody>
                  <a:tcPr/>
                </a:tc>
              </a:tr>
              <a:tr h="3137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Nsd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126</a:t>
                      </a:r>
                      <a:endParaRPr lang="zh-CN" altLang="en-US" sz="1600" dirty="0"/>
                    </a:p>
                  </a:txBody>
                  <a:tcPr/>
                </a:tc>
              </a:tr>
              <a:tr h="3137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Ncol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18</a:t>
                      </a:r>
                      <a:endParaRPr lang="zh-CN" altLang="en-US" sz="1600" dirty="0"/>
                    </a:p>
                  </a:txBody>
                  <a:tcPr/>
                </a:tc>
              </a:tr>
              <a:tr h="3137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Nrow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7*</a:t>
                      </a:r>
                      <a:r>
                        <a:rPr lang="en-US" altLang="zh-CN" sz="1600" dirty="0" err="1" smtClean="0"/>
                        <a:t>Nbpscs</a:t>
                      </a:r>
                      <a:endParaRPr lang="en-US" altLang="zh-CN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252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</a:t>
            </a:r>
            <a:r>
              <a:rPr lang="en-US" altLang="zh-CN" dirty="0" smtClean="0"/>
              <a:t>Poll 3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sp>
        <p:nvSpPr>
          <p:cNvPr id="9" name="内容占位符 2"/>
          <p:cNvSpPr txBox="1">
            <a:spLocks/>
          </p:cNvSpPr>
          <p:nvPr/>
        </p:nvSpPr>
        <p:spPr bwMode="auto">
          <a:xfrm>
            <a:off x="723900" y="1324303"/>
            <a:ext cx="7772400" cy="428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dirty="0"/>
              <a:t>Do you support the following </a:t>
            </a:r>
            <a:r>
              <a:rPr lang="en-US" altLang="zh-CN" dirty="0" smtClean="0"/>
              <a:t>BCC </a:t>
            </a:r>
            <a:r>
              <a:rPr lang="en-US" altLang="zh-CN" dirty="0" err="1" smtClean="0"/>
              <a:t>interleaver</a:t>
            </a:r>
            <a:r>
              <a:rPr lang="en-US" altLang="zh-CN" dirty="0" smtClean="0"/>
              <a:t> parameters for RU78</a:t>
            </a:r>
            <a:r>
              <a:rPr lang="en-US" altLang="zh-CN" dirty="0" smtClean="0"/>
              <a:t>:</a:t>
            </a:r>
          </a:p>
          <a:p>
            <a:pPr lvl="1"/>
            <a:r>
              <a:rPr lang="en-US" altLang="zh-CN" kern="0" dirty="0"/>
              <a:t>Note: the parameters are for w/o DCM case</a:t>
            </a:r>
          </a:p>
          <a:p>
            <a:r>
              <a:rPr lang="en-US" altLang="zh-CN" dirty="0" smtClean="0"/>
              <a:t> </a:t>
            </a:r>
            <a:endParaRPr lang="en-US" kern="0" dirty="0" smtClean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87955"/>
              </p:ext>
            </p:extLst>
          </p:nvPr>
        </p:nvGraphicFramePr>
        <p:xfrm>
          <a:off x="3505200" y="2209800"/>
          <a:ext cx="2133600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1546"/>
                <a:gridCol w="1252054"/>
              </a:tblGrid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RU78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Parameters</a:t>
                      </a:r>
                      <a:endParaRPr lang="zh-CN" altLang="en-US" sz="1600" dirty="0"/>
                    </a:p>
                  </a:txBody>
                  <a:tcPr/>
                </a:tc>
              </a:tr>
              <a:tr h="260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Nrot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18</a:t>
                      </a:r>
                      <a:endParaRPr lang="zh-CN" alt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298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</a:t>
            </a:r>
            <a:r>
              <a:rPr lang="en-US" altLang="zh-CN" dirty="0" smtClean="0"/>
              <a:t>Poll 4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sp>
        <p:nvSpPr>
          <p:cNvPr id="9" name="内容占位符 2"/>
          <p:cNvSpPr txBox="1">
            <a:spLocks/>
          </p:cNvSpPr>
          <p:nvPr/>
        </p:nvSpPr>
        <p:spPr bwMode="auto">
          <a:xfrm>
            <a:off x="723900" y="1324303"/>
            <a:ext cx="7772400" cy="428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dirty="0"/>
              <a:t>Do you support the following </a:t>
            </a:r>
            <a:r>
              <a:rPr lang="en-US" altLang="zh-CN" dirty="0" smtClean="0"/>
              <a:t>BCC </a:t>
            </a:r>
            <a:r>
              <a:rPr lang="en-US" altLang="zh-CN" dirty="0" err="1" smtClean="0"/>
              <a:t>interleaver</a:t>
            </a:r>
            <a:r>
              <a:rPr lang="en-US" altLang="zh-CN" dirty="0" smtClean="0"/>
              <a:t> parameters for RU132</a:t>
            </a:r>
            <a:r>
              <a:rPr lang="en-US" altLang="zh-CN" dirty="0" smtClean="0"/>
              <a:t>:</a:t>
            </a:r>
          </a:p>
          <a:p>
            <a:pPr lvl="1"/>
            <a:r>
              <a:rPr lang="en-US" altLang="zh-CN" kern="0" dirty="0"/>
              <a:t>Note: the parameters are for w/o DCM case</a:t>
            </a:r>
          </a:p>
          <a:p>
            <a:pPr lvl="1"/>
            <a:r>
              <a:rPr lang="en-US" altLang="zh-CN" dirty="0" smtClean="0"/>
              <a:t> </a:t>
            </a:r>
            <a:endParaRPr lang="en-US" kern="0" dirty="0" smtClean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539528"/>
              </p:ext>
            </p:extLst>
          </p:nvPr>
        </p:nvGraphicFramePr>
        <p:xfrm>
          <a:off x="3451151" y="2209800"/>
          <a:ext cx="2241698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0580"/>
                <a:gridCol w="1411118"/>
              </a:tblGrid>
              <a:tr h="3137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RU132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Parameters</a:t>
                      </a:r>
                      <a:endParaRPr lang="zh-CN" altLang="en-US" sz="1600" dirty="0"/>
                    </a:p>
                  </a:txBody>
                  <a:tcPr/>
                </a:tc>
              </a:tr>
              <a:tr h="3137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Nrot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31</a:t>
                      </a:r>
                      <a:endParaRPr lang="zh-CN" alt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254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[1] </a:t>
            </a:r>
            <a:r>
              <a:rPr lang="en-US" sz="1600" dirty="0">
                <a:hlinkClick r:id="rId2"/>
              </a:rPr>
              <a:t>https://</a:t>
            </a:r>
            <a:r>
              <a:rPr lang="en-US" sz="1600" dirty="0" smtClean="0">
                <a:hlinkClick r:id="rId2"/>
              </a:rPr>
              <a:t>mentor.ieee.org/802.11/dcn/20/11-20-0566-18-00be-compendium-of-straw-polls-and-potential-changes-to-the-specification-framework-document.docx</a:t>
            </a:r>
            <a:r>
              <a:rPr lang="en-US" sz="1600" dirty="0" smtClean="0"/>
              <a:t>, Edward Au, Huawei</a:t>
            </a:r>
          </a:p>
          <a:p>
            <a:r>
              <a:rPr lang="en-US" sz="1600" dirty="0" smtClean="0"/>
              <a:t>[</a:t>
            </a:r>
            <a:r>
              <a:rPr lang="en-US" sz="1600" dirty="0"/>
              <a:t>2] </a:t>
            </a:r>
            <a:r>
              <a:rPr lang="en-US" sz="1600" dirty="0">
                <a:hlinkClick r:id="rId3"/>
              </a:rPr>
              <a:t>https://</a:t>
            </a:r>
            <a:r>
              <a:rPr lang="en-US" sz="1600" dirty="0" smtClean="0">
                <a:hlinkClick r:id="rId3"/>
              </a:rPr>
              <a:t>mentor.ieee.org/802.11/dcn/20/11-20-0495-01-00be-discussions-on-multi-ru-aggregation.pptx</a:t>
            </a:r>
            <a:r>
              <a:rPr lang="en-US" sz="1600" dirty="0" smtClean="0"/>
              <a:t>, </a:t>
            </a:r>
            <a:r>
              <a:rPr lang="en-US" altLang="zh-CN" sz="1600" dirty="0" smtClean="0"/>
              <a:t>Tianyu Wu, Apple</a:t>
            </a:r>
          </a:p>
          <a:p>
            <a:r>
              <a:rPr lang="en-US" sz="1600" dirty="0"/>
              <a:t>[3] </a:t>
            </a:r>
            <a:r>
              <a:rPr lang="en-US" sz="1600" dirty="0">
                <a:hlinkClick r:id="rId4"/>
              </a:rPr>
              <a:t>https://</a:t>
            </a:r>
            <a:r>
              <a:rPr lang="en-US" sz="1600" dirty="0" smtClean="0">
                <a:hlinkClick r:id="rId4"/>
              </a:rPr>
              <a:t>mentor.ieee.org/802.11/dcn/10/11-10-0548-02-00ac-80mhz-transmission-flow.ppt</a:t>
            </a:r>
            <a:r>
              <a:rPr lang="en-US" sz="1600" dirty="0" smtClean="0"/>
              <a:t>, </a:t>
            </a:r>
            <a:r>
              <a:rPr lang="en-US" sz="1600" dirty="0" err="1" smtClean="0"/>
              <a:t>Hongyuan</a:t>
            </a:r>
            <a:r>
              <a:rPr lang="en-US" sz="1600" dirty="0" smtClean="0"/>
              <a:t> Zhang, Marvel</a:t>
            </a:r>
          </a:p>
          <a:p>
            <a:endParaRPr lang="en-US" sz="1600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2019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4713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Appendix: BCC </a:t>
            </a:r>
            <a:r>
              <a:rPr lang="en-US" altLang="zh-CN" dirty="0" err="1" smtClean="0"/>
              <a:t>interleaver</a:t>
            </a:r>
            <a:r>
              <a:rPr lang="en-US" altLang="zh-CN" dirty="0" smtClean="0"/>
              <a:t> parameters in 11ax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</a:t>
            </a:r>
            <a:r>
              <a:rPr lang="en-US" smtClean="0"/>
              <a:t>, 2020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pic>
        <p:nvPicPr>
          <p:cNvPr id="7" name="内容占位符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2023613"/>
            <a:ext cx="7772400" cy="3648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780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252462"/>
            <a:ext cx="7772400" cy="4495800"/>
          </a:xfrm>
        </p:spPr>
        <p:txBody>
          <a:bodyPr/>
          <a:lstStyle/>
          <a:p>
            <a:r>
              <a:rPr lang="en-US" altLang="zh-CN" sz="1600" dirty="0" smtClean="0"/>
              <a:t>We have the following passed SPs regarding LDPC tone mapper parameters [1]:</a:t>
            </a:r>
          </a:p>
          <a:p>
            <a:endParaRPr lang="en-US" altLang="zh-CN" sz="1600" dirty="0"/>
          </a:p>
          <a:p>
            <a:endParaRPr lang="en-US" altLang="zh-CN" sz="1600" dirty="0" smtClean="0"/>
          </a:p>
          <a:p>
            <a:endParaRPr lang="en-US" altLang="zh-CN" sz="1600" dirty="0"/>
          </a:p>
          <a:p>
            <a:endParaRPr lang="en-US" altLang="zh-CN" sz="1600" dirty="0" smtClean="0"/>
          </a:p>
          <a:p>
            <a:endParaRPr lang="en-US" altLang="zh-CN" sz="1600" dirty="0"/>
          </a:p>
          <a:p>
            <a:endParaRPr lang="en-US" altLang="zh-CN" sz="1600" dirty="0" smtClean="0"/>
          </a:p>
          <a:p>
            <a:r>
              <a:rPr lang="en-US" altLang="zh-CN" sz="1600" dirty="0" smtClean="0"/>
              <a:t>We also have the following passed SPs regarding BCC interleaving:</a:t>
            </a:r>
          </a:p>
          <a:p>
            <a:endParaRPr lang="en-US" altLang="zh-CN" sz="1600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</a:t>
            </a:r>
            <a:r>
              <a:rPr lang="en-US" smtClean="0"/>
              <a:t>, 2020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2"/>
          <a:srcRect b="47849"/>
          <a:stretch/>
        </p:blipFill>
        <p:spPr>
          <a:xfrm>
            <a:off x="1485900" y="1590900"/>
            <a:ext cx="6248400" cy="9237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3810000"/>
            <a:ext cx="5689280" cy="212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58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252462"/>
            <a:ext cx="7772400" cy="4495800"/>
          </a:xfrm>
        </p:spPr>
        <p:txBody>
          <a:bodyPr/>
          <a:lstStyle/>
          <a:p>
            <a:r>
              <a:rPr lang="en-US" altLang="zh-CN" sz="1600" dirty="0" smtClean="0"/>
              <a:t>Same </a:t>
            </a:r>
            <a:r>
              <a:rPr lang="en-US" altLang="zh-CN" sz="1600" dirty="0" err="1" smtClean="0"/>
              <a:t>interleaver</a:t>
            </a:r>
            <a:r>
              <a:rPr lang="en-US" altLang="zh-CN" sz="1600" dirty="0" smtClean="0"/>
              <a:t> structure as 11n/11ac/11ax, i.e., 3 permutations characterized by three parameters </a:t>
            </a:r>
            <a:r>
              <a:rPr lang="en-US" altLang="zh-CN" sz="1600" dirty="0" err="1" smtClean="0"/>
              <a:t>Ncol</a:t>
            </a:r>
            <a:r>
              <a:rPr lang="en-US" altLang="zh-CN" sz="1600" dirty="0" smtClean="0"/>
              <a:t>, </a:t>
            </a:r>
            <a:r>
              <a:rPr lang="en-US" altLang="zh-CN" sz="1600" dirty="0" err="1" smtClean="0"/>
              <a:t>Nrow</a:t>
            </a:r>
            <a:r>
              <a:rPr lang="en-US" altLang="zh-CN" sz="1600" dirty="0" smtClean="0"/>
              <a:t> and </a:t>
            </a:r>
            <a:r>
              <a:rPr lang="en-US" altLang="zh-CN" sz="1600" dirty="0" err="1" smtClean="0"/>
              <a:t>Nrot</a:t>
            </a:r>
            <a:r>
              <a:rPr lang="en-US" altLang="zh-CN" sz="1600" dirty="0" smtClean="0"/>
              <a:t>.</a:t>
            </a:r>
          </a:p>
          <a:p>
            <a:r>
              <a:rPr lang="en-US" altLang="zh-CN" sz="1600" dirty="0" smtClean="0"/>
              <a:t>The exact BCC parameters regarding RU52+26 and RU106+26 </a:t>
            </a:r>
            <a:r>
              <a:rPr lang="en-US" altLang="zh-CN" sz="1600" dirty="0" err="1" smtClean="0"/>
              <a:t>interleavers</a:t>
            </a:r>
            <a:r>
              <a:rPr lang="en-US" altLang="zh-CN" sz="1600" dirty="0" smtClean="0"/>
              <a:t> have not been decided.</a:t>
            </a:r>
          </a:p>
          <a:p>
            <a:endParaRPr lang="en-US" altLang="zh-CN" sz="1600" dirty="0"/>
          </a:p>
          <a:p>
            <a:r>
              <a:rPr lang="en-US" altLang="zh-CN" sz="1600" dirty="0" smtClean="0"/>
              <a:t>The following parameters are proposed in [2]:</a:t>
            </a:r>
          </a:p>
          <a:p>
            <a:endParaRPr lang="en-US" altLang="zh-CN" sz="1600" dirty="0"/>
          </a:p>
          <a:p>
            <a:endParaRPr lang="en-US" altLang="zh-CN" sz="1600" dirty="0" smtClean="0"/>
          </a:p>
          <a:p>
            <a:endParaRPr lang="en-US" altLang="zh-CN" sz="1600" dirty="0"/>
          </a:p>
          <a:p>
            <a:endParaRPr lang="en-US" altLang="zh-CN" sz="1600" dirty="0" smtClean="0"/>
          </a:p>
          <a:p>
            <a:endParaRPr lang="en-US" altLang="zh-CN" sz="1600" dirty="0"/>
          </a:p>
          <a:p>
            <a:endParaRPr lang="en-US" altLang="zh-CN" sz="1600" dirty="0" smtClean="0"/>
          </a:p>
          <a:p>
            <a:endParaRPr lang="en-US" altLang="zh-CN" sz="1600" dirty="0"/>
          </a:p>
          <a:p>
            <a:endParaRPr lang="en-US" altLang="zh-CN" sz="1600" dirty="0" smtClean="0"/>
          </a:p>
          <a:p>
            <a:r>
              <a:rPr lang="en-US" altLang="zh-CN" sz="1600" dirty="0" smtClean="0"/>
              <a:t>In this proposal, we show our analysis and proposed BCC parameters. We focus on the case without DCM as for now.</a:t>
            </a:r>
          </a:p>
          <a:p>
            <a:endParaRPr lang="en-US" altLang="zh-CN" sz="1600" dirty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May</a:t>
            </a:r>
            <a:r>
              <a:rPr lang="en-US" dirty="0" smtClean="0"/>
              <a:t>, 2020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pic>
        <p:nvPicPr>
          <p:cNvPr id="10" name="Picture 4">
            <a:extLst>
              <a:ext uri="{FF2B5EF4-FFF2-40B4-BE49-F238E27FC236}">
                <a16:creationId xmlns="" xmlns:a16="http://schemas.microsoft.com/office/drawing/2014/main" id="{9C0C55E7-43E7-6048-8471-8C1588665E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1931" y="3200400"/>
            <a:ext cx="6020137" cy="179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70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BCC Parameters for RU78/132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37506"/>
            <a:ext cx="7772400" cy="4495800"/>
          </a:xfrm>
        </p:spPr>
        <p:txBody>
          <a:bodyPr/>
          <a:lstStyle/>
          <a:p>
            <a:r>
              <a:rPr lang="en-US" dirty="0" smtClean="0"/>
              <a:t>First of all</a:t>
            </a:r>
            <a:r>
              <a:rPr lang="en-US" smtClean="0"/>
              <a:t>, </a:t>
            </a:r>
            <a:r>
              <a:rPr lang="en-US" altLang="zh-CN" smtClean="0"/>
              <a:t>different </a:t>
            </a:r>
            <a:r>
              <a:rPr lang="en-US" smtClean="0"/>
              <a:t>groups </a:t>
            </a:r>
            <a:r>
              <a:rPr lang="en-US" dirty="0" smtClean="0"/>
              <a:t>of </a:t>
            </a:r>
            <a:r>
              <a:rPr lang="en-US" dirty="0" err="1" smtClean="0"/>
              <a:t>Ncol</a:t>
            </a:r>
            <a:r>
              <a:rPr lang="en-US" dirty="0" smtClean="0"/>
              <a:t> and </a:t>
            </a:r>
            <a:r>
              <a:rPr lang="en-US" dirty="0" err="1" smtClean="0"/>
              <a:t>Nrow</a:t>
            </a:r>
            <a:r>
              <a:rPr lang="en-US" dirty="0" smtClean="0"/>
              <a:t> are compared with a given </a:t>
            </a:r>
            <a:r>
              <a:rPr lang="en-US" dirty="0" err="1" smtClean="0"/>
              <a:t>Nrot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altLang="zh-CN" dirty="0" smtClean="0"/>
          </a:p>
          <a:p>
            <a:r>
              <a:rPr lang="en-US" altLang="zh-CN" dirty="0" smtClean="0"/>
              <a:t>The simulation settings are as follows:</a:t>
            </a:r>
          </a:p>
          <a:p>
            <a:pPr lvl="1"/>
            <a:r>
              <a:rPr lang="en-US" altLang="zh-CN" dirty="0" smtClean="0"/>
              <a:t>BCC, 5000 frames, </a:t>
            </a:r>
            <a:r>
              <a:rPr lang="en-US" altLang="zh-CN" dirty="0" err="1" smtClean="0"/>
              <a:t>ChD</a:t>
            </a:r>
            <a:endParaRPr lang="en-US" altLang="zh-CN" dirty="0" smtClean="0"/>
          </a:p>
          <a:p>
            <a:pPr lvl="1"/>
            <a:r>
              <a:rPr lang="en-US" altLang="zh-CN" dirty="0"/>
              <a:t>Opt1: 4Tx3Rx, 3SS, MCS5 (64-QAM, R=2/3) </a:t>
            </a:r>
          </a:p>
          <a:p>
            <a:pPr lvl="1"/>
            <a:r>
              <a:rPr lang="en-US" altLang="zh-CN" dirty="0"/>
              <a:t>Opt2: 4Tx2Rx, 1SS, MCS9 (256-QAM, R=5/6</a:t>
            </a:r>
            <a:r>
              <a:rPr lang="en-US" altLang="zh-CN" dirty="0" smtClean="0"/>
              <a:t>)</a:t>
            </a:r>
          </a:p>
          <a:p>
            <a:pPr lvl="1"/>
            <a:r>
              <a:rPr lang="en-US" altLang="zh-CN" dirty="0" smtClean="0"/>
              <a:t>Opt3: </a:t>
            </a:r>
            <a:r>
              <a:rPr lang="en-US" altLang="zh-CN" dirty="0"/>
              <a:t>4Tx2Rx, 1SS, </a:t>
            </a:r>
            <a:r>
              <a:rPr lang="en-US" altLang="zh-CN" dirty="0" smtClean="0"/>
              <a:t>MCS7 (64-QAM</a:t>
            </a:r>
            <a:r>
              <a:rPr lang="en-US" altLang="zh-CN" dirty="0"/>
              <a:t>, R=5/6)</a:t>
            </a:r>
          </a:p>
          <a:p>
            <a:pPr lvl="1"/>
            <a:endParaRPr lang="en-US" altLang="zh-CN" dirty="0"/>
          </a:p>
          <a:p>
            <a:pPr lvl="1"/>
            <a:endParaRPr lang="en-US" altLang="zh-CN" dirty="0" smtClean="0"/>
          </a:p>
          <a:p>
            <a:pPr lvl="1"/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May, 2020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9258323"/>
              </p:ext>
            </p:extLst>
          </p:nvPr>
        </p:nvGraphicFramePr>
        <p:xfrm>
          <a:off x="381000" y="2550532"/>
          <a:ext cx="3835081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8980"/>
                <a:gridCol w="1035367"/>
                <a:gridCol w="1035367"/>
                <a:gridCol w="1035367"/>
              </a:tblGrid>
              <a:tr h="260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RU78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Case</a:t>
                      </a:r>
                      <a:r>
                        <a:rPr lang="en-US" altLang="zh-CN" sz="1600" baseline="0" dirty="0" smtClean="0"/>
                        <a:t> 1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Case 2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Case 3</a:t>
                      </a:r>
                      <a:endParaRPr lang="zh-CN" altLang="en-US" sz="1600" dirty="0"/>
                    </a:p>
                  </a:txBody>
                  <a:tcPr/>
                </a:tc>
              </a:tr>
              <a:tr h="260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Nsd</a:t>
                      </a:r>
                      <a:endParaRPr lang="zh-CN" altLang="en-US" sz="16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72</a:t>
                      </a:r>
                      <a:endParaRPr lang="zh-CN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260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Ncol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18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24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12</a:t>
                      </a:r>
                      <a:endParaRPr lang="zh-CN" altLang="en-US" sz="1600" dirty="0"/>
                    </a:p>
                  </a:txBody>
                  <a:tcPr/>
                </a:tc>
              </a:tr>
              <a:tr h="260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Nrow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4*</a:t>
                      </a:r>
                      <a:r>
                        <a:rPr lang="en-US" altLang="zh-CN" sz="1600" dirty="0" err="1" smtClean="0"/>
                        <a:t>Nbpscs</a:t>
                      </a:r>
                      <a:endParaRPr lang="en-US" altLang="zh-CN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3*</a:t>
                      </a:r>
                      <a:r>
                        <a:rPr lang="en-US" altLang="zh-CN" sz="1600" dirty="0" err="1" smtClean="0"/>
                        <a:t>Nbpscs</a:t>
                      </a:r>
                      <a:endParaRPr lang="en-US" altLang="zh-CN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6*</a:t>
                      </a:r>
                      <a:r>
                        <a:rPr lang="en-US" altLang="zh-CN" sz="1600" dirty="0" err="1" smtClean="0"/>
                        <a:t>Nbpscs</a:t>
                      </a:r>
                      <a:endParaRPr lang="en-US" altLang="zh-CN" sz="16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8803034"/>
              </p:ext>
            </p:extLst>
          </p:nvPr>
        </p:nvGraphicFramePr>
        <p:xfrm>
          <a:off x="4841485" y="2547071"/>
          <a:ext cx="3886200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295400"/>
                <a:gridCol w="1295400"/>
              </a:tblGrid>
              <a:tr h="3137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RU132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Case</a:t>
                      </a:r>
                      <a:r>
                        <a:rPr lang="en-US" altLang="zh-CN" sz="1600" baseline="0" dirty="0" smtClean="0"/>
                        <a:t> 1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Case 2</a:t>
                      </a:r>
                      <a:endParaRPr lang="zh-CN" altLang="en-US" sz="1600" dirty="0"/>
                    </a:p>
                  </a:txBody>
                  <a:tcPr/>
                </a:tc>
              </a:tr>
              <a:tr h="3137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Nsd</a:t>
                      </a:r>
                      <a:endParaRPr lang="zh-CN" altLang="en-US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126</a:t>
                      </a:r>
                      <a:endParaRPr lang="zh-CN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137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Ncol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18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21</a:t>
                      </a:r>
                      <a:endParaRPr lang="zh-CN" altLang="en-US" sz="1600" dirty="0"/>
                    </a:p>
                  </a:txBody>
                  <a:tcPr/>
                </a:tc>
              </a:tr>
              <a:tr h="3137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Nrow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7*</a:t>
                      </a:r>
                      <a:r>
                        <a:rPr lang="en-US" altLang="zh-CN" sz="1600" dirty="0" err="1" smtClean="0"/>
                        <a:t>Nbpscs</a:t>
                      </a:r>
                      <a:endParaRPr lang="en-US" altLang="zh-CN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6*</a:t>
                      </a:r>
                      <a:r>
                        <a:rPr lang="en-US" altLang="zh-CN" sz="1600" dirty="0" err="1" smtClean="0"/>
                        <a:t>Nbpscs</a:t>
                      </a:r>
                      <a:endParaRPr lang="en-US" altLang="zh-CN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507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 for RU78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361147"/>
            <a:ext cx="7772400" cy="4495800"/>
          </a:xfrm>
        </p:spPr>
        <p:txBody>
          <a:bodyPr/>
          <a:lstStyle/>
          <a:p>
            <a:r>
              <a:rPr lang="en-US" smtClean="0"/>
              <a:t>The simulation results are shown as follows:</a:t>
            </a:r>
            <a:endParaRPr lang="en-US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May, 2020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pic>
        <p:nvPicPr>
          <p:cNvPr id="8" name="内容占位符 3"/>
          <p:cNvPicPr>
            <a:picLocks noChangeAspect="1"/>
          </p:cNvPicPr>
          <p:nvPr/>
        </p:nvPicPr>
        <p:blipFill rotWithShape="1">
          <a:blip r:embed="rId2"/>
          <a:srcRect t="7376"/>
          <a:stretch/>
        </p:blipFill>
        <p:spPr bwMode="auto">
          <a:xfrm>
            <a:off x="1471" y="2362200"/>
            <a:ext cx="3234524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/>
          <p:nvPr/>
        </p:nvSpPr>
        <p:spPr>
          <a:xfrm>
            <a:off x="-384233" y="1995603"/>
            <a:ext cx="354776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altLang="zh-CN" dirty="0"/>
              <a:t>Opt1: 4Tx3Rx, 3SS, MCS5 (64-QAM, R=2/3) </a:t>
            </a:r>
          </a:p>
        </p:txBody>
      </p:sp>
      <p:sp>
        <p:nvSpPr>
          <p:cNvPr id="10" name="矩形 9"/>
          <p:cNvSpPr/>
          <p:nvPr/>
        </p:nvSpPr>
        <p:spPr>
          <a:xfrm>
            <a:off x="352867" y="4829949"/>
            <a:ext cx="3063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18v4 gets the best performance for RU 78</a:t>
            </a:r>
          </a:p>
        </p:txBody>
      </p:sp>
      <p:pic>
        <p:nvPicPr>
          <p:cNvPr id="11" name="内容占位符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246750" y="2362201"/>
            <a:ext cx="292545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矩形 11"/>
          <p:cNvSpPr/>
          <p:nvPr/>
        </p:nvSpPr>
        <p:spPr>
          <a:xfrm>
            <a:off x="3416526" y="4829948"/>
            <a:ext cx="29626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Three curves show similar performance.</a:t>
            </a:r>
            <a:endParaRPr lang="zh-CN" altLang="en-US" dirty="0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2200" y="2350269"/>
            <a:ext cx="2970616" cy="2374131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6296922" y="4829948"/>
            <a:ext cx="29626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Three curves show similar performance.</a:t>
            </a: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2542227" y="1995602"/>
            <a:ext cx="358623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altLang="zh-CN" dirty="0"/>
              <a:t>Opt2: 4Tx2Rx, 1SS, MCS9 (256-QAM, R=5/6)</a:t>
            </a:r>
          </a:p>
        </p:txBody>
      </p:sp>
      <p:sp>
        <p:nvSpPr>
          <p:cNvPr id="16" name="矩形 15"/>
          <p:cNvSpPr/>
          <p:nvPr/>
        </p:nvSpPr>
        <p:spPr>
          <a:xfrm>
            <a:off x="5547881" y="1995601"/>
            <a:ext cx="35092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altLang="zh-CN" dirty="0"/>
              <a:t>Opt3: 4Tx2Rx, 1SS, MCS9 (64-QAM, R=5/6)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57200" y="5414676"/>
            <a:ext cx="3657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Note that a v b means: </a:t>
            </a:r>
            <a:r>
              <a:rPr lang="en-US" altLang="zh-CN" dirty="0" err="1" smtClean="0"/>
              <a:t>Ncol</a:t>
            </a:r>
            <a:r>
              <a:rPr lang="en-US" altLang="zh-CN" dirty="0"/>
              <a:t> </a:t>
            </a:r>
            <a:r>
              <a:rPr lang="en-US" altLang="zh-CN" dirty="0" smtClean="0"/>
              <a:t>v </a:t>
            </a:r>
            <a:r>
              <a:rPr lang="en-US" altLang="zh-CN" dirty="0" err="1" smtClean="0"/>
              <a:t>Nrow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Nbpscs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3346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 for RU78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361147"/>
            <a:ext cx="7772400" cy="4495800"/>
          </a:xfrm>
        </p:spPr>
        <p:txBody>
          <a:bodyPr/>
          <a:lstStyle/>
          <a:p>
            <a:r>
              <a:rPr lang="en-US" altLang="zh-CN" dirty="0" smtClean="0"/>
              <a:t>Then under Opt1 (same simulation settings as slide 4), different </a:t>
            </a:r>
            <a:r>
              <a:rPr lang="en-US" altLang="zh-CN" dirty="0" err="1" smtClean="0"/>
              <a:t>Nrot</a:t>
            </a:r>
            <a:r>
              <a:rPr lang="en-US" altLang="zh-CN" dirty="0" smtClean="0"/>
              <a:t> is simulated, and the required SNR at 10% PER is shown as follows: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Didn’t show big difference on the required SNR with different NROT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Don’t </a:t>
            </a:r>
            <a:r>
              <a:rPr lang="en-US" dirty="0"/>
              <a:t>have strong opinion. </a:t>
            </a:r>
            <a:r>
              <a:rPr lang="en-US" dirty="0" smtClean="0"/>
              <a:t>Maybe </a:t>
            </a:r>
            <a:r>
              <a:rPr lang="en-US" dirty="0"/>
              <a:t>simply follow 11ac 80Mhz when </a:t>
            </a:r>
            <a:r>
              <a:rPr lang="en-US" dirty="0" err="1"/>
              <a:t>Nss</a:t>
            </a:r>
            <a:r>
              <a:rPr lang="en-US" dirty="0"/>
              <a:t>&lt;=4: </a:t>
            </a:r>
            <a:r>
              <a:rPr lang="en-US" dirty="0" err="1" smtClean="0"/>
              <a:t>Nrot</a:t>
            </a:r>
            <a:r>
              <a:rPr lang="en-US" dirty="0" smtClean="0"/>
              <a:t>=floor(</a:t>
            </a:r>
            <a:r>
              <a:rPr lang="en-US" dirty="0" err="1" smtClean="0"/>
              <a:t>Nsd</a:t>
            </a:r>
            <a:r>
              <a:rPr lang="en-US" dirty="0" smtClean="0"/>
              <a:t>/4</a:t>
            </a:r>
            <a:r>
              <a:rPr lang="en-US" dirty="0"/>
              <a:t>)=</a:t>
            </a:r>
            <a:r>
              <a:rPr lang="en-US" dirty="0" smtClean="0"/>
              <a:t>18.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May, 2020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graphicFrame>
        <p:nvGraphicFramePr>
          <p:cNvPr id="17" name="表格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02817"/>
              </p:ext>
            </p:extLst>
          </p:nvPr>
        </p:nvGraphicFramePr>
        <p:xfrm>
          <a:off x="1524000" y="2209800"/>
          <a:ext cx="6480718" cy="8640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6514"/>
                <a:gridCol w="667855"/>
                <a:gridCol w="711175"/>
                <a:gridCol w="711175"/>
                <a:gridCol w="711175"/>
                <a:gridCol w="692403"/>
                <a:gridCol w="711175"/>
                <a:gridCol w="711175"/>
                <a:gridCol w="688071"/>
              </a:tblGrid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Nrot</a:t>
                      </a:r>
                      <a:endParaRPr lang="zh-CN" sz="11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zh-CN" sz="11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zh-CN" sz="11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zh-CN" sz="11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zh-CN" sz="11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zh-CN" sz="11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zh-CN" sz="11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zh-CN" sz="11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zh-CN" sz="11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SNR</a:t>
                      </a:r>
                      <a:endParaRPr lang="zh-CN" sz="11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26.35</a:t>
                      </a:r>
                      <a:endParaRPr lang="zh-CN" sz="11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26.28</a:t>
                      </a:r>
                      <a:endParaRPr lang="zh-CN" sz="11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26.38</a:t>
                      </a:r>
                      <a:endParaRPr lang="zh-CN" sz="11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26.25</a:t>
                      </a:r>
                      <a:endParaRPr lang="zh-CN" sz="11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26.31</a:t>
                      </a:r>
                      <a:endParaRPr lang="zh-CN" sz="11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26.24</a:t>
                      </a:r>
                      <a:endParaRPr lang="zh-CN" sz="11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26.27</a:t>
                      </a:r>
                      <a:endParaRPr lang="zh-CN" sz="1100" kern="1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26.25</a:t>
                      </a:r>
                      <a:endParaRPr lang="zh-CN" sz="11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1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 for RU132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361147"/>
            <a:ext cx="8077200" cy="4495800"/>
          </a:xfrm>
        </p:spPr>
        <p:txBody>
          <a:bodyPr/>
          <a:lstStyle/>
          <a:p>
            <a:r>
              <a:rPr lang="en-US" dirty="0" smtClean="0"/>
              <a:t>The simulation results are shown as follows: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 err="1" smtClean="0"/>
              <a:t>Nrot</a:t>
            </a:r>
            <a:r>
              <a:rPr lang="en-US" dirty="0" smtClean="0"/>
              <a:t>, also </a:t>
            </a:r>
            <a:r>
              <a:rPr lang="en-US" altLang="zh-CN" dirty="0" smtClean="0"/>
              <a:t>don’t </a:t>
            </a:r>
            <a:r>
              <a:rPr lang="en-US" altLang="zh-CN" dirty="0"/>
              <a:t>have strong opinion. </a:t>
            </a:r>
            <a:r>
              <a:rPr lang="en-US" altLang="zh-CN" dirty="0" smtClean="0"/>
              <a:t>Maybe </a:t>
            </a:r>
            <a:r>
              <a:rPr lang="en-US" altLang="zh-CN" dirty="0" err="1" smtClean="0"/>
              <a:t>Nrot</a:t>
            </a:r>
            <a:r>
              <a:rPr lang="en-US" altLang="zh-CN" dirty="0" smtClean="0"/>
              <a:t>=floor(</a:t>
            </a:r>
            <a:r>
              <a:rPr lang="en-US" altLang="zh-CN" dirty="0" err="1" smtClean="0"/>
              <a:t>Nsd</a:t>
            </a:r>
            <a:r>
              <a:rPr lang="en-US" altLang="zh-CN" dirty="0" smtClean="0"/>
              <a:t>/4)=31.</a:t>
            </a:r>
            <a:endParaRPr lang="en-US" altLang="zh-CN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May, 2020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sp>
        <p:nvSpPr>
          <p:cNvPr id="9" name="矩形 8"/>
          <p:cNvSpPr/>
          <p:nvPr/>
        </p:nvSpPr>
        <p:spPr>
          <a:xfrm>
            <a:off x="-384233" y="1995603"/>
            <a:ext cx="354776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altLang="zh-CN" dirty="0"/>
              <a:t>Opt1: 4Tx3Rx, 3SS, MCS5 (64-QAM, R=2/3) </a:t>
            </a:r>
          </a:p>
        </p:txBody>
      </p:sp>
      <p:sp>
        <p:nvSpPr>
          <p:cNvPr id="10" name="矩形 9"/>
          <p:cNvSpPr/>
          <p:nvPr/>
        </p:nvSpPr>
        <p:spPr>
          <a:xfrm>
            <a:off x="352867" y="4829949"/>
            <a:ext cx="2842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Show similar performance at 10% PER, 18v7 is a little bit better</a:t>
            </a:r>
          </a:p>
        </p:txBody>
      </p:sp>
      <p:sp>
        <p:nvSpPr>
          <p:cNvPr id="12" name="矩形 11"/>
          <p:cNvSpPr/>
          <p:nvPr/>
        </p:nvSpPr>
        <p:spPr>
          <a:xfrm>
            <a:off x="3416526" y="4829948"/>
            <a:ext cx="21098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Show similar performance</a:t>
            </a:r>
          </a:p>
        </p:txBody>
      </p:sp>
      <p:sp>
        <p:nvSpPr>
          <p:cNvPr id="14" name="矩形 13"/>
          <p:cNvSpPr/>
          <p:nvPr/>
        </p:nvSpPr>
        <p:spPr>
          <a:xfrm>
            <a:off x="6296922" y="4829948"/>
            <a:ext cx="21098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Show similar performance</a:t>
            </a:r>
          </a:p>
        </p:txBody>
      </p:sp>
      <p:sp>
        <p:nvSpPr>
          <p:cNvPr id="15" name="矩形 14"/>
          <p:cNvSpPr/>
          <p:nvPr/>
        </p:nvSpPr>
        <p:spPr>
          <a:xfrm>
            <a:off x="2542227" y="1995602"/>
            <a:ext cx="358623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altLang="zh-CN" dirty="0"/>
              <a:t>Opt2: 4Tx2Rx, 1SS, MCS9 (256-QAM, R=5/6)</a:t>
            </a:r>
          </a:p>
        </p:txBody>
      </p:sp>
      <p:sp>
        <p:nvSpPr>
          <p:cNvPr id="16" name="矩形 15"/>
          <p:cNvSpPr/>
          <p:nvPr/>
        </p:nvSpPr>
        <p:spPr>
          <a:xfrm>
            <a:off x="5547881" y="1995601"/>
            <a:ext cx="35092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altLang="zh-CN" dirty="0"/>
              <a:t>Opt3: 4Tx2Rx, 1SS, MCS9 (64-QAM, R=5/6)</a:t>
            </a: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675" y="2373325"/>
            <a:ext cx="3032207" cy="2286000"/>
          </a:xfrm>
          <a:prstGeom prst="rect">
            <a:avLst/>
          </a:prstGeom>
        </p:spPr>
      </p:pic>
      <p:pic>
        <p:nvPicPr>
          <p:cNvPr id="18" name="内容占位符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194869" y="2373325"/>
            <a:ext cx="2891406" cy="22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4283" y="2373325"/>
            <a:ext cx="2970668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64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shown our analysis on different sets of </a:t>
            </a:r>
            <a:r>
              <a:rPr lang="en-US" dirty="0" err="1" smtClean="0"/>
              <a:t>Ncol</a:t>
            </a:r>
            <a:r>
              <a:rPr lang="en-US" dirty="0" smtClean="0"/>
              <a:t> and </a:t>
            </a:r>
            <a:r>
              <a:rPr lang="en-US" dirty="0" err="1" smtClean="0"/>
              <a:t>Nrow</a:t>
            </a:r>
            <a:r>
              <a:rPr lang="en-US" dirty="0" smtClean="0"/>
              <a:t> for RU78 and RU132 respectively. We identify 18v4 and 18v7 proposed in [2] are good candidates.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For </a:t>
            </a:r>
            <a:r>
              <a:rPr lang="en-US" dirty="0" err="1" smtClean="0"/>
              <a:t>Nrot</a:t>
            </a:r>
            <a:r>
              <a:rPr lang="en-US" dirty="0" smtClean="0"/>
              <a:t>, there is no strong preference. </a:t>
            </a:r>
            <a:r>
              <a:rPr lang="en-US" altLang="zh-CN" dirty="0" smtClean="0"/>
              <a:t>Can either reuse existing </a:t>
            </a:r>
            <a:r>
              <a:rPr lang="en-US" altLang="zh-CN" dirty="0" err="1" smtClean="0"/>
              <a:t>Nrot</a:t>
            </a:r>
            <a:r>
              <a:rPr lang="en-US" altLang="zh-CN" dirty="0" smtClean="0"/>
              <a:t> as proposed in [2] or simply follow 11ac 80Mhz rule: </a:t>
            </a:r>
            <a:r>
              <a:rPr lang="en-US" altLang="zh-CN" dirty="0" err="1" smtClean="0"/>
              <a:t>Nrot</a:t>
            </a:r>
            <a:r>
              <a:rPr lang="en-US" altLang="zh-CN" dirty="0"/>
              <a:t> </a:t>
            </a:r>
            <a:r>
              <a:rPr lang="en-US" altLang="zh-CN" dirty="0" smtClean="0"/>
              <a:t>= floor(</a:t>
            </a:r>
            <a:r>
              <a:rPr lang="en-US" altLang="zh-CN" dirty="0" err="1" smtClean="0"/>
              <a:t>Nsd</a:t>
            </a:r>
            <a:r>
              <a:rPr lang="en-US" altLang="zh-CN" dirty="0" smtClean="0"/>
              <a:t>/4), and will be 18 and 31 for RU78 and RU 132 respectively.</a:t>
            </a:r>
          </a:p>
          <a:p>
            <a:r>
              <a:rPr lang="en-US" dirty="0" smtClean="0"/>
              <a:t>May further evaluate DCM case in the future.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May, 2020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670174"/>
              </p:ext>
            </p:extLst>
          </p:nvPr>
        </p:nvGraphicFramePr>
        <p:xfrm>
          <a:off x="1524000" y="2743200"/>
          <a:ext cx="2133600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1546"/>
                <a:gridCol w="1252054"/>
              </a:tblGrid>
              <a:tr h="260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RU78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Parameters</a:t>
                      </a:r>
                      <a:endParaRPr lang="zh-CN" altLang="en-US" sz="1600" dirty="0"/>
                    </a:p>
                  </a:txBody>
                  <a:tcPr/>
                </a:tc>
              </a:tr>
              <a:tr h="260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Nsd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72</a:t>
                      </a:r>
                      <a:endParaRPr lang="zh-CN" altLang="en-US" sz="1600" dirty="0"/>
                    </a:p>
                  </a:txBody>
                  <a:tcPr/>
                </a:tc>
              </a:tr>
              <a:tr h="260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Ncol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18</a:t>
                      </a:r>
                      <a:endParaRPr lang="zh-CN" altLang="en-US" sz="1600" dirty="0"/>
                    </a:p>
                  </a:txBody>
                  <a:tcPr/>
                </a:tc>
              </a:tr>
              <a:tr h="260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Nrow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4*</a:t>
                      </a:r>
                      <a:r>
                        <a:rPr lang="en-US" altLang="zh-CN" sz="1600" dirty="0" err="1" smtClean="0"/>
                        <a:t>Nbpscs</a:t>
                      </a:r>
                      <a:endParaRPr lang="en-US" altLang="zh-CN" sz="16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035021"/>
              </p:ext>
            </p:extLst>
          </p:nvPr>
        </p:nvGraphicFramePr>
        <p:xfrm>
          <a:off x="4873964" y="2778177"/>
          <a:ext cx="2241698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0580"/>
                <a:gridCol w="1411118"/>
              </a:tblGrid>
              <a:tr h="3137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RU132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Parameters</a:t>
                      </a:r>
                      <a:endParaRPr lang="zh-CN" altLang="en-US" sz="1600" dirty="0"/>
                    </a:p>
                  </a:txBody>
                  <a:tcPr/>
                </a:tc>
              </a:tr>
              <a:tr h="3137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Nsd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126</a:t>
                      </a:r>
                      <a:endParaRPr lang="zh-CN" altLang="en-US" sz="1600" dirty="0"/>
                    </a:p>
                  </a:txBody>
                  <a:tcPr/>
                </a:tc>
              </a:tr>
              <a:tr h="3137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Ncol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18</a:t>
                      </a:r>
                      <a:endParaRPr lang="zh-CN" altLang="en-US" sz="1600" dirty="0"/>
                    </a:p>
                  </a:txBody>
                  <a:tcPr/>
                </a:tc>
              </a:tr>
              <a:tr h="3137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Nrow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7*</a:t>
                      </a:r>
                      <a:r>
                        <a:rPr lang="en-US" altLang="zh-CN" sz="1600" dirty="0" err="1" smtClean="0"/>
                        <a:t>Nbpscs</a:t>
                      </a:r>
                      <a:endParaRPr lang="en-US" altLang="zh-CN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597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 </a:t>
            </a:r>
            <a:r>
              <a:rPr lang="en-US" altLang="zh-CN" smtClean="0"/>
              <a:t>Poll 1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May, 2020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Ross Jian Yu, Huawei et al</a:t>
            </a:r>
            <a:endParaRPr lang="en-US" altLang="ko-KR" dirty="0"/>
          </a:p>
        </p:txBody>
      </p:sp>
      <p:sp>
        <p:nvSpPr>
          <p:cNvPr id="9" name="内容占位符 2"/>
          <p:cNvSpPr txBox="1">
            <a:spLocks/>
          </p:cNvSpPr>
          <p:nvPr/>
        </p:nvSpPr>
        <p:spPr bwMode="auto">
          <a:xfrm>
            <a:off x="723900" y="1324303"/>
            <a:ext cx="7772400" cy="2180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dirty="0"/>
              <a:t>Do you support the following </a:t>
            </a:r>
            <a:r>
              <a:rPr lang="en-US" altLang="zh-CN" dirty="0" smtClean="0"/>
              <a:t>BCC </a:t>
            </a:r>
            <a:r>
              <a:rPr lang="en-US" altLang="zh-CN" dirty="0" err="1" smtClean="0"/>
              <a:t>interleaver</a:t>
            </a:r>
            <a:r>
              <a:rPr lang="en-US" altLang="zh-CN" dirty="0" smtClean="0"/>
              <a:t> parameters for RU78: </a:t>
            </a:r>
            <a:endParaRPr lang="en-US" altLang="zh-CN" dirty="0" smtClean="0"/>
          </a:p>
          <a:p>
            <a:pPr lvl="1"/>
            <a:r>
              <a:rPr lang="en-US" kern="0" dirty="0" smtClean="0"/>
              <a:t>Note: the parameters are for </a:t>
            </a:r>
            <a:r>
              <a:rPr lang="en-US" altLang="zh-CN" kern="0" dirty="0" smtClean="0"/>
              <a:t>w/o DCM case</a:t>
            </a:r>
            <a:endParaRPr lang="en-US" kern="0" dirty="0" smtClean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805736"/>
              </p:ext>
            </p:extLst>
          </p:nvPr>
        </p:nvGraphicFramePr>
        <p:xfrm>
          <a:off x="3505200" y="2667000"/>
          <a:ext cx="2133600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1546"/>
                <a:gridCol w="1252054"/>
              </a:tblGrid>
              <a:tr h="260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RU78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Parameters</a:t>
                      </a:r>
                      <a:endParaRPr lang="zh-CN" altLang="en-US" sz="1600" dirty="0"/>
                    </a:p>
                  </a:txBody>
                  <a:tcPr/>
                </a:tc>
              </a:tr>
              <a:tr h="260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Nsd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72</a:t>
                      </a:r>
                      <a:endParaRPr lang="zh-CN" altLang="en-US" sz="1600" dirty="0"/>
                    </a:p>
                  </a:txBody>
                  <a:tcPr/>
                </a:tc>
              </a:tr>
              <a:tr h="260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Ncol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18</a:t>
                      </a:r>
                      <a:endParaRPr lang="zh-CN" altLang="en-US" sz="1600" dirty="0"/>
                    </a:p>
                  </a:txBody>
                  <a:tcPr/>
                </a:tc>
              </a:tr>
              <a:tr h="260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err="1" smtClean="0"/>
                        <a:t>Nrow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4*</a:t>
                      </a:r>
                      <a:r>
                        <a:rPr lang="en-US" altLang="zh-CN" sz="1600" dirty="0" err="1" smtClean="0"/>
                        <a:t>Nbpscs</a:t>
                      </a:r>
                      <a:endParaRPr lang="en-US" altLang="zh-CN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6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130870</TotalTime>
  <Words>902</Words>
  <Application>Microsoft Office PowerPoint</Application>
  <PresentationFormat>全屏显示(4:3)</PresentationFormat>
  <Paragraphs>250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8" baseType="lpstr">
      <vt:lpstr>宋体</vt:lpstr>
      <vt:lpstr>Arial</vt:lpstr>
      <vt:lpstr>Times New Roman</vt:lpstr>
      <vt:lpstr>802-11-Submission</vt:lpstr>
      <vt:lpstr>BCC Interleaver Parameters for Multiple RU</vt:lpstr>
      <vt:lpstr>Background</vt:lpstr>
      <vt:lpstr>Background</vt:lpstr>
      <vt:lpstr>BCC Parameters for RU78/132</vt:lpstr>
      <vt:lpstr>Simulation results for RU78</vt:lpstr>
      <vt:lpstr>Simulation results for RU78</vt:lpstr>
      <vt:lpstr>Simulation results for RU132</vt:lpstr>
      <vt:lpstr>Summary</vt:lpstr>
      <vt:lpstr>Straw Poll 1</vt:lpstr>
      <vt:lpstr>Straw Poll 2</vt:lpstr>
      <vt:lpstr>Straw Poll 3</vt:lpstr>
      <vt:lpstr>Straw Poll 4</vt:lpstr>
      <vt:lpstr>Reference</vt:lpstr>
      <vt:lpstr>Appendix: BCC interleaver parameters in 11ax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Yujian (Ross Yu)</cp:lastModifiedBy>
  <cp:revision>2724</cp:revision>
  <cp:lastPrinted>1998-02-10T13:28:06Z</cp:lastPrinted>
  <dcterms:created xsi:type="dcterms:W3CDTF">2007-05-21T21:00:37Z</dcterms:created>
  <dcterms:modified xsi:type="dcterms:W3CDTF">2020-05-18T01:12:38Z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(3)Brykg621ZuEFCdw6Iec1EQvvEsEceybEnNH7iYJWGM4pJGnvoYzlDDFZ/Gyl9GWoT36BKT0B
N6vTKoQpRu/SyF2FKjqeA0BGyoh3984AEkuTPEclWwHGNG+qBj5SmPaX3/M+94f2Hyq9k1MK
Il2RpII1ZUtfDyCkjqYRjEQLCFmL78uo+K8xFejaDRN1Ruvc+4etJMrApfkxkcc4ng1WJP1v
uZs7b6TxD9dycT0E7s</vt:lpwstr>
  </property>
  <property fmtid="{D5CDD505-2E9C-101B-9397-08002B2CF9AE}" pid="4" name="_2015_ms_pID_7253431">
    <vt:lpwstr>diL41wQRuzHQkHugtG+cc9RvTL0yk/CNrjvasvgzZ4D0ko8yIjeR3Q
3PT4h7sU7zViLQCoRl7BljcrP2WfFMaLhIz7AyFu9qiKE6YnA9+HIxkeV4C54trCtSAiYuAy
7h6yJ40B8lUZKLInsQs7EE85Zy1If1q3loFArMDGb7X1pgJkHiy0iWk8c8846LuwdWiKQeAG
0WJcUcNamLh78oFeCNvuQeFIS7fvubrWLDJx</vt:lpwstr>
  </property>
  <property fmtid="{D5CDD505-2E9C-101B-9397-08002B2CF9AE}" pid="5" name="_2015_ms_pID_7253432">
    <vt:lpwstr>Ac2gpoIqFwxHxjTMd9R4iEdW+0XySpih3zOH
iYklVdb7zqKvsdzTt6FRZzVFxlmgFr6GuTcfIrhhweONfamTHPg=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