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70" r:id="rId2"/>
    <p:sldId id="568" r:id="rId3"/>
    <p:sldId id="569" r:id="rId4"/>
    <p:sldId id="561" r:id="rId5"/>
    <p:sldId id="562" r:id="rId6"/>
    <p:sldId id="570" r:id="rId7"/>
    <p:sldId id="571" r:id="rId8"/>
    <p:sldId id="563" r:id="rId9"/>
    <p:sldId id="567" r:id="rId10"/>
    <p:sldId id="573" r:id="rId11"/>
    <p:sldId id="572" r:id="rId12"/>
    <p:sldId id="574" r:id="rId13"/>
    <p:sldId id="548" r:id="rId14"/>
    <p:sldId id="575" r:id="rId15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B89E6"/>
    <a:srgbClr val="EFEF57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12" autoAdjust="0"/>
    <p:restoredTop sz="86456" autoAdjust="0"/>
  </p:normalViewPr>
  <p:slideViewPr>
    <p:cSldViewPr>
      <p:cViewPr varScale="1">
        <p:scale>
          <a:sx n="116" d="100"/>
          <a:sy n="116" d="100"/>
        </p:scale>
        <p:origin x="1272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2348" y="52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131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May, 2016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7962" y="6475413"/>
            <a:ext cx="164596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Ross </a:t>
            </a:r>
            <a:r>
              <a:rPr lang="en-US" altLang="ko-KR" dirty="0" err="1" smtClean="0"/>
              <a:t>Jian</a:t>
            </a:r>
            <a:r>
              <a:rPr lang="en-US" altLang="ko-KR" dirty="0" smtClean="0"/>
              <a:t> Yu,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 et al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7962" y="6475413"/>
            <a:ext cx="164596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Ross </a:t>
            </a:r>
            <a:r>
              <a:rPr lang="en-US" altLang="ko-KR" dirty="0" err="1" smtClean="0"/>
              <a:t>Jian</a:t>
            </a:r>
            <a:r>
              <a:rPr lang="en-US" altLang="ko-KR" dirty="0" smtClean="0"/>
              <a:t> Yu,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 et al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7962" y="6475413"/>
            <a:ext cx="164596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Ross </a:t>
            </a:r>
            <a:r>
              <a:rPr lang="en-US" altLang="ko-KR" dirty="0" err="1" smtClean="0"/>
              <a:t>Jian</a:t>
            </a:r>
            <a:r>
              <a:rPr lang="en-US" altLang="ko-KR" dirty="0" smtClean="0"/>
              <a:t> Yu,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 et al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May</a:t>
            </a:r>
            <a:r>
              <a:rPr lang="en-US" dirty="0" smtClean="0"/>
              <a:t>,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7962" y="6475413"/>
            <a:ext cx="164596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Ross </a:t>
            </a:r>
            <a:r>
              <a:rPr lang="en-US" altLang="ko-KR" dirty="0" err="1" smtClean="0"/>
              <a:t>Jian</a:t>
            </a:r>
            <a:r>
              <a:rPr lang="en-US" altLang="ko-KR" dirty="0" smtClean="0"/>
              <a:t> Yu,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 et al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7962" y="6475413"/>
            <a:ext cx="164596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Ross </a:t>
            </a:r>
            <a:r>
              <a:rPr lang="en-US" altLang="ko-KR" dirty="0" err="1" smtClean="0"/>
              <a:t>Jian</a:t>
            </a:r>
            <a:r>
              <a:rPr lang="en-US" altLang="ko-KR" dirty="0" smtClean="0"/>
              <a:t> Yu,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 et al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2" y="332601"/>
            <a:ext cx="101316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7962" y="6475413"/>
            <a:ext cx="164596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Ross </a:t>
            </a:r>
            <a:r>
              <a:rPr lang="en-US" altLang="ko-KR" dirty="0" err="1" smtClean="0"/>
              <a:t>Jian</a:t>
            </a:r>
            <a:r>
              <a:rPr lang="en-US" altLang="ko-KR" dirty="0" smtClean="0"/>
              <a:t> Yu,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 et al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>
            <a:off x="6897962" y="6475413"/>
            <a:ext cx="164596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Ross </a:t>
            </a:r>
            <a:r>
              <a:rPr lang="en-US" altLang="ko-KR" dirty="0" err="1" smtClean="0"/>
              <a:t>Jian</a:t>
            </a:r>
            <a:r>
              <a:rPr lang="en-US" altLang="ko-KR" dirty="0" smtClean="0"/>
              <a:t> Yu,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 et al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7962" y="6475413"/>
            <a:ext cx="164596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Ross </a:t>
            </a:r>
            <a:r>
              <a:rPr lang="en-US" altLang="ko-KR" dirty="0" err="1" smtClean="0"/>
              <a:t>Jian</a:t>
            </a:r>
            <a:r>
              <a:rPr lang="en-US" altLang="ko-KR" dirty="0" smtClean="0"/>
              <a:t> Yu,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 et al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7962" y="6475413"/>
            <a:ext cx="164596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Ross </a:t>
            </a:r>
            <a:r>
              <a:rPr lang="en-US" altLang="ko-KR" dirty="0" err="1" smtClean="0"/>
              <a:t>Jian</a:t>
            </a:r>
            <a:r>
              <a:rPr lang="en-US" altLang="ko-KR" dirty="0" smtClean="0"/>
              <a:t> Yu,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 et al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7962" y="6475413"/>
            <a:ext cx="164596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Ross </a:t>
            </a:r>
            <a:r>
              <a:rPr lang="en-US" altLang="ko-KR" dirty="0" err="1" smtClean="0"/>
              <a:t>Jian</a:t>
            </a:r>
            <a:r>
              <a:rPr lang="en-US" altLang="ko-KR" dirty="0" smtClean="0"/>
              <a:t> Yu,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 et al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7962" y="6475413"/>
            <a:ext cx="164596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Ross </a:t>
            </a:r>
            <a:r>
              <a:rPr lang="en-US" altLang="ko-KR" dirty="0" err="1" smtClean="0"/>
              <a:t>Jian</a:t>
            </a:r>
            <a:r>
              <a:rPr lang="en-US" altLang="ko-KR" dirty="0" smtClean="0"/>
              <a:t> Yu,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 et al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131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May, 2020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1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</a:t>
            </a: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802.11-19/0773r0</a:t>
            </a:r>
            <a:endParaRPr lang="en-US" sz="1800" b="1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96913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7962" y="6475413"/>
            <a:ext cx="164596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Ross </a:t>
            </a:r>
            <a:r>
              <a:rPr lang="en-US" altLang="ko-KR" dirty="0" err="1" smtClean="0"/>
              <a:t>Jian</a:t>
            </a:r>
            <a:r>
              <a:rPr lang="en-US" altLang="ko-KR" dirty="0" smtClean="0"/>
              <a:t> Yu,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 et al</a:t>
            </a:r>
            <a:endParaRPr lang="en-US" altLang="ko-K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0495-01-00be-discussions-on-multi-ru-aggregation.pptx" TargetMode="External"/><Relationship Id="rId2" Type="http://schemas.openxmlformats.org/officeDocument/2006/relationships/hyperlink" Target="https://mentor.ieee.org/802.11/dcn/20/11-20-0566-18-00be-compendium-of-straw-polls-and-potential-changes-to-the-specification-framework-document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0/11-10-0548-02-00ac-80mhz-transmission-flow.ppt" TargetMode="Externa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09600"/>
          </a:xfrm>
        </p:spPr>
        <p:txBody>
          <a:bodyPr/>
          <a:lstStyle/>
          <a:p>
            <a:r>
              <a:rPr lang="en-US" dirty="0" smtClean="0"/>
              <a:t>BCC </a:t>
            </a:r>
            <a:r>
              <a:rPr lang="en-US" dirty="0" err="1" smtClean="0"/>
              <a:t>Interleaver</a:t>
            </a:r>
            <a:r>
              <a:rPr lang="en-US" dirty="0"/>
              <a:t> </a:t>
            </a:r>
            <a:r>
              <a:rPr lang="en-US" dirty="0" smtClean="0"/>
              <a:t>Parameters for Multiple RU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May, 2020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533400" y="12954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2020-05-13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1066800" y="15240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7962" y="6475413"/>
            <a:ext cx="164596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Ross </a:t>
            </a:r>
            <a:r>
              <a:rPr lang="en-US" altLang="ko-KR" dirty="0" err="1" smtClean="0"/>
              <a:t>Jian</a:t>
            </a:r>
            <a:r>
              <a:rPr lang="en-US" altLang="ko-KR" dirty="0" smtClean="0"/>
              <a:t> Yu,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 et al</a:t>
            </a:r>
            <a:endParaRPr lang="en-US" altLang="ko-KR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8646838"/>
              </p:ext>
            </p:extLst>
          </p:nvPr>
        </p:nvGraphicFramePr>
        <p:xfrm>
          <a:off x="990600" y="2650138"/>
          <a:ext cx="7467600" cy="142576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00200"/>
                <a:gridCol w="1072415"/>
                <a:gridCol w="1650733"/>
                <a:gridCol w="1336307"/>
                <a:gridCol w="1807945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+mn-lt"/>
                          <a:ea typeface="Times New Roman"/>
                          <a:cs typeface="Arial"/>
                        </a:rPr>
                        <a:t>Ross Jian Yu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+mn-lt"/>
                          <a:ea typeface="Times New Roman"/>
                          <a:cs typeface="Arial"/>
                        </a:rPr>
                        <a:t>Huawei Technologies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F3-6A, Huawei Base, </a:t>
                      </a:r>
                      <a:r>
                        <a:rPr lang="en-US" altLang="zh-CN" sz="11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ross.yujian@huawei.com</a:t>
                      </a:r>
                      <a:endParaRPr lang="zh-CN" altLang="en-US" sz="1100" kern="1200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dirty="0" smtClean="0">
                          <a:latin typeface="+mn-lt"/>
                          <a:ea typeface="Times New Roman"/>
                          <a:cs typeface="Arial"/>
                        </a:rPr>
                        <a:t>Junghoon Suh</a:t>
                      </a:r>
                      <a:endParaRPr lang="en-US" altLang="zh-CN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+mn-lt"/>
                          <a:ea typeface="Times New Roman"/>
                          <a:cs typeface="Arial"/>
                        </a:rPr>
                        <a:t>Yan Xin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+mn-lt"/>
                          <a:ea typeface="Times New Roman"/>
                          <a:cs typeface="Arial"/>
                        </a:rPr>
                        <a:t>Ming </a:t>
                      </a:r>
                      <a:r>
                        <a:rPr lang="en-US" altLang="zh-CN" sz="1200" dirty="0" err="1" smtClean="0">
                          <a:latin typeface="+mn-lt"/>
                          <a:ea typeface="Times New Roman"/>
                          <a:cs typeface="Arial"/>
                        </a:rPr>
                        <a:t>Gan</a:t>
                      </a:r>
                      <a:endParaRPr lang="en-US" altLang="zh-CN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</a:t>
            </a:r>
            <a:r>
              <a:rPr lang="en-US" altLang="zh-CN" dirty="0" smtClean="0"/>
              <a:t>Poll 2</a:t>
            </a:r>
            <a:endParaRPr 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May, 2020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Ross Jian Yu, Huawei et al</a:t>
            </a:r>
            <a:endParaRPr lang="en-US" altLang="ko-KR" dirty="0"/>
          </a:p>
        </p:txBody>
      </p:sp>
      <p:sp>
        <p:nvSpPr>
          <p:cNvPr id="9" name="内容占位符 2"/>
          <p:cNvSpPr txBox="1">
            <a:spLocks/>
          </p:cNvSpPr>
          <p:nvPr/>
        </p:nvSpPr>
        <p:spPr bwMode="auto">
          <a:xfrm>
            <a:off x="723900" y="1324303"/>
            <a:ext cx="7772400" cy="21808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0" i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 baseline="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zh-CN" dirty="0"/>
              <a:t>Do you support the following </a:t>
            </a:r>
            <a:r>
              <a:rPr lang="en-US" altLang="zh-CN" dirty="0" smtClean="0"/>
              <a:t>BCC </a:t>
            </a:r>
            <a:r>
              <a:rPr lang="en-US" altLang="zh-CN" dirty="0" err="1" smtClean="0"/>
              <a:t>interleaver</a:t>
            </a:r>
            <a:r>
              <a:rPr lang="en-US" altLang="zh-CN" dirty="0" smtClean="0"/>
              <a:t> parameters for RU132: </a:t>
            </a:r>
            <a:endParaRPr lang="en-US" kern="0" dirty="0" smtClean="0"/>
          </a:p>
        </p:txBody>
      </p:sp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0100459"/>
              </p:ext>
            </p:extLst>
          </p:nvPr>
        </p:nvGraphicFramePr>
        <p:xfrm>
          <a:off x="3451151" y="1905000"/>
          <a:ext cx="2241698" cy="1341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0580"/>
                <a:gridCol w="1411118"/>
              </a:tblGrid>
              <a:tr h="313713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/>
                        <a:t>RU132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/>
                        <a:t>Parameters</a:t>
                      </a:r>
                      <a:endParaRPr lang="zh-CN" altLang="en-US" sz="1600" dirty="0"/>
                    </a:p>
                  </a:txBody>
                  <a:tcPr/>
                </a:tc>
              </a:tr>
              <a:tr h="313713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err="1" smtClean="0"/>
                        <a:t>Nsd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/>
                        <a:t>126</a:t>
                      </a:r>
                      <a:endParaRPr lang="zh-CN" altLang="en-US" sz="1600" dirty="0"/>
                    </a:p>
                  </a:txBody>
                  <a:tcPr/>
                </a:tc>
              </a:tr>
              <a:tr h="313713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err="1" smtClean="0"/>
                        <a:t>Ncol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/>
                        <a:t>18</a:t>
                      </a:r>
                      <a:endParaRPr lang="zh-CN" altLang="en-US" sz="1600" dirty="0"/>
                    </a:p>
                  </a:txBody>
                  <a:tcPr/>
                </a:tc>
              </a:tr>
              <a:tr h="313713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err="1" smtClean="0"/>
                        <a:t>Nrow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/>
                        <a:t>7*</a:t>
                      </a:r>
                      <a:r>
                        <a:rPr lang="en-US" altLang="zh-CN" sz="1600" dirty="0" err="1" smtClean="0"/>
                        <a:t>Nbpscs</a:t>
                      </a:r>
                      <a:endParaRPr lang="en-US" altLang="zh-CN" sz="1600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2521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</a:t>
            </a:r>
            <a:r>
              <a:rPr lang="en-US" altLang="zh-CN" dirty="0" smtClean="0"/>
              <a:t>Poll 3</a:t>
            </a:r>
            <a:endParaRPr 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Nov, 2019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Ross Jian Yu, Huawei et al</a:t>
            </a:r>
            <a:endParaRPr lang="en-US" altLang="ko-KR" dirty="0"/>
          </a:p>
        </p:txBody>
      </p:sp>
      <p:sp>
        <p:nvSpPr>
          <p:cNvPr id="9" name="内容占位符 2"/>
          <p:cNvSpPr txBox="1">
            <a:spLocks/>
          </p:cNvSpPr>
          <p:nvPr/>
        </p:nvSpPr>
        <p:spPr bwMode="auto">
          <a:xfrm>
            <a:off x="723900" y="1324303"/>
            <a:ext cx="7772400" cy="4282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0" i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 baseline="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zh-CN" dirty="0"/>
              <a:t>Do you support the following </a:t>
            </a:r>
            <a:r>
              <a:rPr lang="en-US" altLang="zh-CN" dirty="0" smtClean="0"/>
              <a:t>BCC </a:t>
            </a:r>
            <a:r>
              <a:rPr lang="en-US" altLang="zh-CN" dirty="0" err="1" smtClean="0"/>
              <a:t>interleaver</a:t>
            </a:r>
            <a:r>
              <a:rPr lang="en-US" altLang="zh-CN" dirty="0" smtClean="0"/>
              <a:t> parameters for RU78: </a:t>
            </a:r>
            <a:endParaRPr lang="en-US" kern="0" dirty="0" smtClean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8450254"/>
              </p:ext>
            </p:extLst>
          </p:nvPr>
        </p:nvGraphicFramePr>
        <p:xfrm>
          <a:off x="3505200" y="1905000"/>
          <a:ext cx="2133600" cy="67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1546"/>
                <a:gridCol w="1252054"/>
              </a:tblGrid>
              <a:tr h="3352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/>
                        <a:t>RU78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/>
                        <a:t>Parameters</a:t>
                      </a:r>
                      <a:endParaRPr lang="zh-CN" altLang="en-US" sz="1600" dirty="0"/>
                    </a:p>
                  </a:txBody>
                  <a:tcPr/>
                </a:tc>
              </a:tr>
              <a:tr h="260767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err="1" smtClean="0"/>
                        <a:t>Nrot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/>
                        <a:t>18</a:t>
                      </a:r>
                      <a:endParaRPr lang="zh-CN" altLang="en-US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2987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</a:t>
            </a:r>
            <a:r>
              <a:rPr lang="en-US" altLang="zh-CN" dirty="0" smtClean="0"/>
              <a:t>Poll 4</a:t>
            </a:r>
            <a:endParaRPr 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Nov, 2019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Ross Jian Yu, Huawei et al</a:t>
            </a:r>
            <a:endParaRPr lang="en-US" altLang="ko-KR" dirty="0"/>
          </a:p>
        </p:txBody>
      </p:sp>
      <p:sp>
        <p:nvSpPr>
          <p:cNvPr id="9" name="内容占位符 2"/>
          <p:cNvSpPr txBox="1">
            <a:spLocks/>
          </p:cNvSpPr>
          <p:nvPr/>
        </p:nvSpPr>
        <p:spPr bwMode="auto">
          <a:xfrm>
            <a:off x="723900" y="1324303"/>
            <a:ext cx="7772400" cy="4282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0" i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 baseline="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zh-CN" dirty="0"/>
              <a:t>Do you support the following </a:t>
            </a:r>
            <a:r>
              <a:rPr lang="en-US" altLang="zh-CN" dirty="0" smtClean="0"/>
              <a:t>BCC </a:t>
            </a:r>
            <a:r>
              <a:rPr lang="en-US" altLang="zh-CN" dirty="0" err="1" smtClean="0"/>
              <a:t>interleaver</a:t>
            </a:r>
            <a:r>
              <a:rPr lang="en-US" altLang="zh-CN" dirty="0" smtClean="0"/>
              <a:t> parameters for RU132: </a:t>
            </a:r>
            <a:endParaRPr lang="en-US" kern="0" dirty="0" smtClean="0"/>
          </a:p>
        </p:txBody>
      </p:sp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2402630"/>
              </p:ext>
            </p:extLst>
          </p:nvPr>
        </p:nvGraphicFramePr>
        <p:xfrm>
          <a:off x="3451151" y="1939977"/>
          <a:ext cx="2241698" cy="67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0580"/>
                <a:gridCol w="1411118"/>
              </a:tblGrid>
              <a:tr h="313713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/>
                        <a:t>RU132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/>
                        <a:t>Parameters</a:t>
                      </a:r>
                      <a:endParaRPr lang="zh-CN" altLang="en-US" sz="1600" dirty="0"/>
                    </a:p>
                  </a:txBody>
                  <a:tcPr/>
                </a:tc>
              </a:tr>
              <a:tr h="313713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err="1" smtClean="0"/>
                        <a:t>Nrot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/>
                        <a:t>31</a:t>
                      </a:r>
                      <a:endParaRPr lang="zh-CN" altLang="en-US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2544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 smtClean="0"/>
              <a:t>[1] </a:t>
            </a:r>
            <a:r>
              <a:rPr lang="en-US" sz="1600" dirty="0">
                <a:hlinkClick r:id="rId2"/>
              </a:rPr>
              <a:t>https://</a:t>
            </a:r>
            <a:r>
              <a:rPr lang="en-US" sz="1600" dirty="0" smtClean="0">
                <a:hlinkClick r:id="rId2"/>
              </a:rPr>
              <a:t>mentor.ieee.org/802.11/dcn/20/11-20-0566-18-00be-compendium-of-straw-polls-and-potential-changes-to-the-specification-framework-document.docx</a:t>
            </a:r>
            <a:r>
              <a:rPr lang="en-US" sz="1600" dirty="0" smtClean="0"/>
              <a:t>, Edward Au, Huawei</a:t>
            </a:r>
          </a:p>
          <a:p>
            <a:r>
              <a:rPr lang="en-US" sz="1600" dirty="0" smtClean="0"/>
              <a:t>[</a:t>
            </a:r>
            <a:r>
              <a:rPr lang="en-US" sz="1600" dirty="0"/>
              <a:t>2] </a:t>
            </a:r>
            <a:r>
              <a:rPr lang="en-US" sz="1600" dirty="0">
                <a:hlinkClick r:id="rId3"/>
              </a:rPr>
              <a:t>https://</a:t>
            </a:r>
            <a:r>
              <a:rPr lang="en-US" sz="1600" dirty="0" smtClean="0">
                <a:hlinkClick r:id="rId3"/>
              </a:rPr>
              <a:t>mentor.ieee.org/802.11/dcn/20/11-20-0495-01-00be-discussions-on-multi-ru-aggregation.pptx</a:t>
            </a:r>
            <a:r>
              <a:rPr lang="en-US" sz="1600" dirty="0" smtClean="0"/>
              <a:t>, </a:t>
            </a:r>
            <a:r>
              <a:rPr lang="en-US" altLang="zh-CN" sz="1600" dirty="0" smtClean="0"/>
              <a:t>Tianyu Wu, Apple</a:t>
            </a:r>
          </a:p>
          <a:p>
            <a:r>
              <a:rPr lang="en-US" sz="1600" dirty="0"/>
              <a:t>[3] </a:t>
            </a:r>
            <a:r>
              <a:rPr lang="en-US" sz="1600" dirty="0">
                <a:hlinkClick r:id="rId4"/>
              </a:rPr>
              <a:t>https://</a:t>
            </a:r>
            <a:r>
              <a:rPr lang="en-US" sz="1600" dirty="0" smtClean="0">
                <a:hlinkClick r:id="rId4"/>
              </a:rPr>
              <a:t>mentor.ieee.org/802.11/dcn/10/11-10-0548-02-00ac-80mhz-transmission-flow.ppt</a:t>
            </a:r>
            <a:r>
              <a:rPr lang="en-US" sz="1600" dirty="0" smtClean="0"/>
              <a:t>, </a:t>
            </a:r>
            <a:r>
              <a:rPr lang="en-US" sz="1600" dirty="0" err="1" smtClean="0"/>
              <a:t>Hongyuan</a:t>
            </a:r>
            <a:r>
              <a:rPr lang="en-US" sz="1600" dirty="0" smtClean="0"/>
              <a:t> Zhang, Marvel</a:t>
            </a:r>
          </a:p>
          <a:p>
            <a:endParaRPr lang="en-US" sz="1600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Nov, 2019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Ross Jian Yu, Huawei et al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647132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Appendix: BCC </a:t>
            </a:r>
            <a:r>
              <a:rPr lang="en-US" altLang="zh-CN" dirty="0" err="1" smtClean="0"/>
              <a:t>interleaver</a:t>
            </a:r>
            <a:r>
              <a:rPr lang="en-US" altLang="zh-CN" dirty="0" smtClean="0"/>
              <a:t> parameters in 11ax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May</a:t>
            </a:r>
            <a:r>
              <a:rPr lang="en-US" smtClean="0"/>
              <a:t>, 2020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Ross Jian Yu, Huawei et al</a:t>
            </a:r>
            <a:endParaRPr lang="en-US" altLang="ko-KR" dirty="0"/>
          </a:p>
        </p:txBody>
      </p:sp>
      <p:pic>
        <p:nvPicPr>
          <p:cNvPr id="7" name="内容占位符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85800" y="2023613"/>
            <a:ext cx="7772400" cy="36489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47803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Background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252462"/>
            <a:ext cx="7772400" cy="4495800"/>
          </a:xfrm>
        </p:spPr>
        <p:txBody>
          <a:bodyPr/>
          <a:lstStyle/>
          <a:p>
            <a:r>
              <a:rPr lang="en-US" altLang="zh-CN" sz="1600" dirty="0" smtClean="0"/>
              <a:t>We have the following passed SPs regarding LDPC tone mapper </a:t>
            </a:r>
            <a:r>
              <a:rPr lang="en-US" altLang="zh-CN" sz="1600" dirty="0" smtClean="0"/>
              <a:t>parameters [1]:</a:t>
            </a:r>
            <a:endParaRPr lang="en-US" altLang="zh-CN" sz="1600" dirty="0" smtClean="0"/>
          </a:p>
          <a:p>
            <a:endParaRPr lang="en-US" altLang="zh-CN" sz="1600" dirty="0"/>
          </a:p>
          <a:p>
            <a:endParaRPr lang="en-US" altLang="zh-CN" sz="1600" dirty="0" smtClean="0"/>
          </a:p>
          <a:p>
            <a:endParaRPr lang="en-US" altLang="zh-CN" sz="1600" dirty="0"/>
          </a:p>
          <a:p>
            <a:endParaRPr lang="en-US" altLang="zh-CN" sz="1600" dirty="0" smtClean="0"/>
          </a:p>
          <a:p>
            <a:endParaRPr lang="en-US" altLang="zh-CN" sz="1600" dirty="0"/>
          </a:p>
          <a:p>
            <a:endParaRPr lang="en-US" altLang="zh-CN" sz="1600" dirty="0" smtClean="0"/>
          </a:p>
          <a:p>
            <a:r>
              <a:rPr lang="en-US" altLang="zh-CN" sz="1600" dirty="0" smtClean="0"/>
              <a:t>We also have the following passed SPs regarding BCC interleaving:</a:t>
            </a:r>
          </a:p>
          <a:p>
            <a:endParaRPr lang="en-US" altLang="zh-CN" sz="1600" dirty="0" smtClean="0"/>
          </a:p>
          <a:p>
            <a:endParaRPr lang="en-US" altLang="zh-CN" dirty="0"/>
          </a:p>
          <a:p>
            <a:endParaRPr lang="en-US" altLang="zh-CN" dirty="0" smtClean="0"/>
          </a:p>
          <a:p>
            <a:endParaRPr lang="en-US" altLang="zh-CN" dirty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May</a:t>
            </a:r>
            <a:r>
              <a:rPr lang="en-US" smtClean="0"/>
              <a:t>, 2020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Ross Jian Yu, Huawei et al</a:t>
            </a:r>
            <a:endParaRPr lang="en-US" altLang="ko-KR" dirty="0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 rotWithShape="1">
          <a:blip r:embed="rId2"/>
          <a:srcRect b="47849"/>
          <a:stretch/>
        </p:blipFill>
        <p:spPr>
          <a:xfrm>
            <a:off x="1485900" y="1590900"/>
            <a:ext cx="6248400" cy="92370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71600" y="3810000"/>
            <a:ext cx="5689280" cy="2129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6584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Background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252462"/>
            <a:ext cx="7772400" cy="4495800"/>
          </a:xfrm>
        </p:spPr>
        <p:txBody>
          <a:bodyPr/>
          <a:lstStyle/>
          <a:p>
            <a:r>
              <a:rPr lang="en-US" altLang="zh-CN" sz="1600" dirty="0" smtClean="0"/>
              <a:t>Same </a:t>
            </a:r>
            <a:r>
              <a:rPr lang="en-US" altLang="zh-CN" sz="1600" dirty="0" err="1" smtClean="0"/>
              <a:t>interleaver</a:t>
            </a:r>
            <a:r>
              <a:rPr lang="en-US" altLang="zh-CN" sz="1600" dirty="0" smtClean="0"/>
              <a:t> structure as 11n/11ac/11ax, i.e., 3 permutations characterized by three parameters </a:t>
            </a:r>
            <a:r>
              <a:rPr lang="en-US" altLang="zh-CN" sz="1600" dirty="0" err="1" smtClean="0"/>
              <a:t>Ncol</a:t>
            </a:r>
            <a:r>
              <a:rPr lang="en-US" altLang="zh-CN" sz="1600" dirty="0" smtClean="0"/>
              <a:t>, </a:t>
            </a:r>
            <a:r>
              <a:rPr lang="en-US" altLang="zh-CN" sz="1600" dirty="0" err="1" smtClean="0"/>
              <a:t>Nrow</a:t>
            </a:r>
            <a:r>
              <a:rPr lang="en-US" altLang="zh-CN" sz="1600" dirty="0" smtClean="0"/>
              <a:t> and </a:t>
            </a:r>
            <a:r>
              <a:rPr lang="en-US" altLang="zh-CN" sz="1600" dirty="0" err="1" smtClean="0"/>
              <a:t>Nrot</a:t>
            </a:r>
            <a:r>
              <a:rPr lang="en-US" altLang="zh-CN" sz="1600" dirty="0" smtClean="0"/>
              <a:t>.</a:t>
            </a:r>
          </a:p>
          <a:p>
            <a:r>
              <a:rPr lang="en-US" altLang="zh-CN" sz="1600" dirty="0" smtClean="0"/>
              <a:t>The exact BCC parameters regarding RU52+26 and RU106+26 </a:t>
            </a:r>
            <a:r>
              <a:rPr lang="en-US" altLang="zh-CN" sz="1600" dirty="0" err="1" smtClean="0"/>
              <a:t>interleavers</a:t>
            </a:r>
            <a:r>
              <a:rPr lang="en-US" altLang="zh-CN" sz="1600" dirty="0" smtClean="0"/>
              <a:t> have not been decided.</a:t>
            </a:r>
          </a:p>
          <a:p>
            <a:endParaRPr lang="en-US" altLang="zh-CN" sz="1600" dirty="0"/>
          </a:p>
          <a:p>
            <a:r>
              <a:rPr lang="en-US" altLang="zh-CN" sz="1600" dirty="0" smtClean="0"/>
              <a:t>The following parameters are proposed in [2]:</a:t>
            </a:r>
          </a:p>
          <a:p>
            <a:endParaRPr lang="en-US" altLang="zh-CN" sz="1600" dirty="0"/>
          </a:p>
          <a:p>
            <a:endParaRPr lang="en-US" altLang="zh-CN" sz="1600" dirty="0" smtClean="0"/>
          </a:p>
          <a:p>
            <a:endParaRPr lang="en-US" altLang="zh-CN" sz="1600" dirty="0"/>
          </a:p>
          <a:p>
            <a:endParaRPr lang="en-US" altLang="zh-CN" sz="1600" dirty="0" smtClean="0"/>
          </a:p>
          <a:p>
            <a:endParaRPr lang="en-US" altLang="zh-CN" sz="1600" dirty="0"/>
          </a:p>
          <a:p>
            <a:endParaRPr lang="en-US" altLang="zh-CN" sz="1600" dirty="0" smtClean="0"/>
          </a:p>
          <a:p>
            <a:endParaRPr lang="en-US" altLang="zh-CN" sz="1600" dirty="0"/>
          </a:p>
          <a:p>
            <a:endParaRPr lang="en-US" altLang="zh-CN" sz="1600" dirty="0" smtClean="0"/>
          </a:p>
          <a:p>
            <a:r>
              <a:rPr lang="en-US" altLang="zh-CN" sz="1600" dirty="0" smtClean="0"/>
              <a:t>In this proposal, we show our analysis and proposed BCC parameters</a:t>
            </a:r>
            <a:r>
              <a:rPr lang="en-US" altLang="zh-CN" sz="1600" dirty="0" smtClean="0"/>
              <a:t>. We focus on the case without DCM as for now.</a:t>
            </a:r>
            <a:endParaRPr lang="en-US" altLang="zh-CN" sz="1600" dirty="0" smtClean="0"/>
          </a:p>
          <a:p>
            <a:endParaRPr lang="en-US" altLang="zh-CN" sz="1600" dirty="0"/>
          </a:p>
          <a:p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May</a:t>
            </a:r>
            <a:r>
              <a:rPr lang="en-US" dirty="0" smtClean="0"/>
              <a:t>, 2020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Ross Jian Yu, Huawei et al</a:t>
            </a:r>
            <a:endParaRPr lang="en-US" altLang="ko-KR" dirty="0"/>
          </a:p>
        </p:txBody>
      </p:sp>
      <p:pic>
        <p:nvPicPr>
          <p:cNvPr id="10" name="Picture 4">
            <a:extLst>
              <a:ext uri="{FF2B5EF4-FFF2-40B4-BE49-F238E27FC236}">
                <a16:creationId xmlns:a16="http://schemas.microsoft.com/office/drawing/2014/main" xmlns="" id="{9C0C55E7-43E7-6048-8471-8C1588665E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61931" y="3200400"/>
            <a:ext cx="6020137" cy="1796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1700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BCC Parameters for RU78/132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637506"/>
            <a:ext cx="7772400" cy="4495800"/>
          </a:xfrm>
        </p:spPr>
        <p:txBody>
          <a:bodyPr/>
          <a:lstStyle/>
          <a:p>
            <a:r>
              <a:rPr lang="en-US" dirty="0" smtClean="0"/>
              <a:t>First of all</a:t>
            </a:r>
            <a:r>
              <a:rPr lang="en-US" smtClean="0"/>
              <a:t>, </a:t>
            </a:r>
            <a:r>
              <a:rPr lang="en-US" altLang="zh-CN" smtClean="0"/>
              <a:t>different </a:t>
            </a:r>
            <a:r>
              <a:rPr lang="en-US" smtClean="0"/>
              <a:t>groups </a:t>
            </a:r>
            <a:r>
              <a:rPr lang="en-US" dirty="0" smtClean="0"/>
              <a:t>of </a:t>
            </a:r>
            <a:r>
              <a:rPr lang="en-US" dirty="0" err="1" smtClean="0"/>
              <a:t>Ncol</a:t>
            </a:r>
            <a:r>
              <a:rPr lang="en-US" dirty="0" smtClean="0"/>
              <a:t> and </a:t>
            </a:r>
            <a:r>
              <a:rPr lang="en-US" dirty="0" err="1" smtClean="0"/>
              <a:t>Nrow</a:t>
            </a:r>
            <a:r>
              <a:rPr lang="en-US" dirty="0" smtClean="0"/>
              <a:t> are compared with a given </a:t>
            </a:r>
            <a:r>
              <a:rPr lang="en-US" dirty="0" err="1" smtClean="0"/>
              <a:t>Nrot</a:t>
            </a:r>
            <a:r>
              <a:rPr lang="en-US" dirty="0" smtClean="0"/>
              <a:t>: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altLang="zh-CN" dirty="0" smtClean="0"/>
          </a:p>
          <a:p>
            <a:r>
              <a:rPr lang="en-US" altLang="zh-CN" dirty="0" smtClean="0"/>
              <a:t>The simulation settings are as follows:</a:t>
            </a:r>
          </a:p>
          <a:p>
            <a:pPr lvl="1"/>
            <a:r>
              <a:rPr lang="en-US" altLang="zh-CN" dirty="0" smtClean="0"/>
              <a:t>BCC, 5000 frames, </a:t>
            </a:r>
            <a:r>
              <a:rPr lang="en-US" altLang="zh-CN" dirty="0" err="1" smtClean="0"/>
              <a:t>ChD</a:t>
            </a:r>
            <a:endParaRPr lang="en-US" altLang="zh-CN" dirty="0" smtClean="0"/>
          </a:p>
          <a:p>
            <a:pPr lvl="1"/>
            <a:r>
              <a:rPr lang="en-US" altLang="zh-CN" dirty="0"/>
              <a:t>Opt1: 4Tx3Rx, 3SS, MCS5 (64-QAM, R=2/3) </a:t>
            </a:r>
          </a:p>
          <a:p>
            <a:pPr lvl="1"/>
            <a:r>
              <a:rPr lang="en-US" altLang="zh-CN" dirty="0"/>
              <a:t>Opt2: 4Tx2Rx, 1SS, MCS9 (256-QAM, R=5/6</a:t>
            </a:r>
            <a:r>
              <a:rPr lang="en-US" altLang="zh-CN" dirty="0" smtClean="0"/>
              <a:t>)</a:t>
            </a:r>
          </a:p>
          <a:p>
            <a:pPr lvl="1"/>
            <a:r>
              <a:rPr lang="en-US" altLang="zh-CN" dirty="0" smtClean="0"/>
              <a:t>Opt3: </a:t>
            </a:r>
            <a:r>
              <a:rPr lang="en-US" altLang="zh-CN" dirty="0"/>
              <a:t>4Tx2Rx, 1SS, </a:t>
            </a:r>
            <a:r>
              <a:rPr lang="en-US" altLang="zh-CN" dirty="0" smtClean="0"/>
              <a:t>MCS7 (64-QAM</a:t>
            </a:r>
            <a:r>
              <a:rPr lang="en-US" altLang="zh-CN" dirty="0"/>
              <a:t>, R=5/6)</a:t>
            </a:r>
          </a:p>
          <a:p>
            <a:pPr lvl="1"/>
            <a:endParaRPr lang="en-US" altLang="zh-CN" dirty="0"/>
          </a:p>
          <a:p>
            <a:pPr lvl="1"/>
            <a:endParaRPr lang="en-US" altLang="zh-CN" dirty="0" smtClean="0"/>
          </a:p>
          <a:p>
            <a:pPr lvl="1"/>
            <a:endParaRPr 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May, 2020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Ross Jian Yu, Huawei et al</a:t>
            </a:r>
            <a:endParaRPr lang="en-US" altLang="ko-KR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9258323"/>
              </p:ext>
            </p:extLst>
          </p:nvPr>
        </p:nvGraphicFramePr>
        <p:xfrm>
          <a:off x="381000" y="2550532"/>
          <a:ext cx="3835081" cy="1341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8980"/>
                <a:gridCol w="1035367"/>
                <a:gridCol w="1035367"/>
                <a:gridCol w="1035367"/>
              </a:tblGrid>
              <a:tr h="260767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/>
                        <a:t>RU78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/>
                        <a:t>Case</a:t>
                      </a:r>
                      <a:r>
                        <a:rPr lang="en-US" altLang="zh-CN" sz="1600" baseline="0" dirty="0" smtClean="0"/>
                        <a:t> 1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/>
                        <a:t>Case 2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/>
                        <a:t>Case 3</a:t>
                      </a:r>
                      <a:endParaRPr lang="zh-CN" altLang="en-US" sz="1600" dirty="0"/>
                    </a:p>
                  </a:txBody>
                  <a:tcPr/>
                </a:tc>
              </a:tr>
              <a:tr h="260767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err="1" smtClean="0"/>
                        <a:t>Nsd</a:t>
                      </a:r>
                      <a:endParaRPr lang="zh-CN" altLang="en-US" sz="1600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/>
                        <a:t>72</a:t>
                      </a:r>
                      <a:endParaRPr lang="zh-CN" altLang="en-US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</a:tr>
              <a:tr h="260767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err="1" smtClean="0"/>
                        <a:t>Ncol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/>
                        <a:t>18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/>
                        <a:t>24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/>
                        <a:t>12</a:t>
                      </a:r>
                      <a:endParaRPr lang="zh-CN" altLang="en-US" sz="1600" dirty="0"/>
                    </a:p>
                  </a:txBody>
                  <a:tcPr/>
                </a:tc>
              </a:tr>
              <a:tr h="260767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err="1" smtClean="0"/>
                        <a:t>Nrow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/>
                        <a:t>4*</a:t>
                      </a:r>
                      <a:r>
                        <a:rPr lang="en-US" altLang="zh-CN" sz="1600" dirty="0" err="1" smtClean="0"/>
                        <a:t>Nbpscs</a:t>
                      </a:r>
                      <a:endParaRPr lang="en-US" altLang="zh-CN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dirty="0" smtClean="0"/>
                        <a:t>3*</a:t>
                      </a:r>
                      <a:r>
                        <a:rPr lang="en-US" altLang="zh-CN" sz="1600" dirty="0" err="1" smtClean="0"/>
                        <a:t>Nbpscs</a:t>
                      </a:r>
                      <a:endParaRPr lang="en-US" altLang="zh-CN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dirty="0" smtClean="0"/>
                        <a:t>6*</a:t>
                      </a:r>
                      <a:r>
                        <a:rPr lang="en-US" altLang="zh-CN" sz="1600" dirty="0" err="1" smtClean="0"/>
                        <a:t>Nbpscs</a:t>
                      </a:r>
                      <a:endParaRPr lang="en-US" altLang="zh-CN" sz="1600" dirty="0" smtClean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8803034"/>
              </p:ext>
            </p:extLst>
          </p:nvPr>
        </p:nvGraphicFramePr>
        <p:xfrm>
          <a:off x="4841485" y="2547071"/>
          <a:ext cx="3886200" cy="1341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5400"/>
                <a:gridCol w="1295400"/>
                <a:gridCol w="1295400"/>
              </a:tblGrid>
              <a:tr h="313713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/>
                        <a:t>RU132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/>
                        <a:t>Case</a:t>
                      </a:r>
                      <a:r>
                        <a:rPr lang="en-US" altLang="zh-CN" sz="1600" baseline="0" dirty="0" smtClean="0"/>
                        <a:t> 1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/>
                        <a:t>Case 2</a:t>
                      </a:r>
                      <a:endParaRPr lang="zh-CN" altLang="en-US" sz="1600" dirty="0"/>
                    </a:p>
                  </a:txBody>
                  <a:tcPr/>
                </a:tc>
              </a:tr>
              <a:tr h="313713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err="1" smtClean="0"/>
                        <a:t>Nsd</a:t>
                      </a:r>
                      <a:endParaRPr lang="zh-CN" altLang="en-US" sz="16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/>
                        <a:t>126</a:t>
                      </a:r>
                      <a:endParaRPr lang="zh-CN" altLang="en-US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</a:tr>
              <a:tr h="313713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err="1" smtClean="0"/>
                        <a:t>Ncol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/>
                        <a:t>18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/>
                        <a:t>21</a:t>
                      </a:r>
                      <a:endParaRPr lang="zh-CN" altLang="en-US" sz="1600" dirty="0"/>
                    </a:p>
                  </a:txBody>
                  <a:tcPr/>
                </a:tc>
              </a:tr>
              <a:tr h="313713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err="1" smtClean="0"/>
                        <a:t>Nrow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/>
                        <a:t>7*</a:t>
                      </a:r>
                      <a:r>
                        <a:rPr lang="en-US" altLang="zh-CN" sz="1600" dirty="0" err="1" smtClean="0"/>
                        <a:t>Nbpscs</a:t>
                      </a:r>
                      <a:endParaRPr lang="en-US" altLang="zh-CN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dirty="0" smtClean="0"/>
                        <a:t>6*</a:t>
                      </a:r>
                      <a:r>
                        <a:rPr lang="en-US" altLang="zh-CN" sz="1600" dirty="0" err="1" smtClean="0"/>
                        <a:t>Nbpscs</a:t>
                      </a:r>
                      <a:endParaRPr lang="en-US" altLang="zh-CN" sz="1600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75071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results for RU78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361147"/>
            <a:ext cx="7772400" cy="4495800"/>
          </a:xfrm>
        </p:spPr>
        <p:txBody>
          <a:bodyPr/>
          <a:lstStyle/>
          <a:p>
            <a:r>
              <a:rPr lang="en-US" smtClean="0"/>
              <a:t>The simulation results are shown as follows:</a:t>
            </a:r>
            <a:endParaRPr lang="en-US" dirty="0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May, 2020</a:t>
            </a:r>
            <a:endParaRPr lang="en-US" altLang="zh-CN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Ross Jian Yu, Huawei et al</a:t>
            </a:r>
            <a:endParaRPr lang="en-US" altLang="ko-KR" dirty="0"/>
          </a:p>
        </p:txBody>
      </p:sp>
      <p:pic>
        <p:nvPicPr>
          <p:cNvPr id="8" name="内容占位符 3"/>
          <p:cNvPicPr>
            <a:picLocks noChangeAspect="1"/>
          </p:cNvPicPr>
          <p:nvPr/>
        </p:nvPicPr>
        <p:blipFill rotWithShape="1">
          <a:blip r:embed="rId2"/>
          <a:srcRect t="7376"/>
          <a:stretch/>
        </p:blipFill>
        <p:spPr bwMode="auto">
          <a:xfrm>
            <a:off x="1471" y="2362200"/>
            <a:ext cx="3234524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矩形 8"/>
          <p:cNvSpPr/>
          <p:nvPr/>
        </p:nvSpPr>
        <p:spPr>
          <a:xfrm>
            <a:off x="-384233" y="1995603"/>
            <a:ext cx="354776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1"/>
            <a:r>
              <a:rPr lang="en-US" altLang="zh-CN" dirty="0"/>
              <a:t>Opt1: 4Tx3Rx, 3SS, MCS5 (64-QAM, R=2/3) </a:t>
            </a:r>
          </a:p>
        </p:txBody>
      </p:sp>
      <p:sp>
        <p:nvSpPr>
          <p:cNvPr id="10" name="矩形 9"/>
          <p:cNvSpPr/>
          <p:nvPr/>
        </p:nvSpPr>
        <p:spPr>
          <a:xfrm>
            <a:off x="352867" y="4829949"/>
            <a:ext cx="306365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/>
              <a:t>18v4 gets the best performance for RU 78</a:t>
            </a:r>
          </a:p>
        </p:txBody>
      </p:sp>
      <p:pic>
        <p:nvPicPr>
          <p:cNvPr id="11" name="内容占位符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3246750" y="2362201"/>
            <a:ext cx="2925450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矩形 11"/>
          <p:cNvSpPr/>
          <p:nvPr/>
        </p:nvSpPr>
        <p:spPr>
          <a:xfrm>
            <a:off x="3416526" y="4829948"/>
            <a:ext cx="296267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/>
              <a:t>Three curves show similar performance.</a:t>
            </a:r>
            <a:endParaRPr lang="zh-CN" altLang="en-US" dirty="0"/>
          </a:p>
        </p:txBody>
      </p:sp>
      <p:pic>
        <p:nvPicPr>
          <p:cNvPr id="13" name="图片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72200" y="2350269"/>
            <a:ext cx="2970616" cy="2374131"/>
          </a:xfrm>
          <a:prstGeom prst="rect">
            <a:avLst/>
          </a:prstGeom>
        </p:spPr>
      </p:pic>
      <p:sp>
        <p:nvSpPr>
          <p:cNvPr id="14" name="矩形 13"/>
          <p:cNvSpPr/>
          <p:nvPr/>
        </p:nvSpPr>
        <p:spPr>
          <a:xfrm>
            <a:off x="6296922" y="4829948"/>
            <a:ext cx="296267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/>
              <a:t>Three curves show similar performance.</a:t>
            </a:r>
            <a:endParaRPr lang="zh-CN" altLang="en-US" dirty="0"/>
          </a:p>
        </p:txBody>
      </p:sp>
      <p:sp>
        <p:nvSpPr>
          <p:cNvPr id="15" name="矩形 14"/>
          <p:cNvSpPr/>
          <p:nvPr/>
        </p:nvSpPr>
        <p:spPr>
          <a:xfrm>
            <a:off x="2542227" y="1995602"/>
            <a:ext cx="358623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1"/>
            <a:r>
              <a:rPr lang="en-US" altLang="zh-CN" dirty="0"/>
              <a:t>Opt2: 4Tx2Rx, 1SS, MCS9 (256-QAM, R=5/6)</a:t>
            </a:r>
          </a:p>
        </p:txBody>
      </p:sp>
      <p:sp>
        <p:nvSpPr>
          <p:cNvPr id="16" name="矩形 15"/>
          <p:cNvSpPr/>
          <p:nvPr/>
        </p:nvSpPr>
        <p:spPr>
          <a:xfrm>
            <a:off x="5547881" y="1995601"/>
            <a:ext cx="350929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1"/>
            <a:r>
              <a:rPr lang="en-US" altLang="zh-CN" dirty="0"/>
              <a:t>Opt3: 4Tx2Rx, 1SS, MCS9 (64-QAM, R=5/6)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457200" y="5414676"/>
            <a:ext cx="3657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Note that a v b means: </a:t>
            </a:r>
            <a:r>
              <a:rPr lang="en-US" altLang="zh-CN" dirty="0" err="1" smtClean="0"/>
              <a:t>Ncol</a:t>
            </a:r>
            <a:r>
              <a:rPr lang="en-US" altLang="zh-CN" dirty="0"/>
              <a:t> </a:t>
            </a:r>
            <a:r>
              <a:rPr lang="en-US" altLang="zh-CN" dirty="0" smtClean="0"/>
              <a:t>v </a:t>
            </a:r>
            <a:r>
              <a:rPr lang="en-US" altLang="zh-CN" dirty="0" err="1" smtClean="0"/>
              <a:t>Nrow</a:t>
            </a:r>
            <a:r>
              <a:rPr lang="en-US" altLang="zh-CN" dirty="0" smtClean="0"/>
              <a:t>/</a:t>
            </a:r>
            <a:r>
              <a:rPr lang="en-US" altLang="zh-CN" dirty="0" err="1" smtClean="0"/>
              <a:t>Nbpscs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333461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results for RU78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361147"/>
            <a:ext cx="7772400" cy="4495800"/>
          </a:xfrm>
        </p:spPr>
        <p:txBody>
          <a:bodyPr/>
          <a:lstStyle/>
          <a:p>
            <a:r>
              <a:rPr lang="en-US" altLang="zh-CN" dirty="0" smtClean="0"/>
              <a:t>Then under </a:t>
            </a:r>
            <a:r>
              <a:rPr lang="en-US" altLang="zh-CN" dirty="0" smtClean="0"/>
              <a:t>Opt1 (same simulation settings as slide 4), </a:t>
            </a:r>
            <a:r>
              <a:rPr lang="en-US" altLang="zh-CN" dirty="0" smtClean="0"/>
              <a:t>different </a:t>
            </a:r>
            <a:r>
              <a:rPr lang="en-US" altLang="zh-CN" dirty="0" err="1" smtClean="0"/>
              <a:t>Nrot</a:t>
            </a:r>
            <a:r>
              <a:rPr lang="en-US" altLang="zh-CN" dirty="0" smtClean="0"/>
              <a:t> is simulated, and the required SNR at 10% PER is shown as follows: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Didn’t show big difference on the required SNR with different NROT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Don’t </a:t>
            </a:r>
            <a:r>
              <a:rPr lang="en-US" dirty="0"/>
              <a:t>have strong opinion. </a:t>
            </a:r>
            <a:r>
              <a:rPr lang="en-US" dirty="0" smtClean="0"/>
              <a:t>Maybe </a:t>
            </a:r>
            <a:r>
              <a:rPr lang="en-US" dirty="0"/>
              <a:t>simply follow 11ac 80Mhz when </a:t>
            </a:r>
            <a:r>
              <a:rPr lang="en-US" dirty="0" err="1"/>
              <a:t>Nss</a:t>
            </a:r>
            <a:r>
              <a:rPr lang="en-US" dirty="0"/>
              <a:t>&lt;=4: </a:t>
            </a:r>
            <a:r>
              <a:rPr lang="en-US" dirty="0" err="1" smtClean="0"/>
              <a:t>Nrot</a:t>
            </a:r>
            <a:r>
              <a:rPr lang="en-US" dirty="0" smtClean="0"/>
              <a:t>=floor(</a:t>
            </a:r>
            <a:r>
              <a:rPr lang="en-US" dirty="0" err="1" smtClean="0"/>
              <a:t>Nsd</a:t>
            </a:r>
            <a:r>
              <a:rPr lang="en-US" dirty="0" smtClean="0"/>
              <a:t>/4</a:t>
            </a:r>
            <a:r>
              <a:rPr lang="en-US" dirty="0"/>
              <a:t>)=</a:t>
            </a:r>
            <a:r>
              <a:rPr lang="en-US" dirty="0" smtClean="0"/>
              <a:t>18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May, 2020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Ross Jian Yu, Huawei et al</a:t>
            </a:r>
            <a:endParaRPr lang="en-US" altLang="ko-KR" dirty="0"/>
          </a:p>
        </p:txBody>
      </p:sp>
      <p:graphicFrame>
        <p:nvGraphicFramePr>
          <p:cNvPr id="17" name="表格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702817"/>
              </p:ext>
            </p:extLst>
          </p:nvPr>
        </p:nvGraphicFramePr>
        <p:xfrm>
          <a:off x="1524000" y="2209800"/>
          <a:ext cx="6480718" cy="8640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76514"/>
                <a:gridCol w="667855"/>
                <a:gridCol w="711175"/>
                <a:gridCol w="711175"/>
                <a:gridCol w="711175"/>
                <a:gridCol w="692403"/>
                <a:gridCol w="711175"/>
                <a:gridCol w="711175"/>
                <a:gridCol w="688071"/>
              </a:tblGrid>
              <a:tr h="43204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Nrot</a:t>
                      </a:r>
                      <a:endParaRPr lang="zh-CN" sz="1100" kern="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  <a:endParaRPr lang="zh-CN" sz="1100" kern="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  <a:endParaRPr lang="zh-CN" sz="1100" kern="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  <a:endParaRPr lang="zh-CN" sz="1100" kern="1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</a:t>
                      </a:r>
                      <a:endParaRPr lang="zh-CN" sz="1100" kern="1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</a:t>
                      </a:r>
                      <a:endParaRPr lang="zh-CN" sz="1100" kern="1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</a:t>
                      </a:r>
                      <a:endParaRPr lang="zh-CN" sz="1100" kern="1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</a:t>
                      </a:r>
                      <a:endParaRPr lang="zh-CN" sz="1100" kern="1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</a:t>
                      </a:r>
                      <a:endParaRPr lang="zh-CN" sz="1100" kern="1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43204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SNR</a:t>
                      </a:r>
                      <a:endParaRPr lang="zh-CN" sz="1100" kern="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26.35</a:t>
                      </a:r>
                      <a:endParaRPr lang="zh-CN" sz="1100" kern="1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26.28</a:t>
                      </a:r>
                      <a:endParaRPr lang="zh-CN" sz="1100" kern="1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26.38</a:t>
                      </a:r>
                      <a:endParaRPr lang="zh-CN" sz="1100" kern="1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26.25</a:t>
                      </a:r>
                      <a:endParaRPr lang="zh-CN" sz="1100" kern="1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26.31</a:t>
                      </a:r>
                      <a:endParaRPr lang="zh-CN" sz="1100" kern="1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26.24</a:t>
                      </a:r>
                      <a:endParaRPr lang="zh-CN" sz="1100" kern="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26.27</a:t>
                      </a:r>
                      <a:endParaRPr lang="zh-CN" sz="1100" kern="1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26.25</a:t>
                      </a:r>
                      <a:endParaRPr lang="zh-CN" sz="1100" kern="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7413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results for RU132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361147"/>
            <a:ext cx="8077200" cy="4495800"/>
          </a:xfrm>
        </p:spPr>
        <p:txBody>
          <a:bodyPr/>
          <a:lstStyle/>
          <a:p>
            <a:r>
              <a:rPr lang="en-US" dirty="0" smtClean="0"/>
              <a:t>The simulation results are shown as follows: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For </a:t>
            </a:r>
            <a:r>
              <a:rPr lang="en-US" dirty="0" err="1" smtClean="0"/>
              <a:t>Nrot</a:t>
            </a:r>
            <a:r>
              <a:rPr lang="en-US" dirty="0" smtClean="0"/>
              <a:t>, also </a:t>
            </a:r>
            <a:r>
              <a:rPr lang="en-US" altLang="zh-CN" dirty="0" smtClean="0"/>
              <a:t>don’t </a:t>
            </a:r>
            <a:r>
              <a:rPr lang="en-US" altLang="zh-CN" dirty="0"/>
              <a:t>have strong opinion. </a:t>
            </a:r>
            <a:r>
              <a:rPr lang="en-US" altLang="zh-CN" dirty="0" smtClean="0"/>
              <a:t>Maybe </a:t>
            </a:r>
            <a:r>
              <a:rPr lang="en-US" altLang="zh-CN" dirty="0" err="1" smtClean="0"/>
              <a:t>Nrot</a:t>
            </a:r>
            <a:r>
              <a:rPr lang="en-US" altLang="zh-CN" dirty="0" smtClean="0"/>
              <a:t>=floor(</a:t>
            </a:r>
            <a:r>
              <a:rPr lang="en-US" altLang="zh-CN" dirty="0" err="1" smtClean="0"/>
              <a:t>Nsd</a:t>
            </a:r>
            <a:r>
              <a:rPr lang="en-US" altLang="zh-CN" dirty="0" smtClean="0"/>
              <a:t>/4</a:t>
            </a:r>
            <a:r>
              <a:rPr lang="en-US" altLang="zh-CN" dirty="0" smtClean="0"/>
              <a:t>)=31.</a:t>
            </a:r>
            <a:endParaRPr lang="en-US" altLang="zh-CN" dirty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May, 2020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Ross Jian Yu, Huawei et al</a:t>
            </a:r>
            <a:endParaRPr lang="en-US" altLang="ko-KR" dirty="0"/>
          </a:p>
        </p:txBody>
      </p:sp>
      <p:sp>
        <p:nvSpPr>
          <p:cNvPr id="9" name="矩形 8"/>
          <p:cNvSpPr/>
          <p:nvPr/>
        </p:nvSpPr>
        <p:spPr>
          <a:xfrm>
            <a:off x="-384233" y="1995603"/>
            <a:ext cx="354776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1"/>
            <a:r>
              <a:rPr lang="en-US" altLang="zh-CN" dirty="0"/>
              <a:t>Opt1: 4Tx3Rx, 3SS, MCS5 (64-QAM, R=2/3) </a:t>
            </a:r>
          </a:p>
        </p:txBody>
      </p:sp>
      <p:sp>
        <p:nvSpPr>
          <p:cNvPr id="10" name="矩形 9"/>
          <p:cNvSpPr/>
          <p:nvPr/>
        </p:nvSpPr>
        <p:spPr>
          <a:xfrm>
            <a:off x="352867" y="4829949"/>
            <a:ext cx="284200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/>
              <a:t>Show similar performance at 10% PER, 18v7 is a little bit better</a:t>
            </a:r>
          </a:p>
        </p:txBody>
      </p:sp>
      <p:sp>
        <p:nvSpPr>
          <p:cNvPr id="12" name="矩形 11"/>
          <p:cNvSpPr/>
          <p:nvPr/>
        </p:nvSpPr>
        <p:spPr>
          <a:xfrm>
            <a:off x="3416526" y="4829948"/>
            <a:ext cx="21098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/>
              <a:t>Show similar performance</a:t>
            </a:r>
          </a:p>
        </p:txBody>
      </p:sp>
      <p:sp>
        <p:nvSpPr>
          <p:cNvPr id="14" name="矩形 13"/>
          <p:cNvSpPr/>
          <p:nvPr/>
        </p:nvSpPr>
        <p:spPr>
          <a:xfrm>
            <a:off x="6296922" y="4829948"/>
            <a:ext cx="21098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/>
              <a:t>Show similar performance</a:t>
            </a:r>
          </a:p>
        </p:txBody>
      </p:sp>
      <p:sp>
        <p:nvSpPr>
          <p:cNvPr id="15" name="矩形 14"/>
          <p:cNvSpPr/>
          <p:nvPr/>
        </p:nvSpPr>
        <p:spPr>
          <a:xfrm>
            <a:off x="2542227" y="1995602"/>
            <a:ext cx="358623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1"/>
            <a:r>
              <a:rPr lang="en-US" altLang="zh-CN" dirty="0"/>
              <a:t>Opt2: 4Tx2Rx, 1SS, MCS9 (256-QAM, R=5/6)</a:t>
            </a:r>
          </a:p>
        </p:txBody>
      </p:sp>
      <p:sp>
        <p:nvSpPr>
          <p:cNvPr id="16" name="矩形 15"/>
          <p:cNvSpPr/>
          <p:nvPr/>
        </p:nvSpPr>
        <p:spPr>
          <a:xfrm>
            <a:off x="5547881" y="1995601"/>
            <a:ext cx="350929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1"/>
            <a:r>
              <a:rPr lang="en-US" altLang="zh-CN" dirty="0"/>
              <a:t>Opt3: 4Tx2Rx, 1SS, MCS9 (64-QAM, R=5/6)</a:t>
            </a:r>
          </a:p>
        </p:txBody>
      </p:sp>
      <p:pic>
        <p:nvPicPr>
          <p:cNvPr id="17" name="图片 1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675" y="2373325"/>
            <a:ext cx="3032207" cy="2286000"/>
          </a:xfrm>
          <a:prstGeom prst="rect">
            <a:avLst/>
          </a:prstGeom>
        </p:spPr>
      </p:pic>
      <p:pic>
        <p:nvPicPr>
          <p:cNvPr id="18" name="内容占位符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3194869" y="2373325"/>
            <a:ext cx="2891406" cy="22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图片 1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94283" y="2373325"/>
            <a:ext cx="2970668" cy="228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2641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have shown our analysis on different sets of </a:t>
            </a:r>
            <a:r>
              <a:rPr lang="en-US" dirty="0" err="1" smtClean="0"/>
              <a:t>Ncol</a:t>
            </a:r>
            <a:r>
              <a:rPr lang="en-US" dirty="0" smtClean="0"/>
              <a:t> and </a:t>
            </a:r>
            <a:r>
              <a:rPr lang="en-US" dirty="0" err="1" smtClean="0"/>
              <a:t>Nrow</a:t>
            </a:r>
            <a:r>
              <a:rPr lang="en-US" dirty="0" smtClean="0"/>
              <a:t> for RU78 and RU132 respectively. We </a:t>
            </a:r>
            <a:r>
              <a:rPr lang="en-US" dirty="0" smtClean="0"/>
              <a:t>identify </a:t>
            </a:r>
            <a:r>
              <a:rPr lang="en-US" dirty="0" smtClean="0"/>
              <a:t>18v4 and 18v7 proposed in [2] are good candidates.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For </a:t>
            </a:r>
            <a:r>
              <a:rPr lang="en-US" dirty="0" err="1" smtClean="0"/>
              <a:t>Nrot</a:t>
            </a:r>
            <a:r>
              <a:rPr lang="en-US" dirty="0" smtClean="0"/>
              <a:t>, there is no strong preference. </a:t>
            </a:r>
            <a:r>
              <a:rPr lang="en-US" altLang="zh-CN" dirty="0" smtClean="0"/>
              <a:t>Can either reuse existing </a:t>
            </a:r>
            <a:r>
              <a:rPr lang="en-US" altLang="zh-CN" dirty="0" err="1" smtClean="0"/>
              <a:t>Nrot</a:t>
            </a:r>
            <a:r>
              <a:rPr lang="en-US" altLang="zh-CN" dirty="0" smtClean="0"/>
              <a:t> as proposed in [2] or simply follow 11ac 80Mhz rule: </a:t>
            </a:r>
            <a:r>
              <a:rPr lang="en-US" altLang="zh-CN" dirty="0" err="1" smtClean="0"/>
              <a:t>Nrot</a:t>
            </a:r>
            <a:r>
              <a:rPr lang="en-US" altLang="zh-CN" dirty="0"/>
              <a:t> </a:t>
            </a:r>
            <a:r>
              <a:rPr lang="en-US" altLang="zh-CN" dirty="0" smtClean="0"/>
              <a:t>= floor(</a:t>
            </a:r>
            <a:r>
              <a:rPr lang="en-US" altLang="zh-CN" dirty="0" err="1" smtClean="0"/>
              <a:t>Nsd</a:t>
            </a:r>
            <a:r>
              <a:rPr lang="en-US" altLang="zh-CN" dirty="0" smtClean="0"/>
              <a:t>/4), and will be 18 and 31 for RU78 and RU 132 respectively.</a:t>
            </a:r>
          </a:p>
          <a:p>
            <a:r>
              <a:rPr lang="en-US" dirty="0" smtClean="0"/>
              <a:t>May further evaluate DCM case in the future.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May, 2020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Ross Jian Yu, Huawei et al</a:t>
            </a:r>
            <a:endParaRPr lang="en-US" altLang="ko-KR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1670174"/>
              </p:ext>
            </p:extLst>
          </p:nvPr>
        </p:nvGraphicFramePr>
        <p:xfrm>
          <a:off x="1524000" y="2743200"/>
          <a:ext cx="2133600" cy="1341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1546"/>
                <a:gridCol w="1252054"/>
              </a:tblGrid>
              <a:tr h="260767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/>
                        <a:t>RU78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/>
                        <a:t>Parameters</a:t>
                      </a:r>
                      <a:endParaRPr lang="zh-CN" altLang="en-US" sz="1600" dirty="0"/>
                    </a:p>
                  </a:txBody>
                  <a:tcPr/>
                </a:tc>
              </a:tr>
              <a:tr h="260767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err="1" smtClean="0"/>
                        <a:t>Nsd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/>
                        <a:t>72</a:t>
                      </a:r>
                      <a:endParaRPr lang="zh-CN" altLang="en-US" sz="1600" dirty="0"/>
                    </a:p>
                  </a:txBody>
                  <a:tcPr/>
                </a:tc>
              </a:tr>
              <a:tr h="260767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err="1" smtClean="0"/>
                        <a:t>Ncol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/>
                        <a:t>18</a:t>
                      </a:r>
                      <a:endParaRPr lang="zh-CN" altLang="en-US" sz="1600" dirty="0"/>
                    </a:p>
                  </a:txBody>
                  <a:tcPr/>
                </a:tc>
              </a:tr>
              <a:tr h="260767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err="1" smtClean="0"/>
                        <a:t>Nrow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/>
                        <a:t>4*</a:t>
                      </a:r>
                      <a:r>
                        <a:rPr lang="en-US" altLang="zh-CN" sz="1600" dirty="0" err="1" smtClean="0"/>
                        <a:t>Nbpscs</a:t>
                      </a:r>
                      <a:endParaRPr lang="en-US" altLang="zh-CN" sz="1600" dirty="0" smtClean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6035021"/>
              </p:ext>
            </p:extLst>
          </p:nvPr>
        </p:nvGraphicFramePr>
        <p:xfrm>
          <a:off x="4873964" y="2778177"/>
          <a:ext cx="2241698" cy="1341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0580"/>
                <a:gridCol w="1411118"/>
              </a:tblGrid>
              <a:tr h="313713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/>
                        <a:t>RU132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/>
                        <a:t>Parameters</a:t>
                      </a:r>
                      <a:endParaRPr lang="zh-CN" altLang="en-US" sz="1600" dirty="0"/>
                    </a:p>
                  </a:txBody>
                  <a:tcPr/>
                </a:tc>
              </a:tr>
              <a:tr h="313713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err="1" smtClean="0"/>
                        <a:t>Nsd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/>
                        <a:t>126</a:t>
                      </a:r>
                      <a:endParaRPr lang="zh-CN" altLang="en-US" sz="1600" dirty="0"/>
                    </a:p>
                  </a:txBody>
                  <a:tcPr/>
                </a:tc>
              </a:tr>
              <a:tr h="313713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err="1" smtClean="0"/>
                        <a:t>Ncol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/>
                        <a:t>18</a:t>
                      </a:r>
                      <a:endParaRPr lang="zh-CN" altLang="en-US" sz="1600" dirty="0"/>
                    </a:p>
                  </a:txBody>
                  <a:tcPr/>
                </a:tc>
              </a:tr>
              <a:tr h="313713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err="1" smtClean="0"/>
                        <a:t>Nrow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/>
                        <a:t>7*</a:t>
                      </a:r>
                      <a:r>
                        <a:rPr lang="en-US" altLang="zh-CN" sz="1600" dirty="0" err="1" smtClean="0"/>
                        <a:t>Nbpscs</a:t>
                      </a:r>
                      <a:endParaRPr lang="en-US" altLang="zh-CN" sz="1600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75970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Straw </a:t>
            </a:r>
            <a:r>
              <a:rPr lang="en-US" altLang="zh-CN" smtClean="0"/>
              <a:t>Poll 1</a:t>
            </a:r>
            <a:endParaRPr 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May, 2020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Ross Jian Yu, Huawei et al</a:t>
            </a:r>
            <a:endParaRPr lang="en-US" altLang="ko-KR" dirty="0"/>
          </a:p>
        </p:txBody>
      </p:sp>
      <p:sp>
        <p:nvSpPr>
          <p:cNvPr id="9" name="内容占位符 2"/>
          <p:cNvSpPr txBox="1">
            <a:spLocks/>
          </p:cNvSpPr>
          <p:nvPr/>
        </p:nvSpPr>
        <p:spPr bwMode="auto">
          <a:xfrm>
            <a:off x="723900" y="1324303"/>
            <a:ext cx="7772400" cy="21808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0" i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 baseline="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zh-CN" dirty="0"/>
              <a:t>Do you support the following </a:t>
            </a:r>
            <a:r>
              <a:rPr lang="en-US" altLang="zh-CN" dirty="0" smtClean="0"/>
              <a:t>BCC </a:t>
            </a:r>
            <a:r>
              <a:rPr lang="en-US" altLang="zh-CN" dirty="0" err="1" smtClean="0"/>
              <a:t>interleaver</a:t>
            </a:r>
            <a:r>
              <a:rPr lang="en-US" altLang="zh-CN" dirty="0" smtClean="0"/>
              <a:t> parameters for RU78: </a:t>
            </a:r>
            <a:endParaRPr lang="en-US" kern="0" dirty="0" smtClean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6336359"/>
              </p:ext>
            </p:extLst>
          </p:nvPr>
        </p:nvGraphicFramePr>
        <p:xfrm>
          <a:off x="3505200" y="1905000"/>
          <a:ext cx="2133600" cy="1341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1546"/>
                <a:gridCol w="1252054"/>
              </a:tblGrid>
              <a:tr h="260767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/>
                        <a:t>RU78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/>
                        <a:t>Parameters</a:t>
                      </a:r>
                      <a:endParaRPr lang="zh-CN" altLang="en-US" sz="1600" dirty="0"/>
                    </a:p>
                  </a:txBody>
                  <a:tcPr/>
                </a:tc>
              </a:tr>
              <a:tr h="260767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err="1" smtClean="0"/>
                        <a:t>Nsd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/>
                        <a:t>72</a:t>
                      </a:r>
                      <a:endParaRPr lang="zh-CN" altLang="en-US" sz="1600" dirty="0"/>
                    </a:p>
                  </a:txBody>
                  <a:tcPr/>
                </a:tc>
              </a:tr>
              <a:tr h="260767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err="1" smtClean="0"/>
                        <a:t>Ncol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/>
                        <a:t>18</a:t>
                      </a:r>
                      <a:endParaRPr lang="zh-CN" altLang="en-US" sz="1600" dirty="0"/>
                    </a:p>
                  </a:txBody>
                  <a:tcPr/>
                </a:tc>
              </a:tr>
              <a:tr h="260767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err="1" smtClean="0"/>
                        <a:t>Nrow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/>
                        <a:t>4*</a:t>
                      </a:r>
                      <a:r>
                        <a:rPr lang="en-US" altLang="zh-CN" sz="1600" dirty="0" err="1" smtClean="0"/>
                        <a:t>Nbpscs</a:t>
                      </a:r>
                      <a:endParaRPr lang="en-US" altLang="zh-CN" sz="1600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963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130868</TotalTime>
  <Words>863</Words>
  <Application>Microsoft Office PowerPoint</Application>
  <PresentationFormat>全屏显示(4:3)</PresentationFormat>
  <Paragraphs>243</Paragraphs>
  <Slides>14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18" baseType="lpstr">
      <vt:lpstr>宋体</vt:lpstr>
      <vt:lpstr>Arial</vt:lpstr>
      <vt:lpstr>Times New Roman</vt:lpstr>
      <vt:lpstr>802-11-Submission</vt:lpstr>
      <vt:lpstr>BCC Interleaver Parameters for Multiple RU</vt:lpstr>
      <vt:lpstr>Background</vt:lpstr>
      <vt:lpstr>Background</vt:lpstr>
      <vt:lpstr>BCC Parameters for RU78/132</vt:lpstr>
      <vt:lpstr>Simulation results for RU78</vt:lpstr>
      <vt:lpstr>Simulation results for RU78</vt:lpstr>
      <vt:lpstr>Simulation results for RU132</vt:lpstr>
      <vt:lpstr>Summary</vt:lpstr>
      <vt:lpstr>Straw Poll 1</vt:lpstr>
      <vt:lpstr>Straw Poll 2</vt:lpstr>
      <vt:lpstr>Straw Poll 3</vt:lpstr>
      <vt:lpstr>Straw Poll 4</vt:lpstr>
      <vt:lpstr>Reference</vt:lpstr>
      <vt:lpstr>Appendix: BCC interleaver parameters in 11ax</vt:lpstr>
    </vt:vector>
  </TitlesOfParts>
  <Company>Marvell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 LTF Proposal</dc:title>
  <dc:creator>Lei Wang</dc:creator>
  <cp:lastModifiedBy>Yujian (Ross Yu)</cp:lastModifiedBy>
  <cp:revision>2722</cp:revision>
  <cp:lastPrinted>1998-02-10T13:28:06Z</cp:lastPrinted>
  <dcterms:created xsi:type="dcterms:W3CDTF">2007-05-21T21:00:37Z</dcterms:created>
  <dcterms:modified xsi:type="dcterms:W3CDTF">2020-05-15T06:54:38Z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2015_ms_pID_725343">
    <vt:lpwstr>(3)Brykg621ZuEFCdw6Iec1EQvvEsEceybEnNH7iYJWGM4pJGnvoYzlDDFZ/Gyl9GWoT36BKT0B
N6vTKoQpRu/SyF2FKjqeA0BGyoh3984AEkuTPEclWwHGNG+qBj5SmPaX3/M+94f2Hyq9k1MK
Il2RpII1ZUtfDyCkjqYRjEQLCFmL78uo+K8xFejaDRN1Ruvc+4etJMrApfkxkcc4ng1WJP1v
uZs7b6TxD9dycT0E7s</vt:lpwstr>
  </property>
  <property fmtid="{D5CDD505-2E9C-101B-9397-08002B2CF9AE}" pid="4" name="_2015_ms_pID_7253431">
    <vt:lpwstr>diL41wQRuzHQkHugtG+cc9RvTL0yk/CNrjvasvgzZ4D0ko8yIjeR3Q
3PT4h7sU7zViLQCoRl7BljcrP2WfFMaLhIz7AyFu9qiKE6YnA9+HIxkeV4C54trCtSAiYuAy
7h6yJ40B8lUZKLInsQs7EE85Zy1If1q3loFArMDGb7X1pgJkHiy0iWk8c8846LuwdWiKQeAG
0WJcUcNamLh78oFeCNvuQeFIS7fvubrWLDJx</vt:lpwstr>
  </property>
  <property fmtid="{D5CDD505-2E9C-101B-9397-08002B2CF9AE}" pid="5" name="_2015_ms_pID_7253432">
    <vt:lpwstr>Ac2gpoIqFwxHxjTMd9R4iEdW+0XySpih3zOH
iYklVdb7zqKvsdzTt6FRZzVFxlmgFr6GuTcfIrhhweONfamTHPg=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1575852556</vt:lpwstr>
  </property>
</Properties>
</file>