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30" r:id="rId3"/>
    <p:sldId id="347" r:id="rId4"/>
    <p:sldId id="346" r:id="rId5"/>
    <p:sldId id="348" r:id="rId6"/>
    <p:sldId id="349" r:id="rId7"/>
    <p:sldId id="312" r:id="rId8"/>
    <p:sldId id="345" r:id="rId9"/>
    <p:sldId id="350" r:id="rId10"/>
    <p:sldId id="352" r:id="rId11"/>
    <p:sldId id="351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ITRAKAR_Rojan" initials="C" lastIdx="3" clrIdx="0"/>
  <p:cmAuthor id="1" name="Rojan Chitrakar" initials="RC" lastIdx="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31" autoAdjust="0"/>
    <p:restoredTop sz="92244" autoAdjust="0"/>
  </p:normalViewPr>
  <p:slideViewPr>
    <p:cSldViewPr>
      <p:cViewPr varScale="1">
        <p:scale>
          <a:sx n="76" d="100"/>
          <a:sy n="76" d="100"/>
        </p:scale>
        <p:origin x="2006" y="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0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 dirty="0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802.11-20/0772r5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May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/>
              <a:t>Multi-link Element format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2020-05-11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 Authors: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384471"/>
              </p:ext>
            </p:extLst>
          </p:nvPr>
        </p:nvGraphicFramePr>
        <p:xfrm>
          <a:off x="381001" y="2534920"/>
          <a:ext cx="8305800" cy="1854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46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202 Bedok South Avenue 1, #02-11 Singapore 469332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rojan.chitrakar@sg.panasonic.com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Rajat Pushkarna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Yanyi Ding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486419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3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76200" y="1524000"/>
            <a:ext cx="89154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agree to define the following two entries for the Type field in the Multi-Link element in R1: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/>
              <a:t>Basic </a:t>
            </a:r>
          </a:p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en-US" sz="2000" dirty="0"/>
              <a:t>Note: ML element as used in D0.1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/>
              <a:t>ML probe request </a:t>
            </a:r>
          </a:p>
          <a:p>
            <a:pPr marL="1371600" lvl="2" indent="-457200">
              <a:buFont typeface="Wingdings" panose="05000000000000000000" pitchFamily="2" charset="2"/>
              <a:buChar char="§"/>
            </a:pPr>
            <a:r>
              <a:rPr lang="en-US" sz="2000" dirty="0"/>
              <a:t>Note: used for soliciting MLD Probe Response.</a:t>
            </a:r>
          </a:p>
          <a:p>
            <a:pPr lvl="1"/>
            <a:r>
              <a:rPr lang="en-US" sz="2800" dirty="0"/>
              <a:t>Note: Other Types are TBD.</a:t>
            </a:r>
          </a:p>
          <a:p>
            <a:pPr marL="1371600" lvl="2" indent="-457200">
              <a:buFont typeface="Wingdings" panose="05000000000000000000" pitchFamily="2" charset="2"/>
              <a:buChar char="§"/>
            </a:pPr>
            <a:endParaRPr lang="en-US" sz="2800" dirty="0"/>
          </a:p>
          <a:p>
            <a:r>
              <a:rPr lang="en-US" sz="2800" dirty="0"/>
              <a:t>Y/N/A</a:t>
            </a:r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9831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Rojan Chitrakar (Panasonic)</a:t>
            </a:r>
            <a:endParaRPr lang="en-US" altLang="ko-K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11</a:t>
            </a:fld>
            <a:endParaRPr lang="en-US" alt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Annex: Examples</a:t>
            </a:r>
            <a:endParaRPr lang="en-US" sz="3600" kern="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225" y="1258212"/>
            <a:ext cx="6835775" cy="5142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3403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Introduction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228600" y="1524000"/>
            <a:ext cx="868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/>
              <a:t>Many variants of Multi-link elements have been proposed in .11be. Defining multiple elements will cause the Element ID Extension space to run out faster. As of REVmd_D3.3, </a:t>
            </a:r>
            <a:r>
              <a:rPr lang="en-US" sz="2400"/>
              <a:t>only 162 </a:t>
            </a:r>
            <a:r>
              <a:rPr lang="en-US" sz="2400" dirty="0"/>
              <a:t>IDs are available.</a:t>
            </a: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855" y="3124200"/>
            <a:ext cx="7869545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4800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828800"/>
            <a:ext cx="7772400" cy="1314450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dirty="0"/>
              <a:t>Multi-link elements - 1</a:t>
            </a:r>
            <a:endParaRPr lang="en-US" sz="3600" kern="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82608" y="1524000"/>
            <a:ext cx="897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Multi-link element for Discovery &amp; Multi-link Setup [1] </a:t>
            </a:r>
            <a:endParaRPr lang="en-US" sz="20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82606" y="3276600"/>
            <a:ext cx="897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Multiple Link Attribute (MLA) element for ML Discovery [6], [7]</a:t>
            </a:r>
            <a:endParaRPr lang="en-US" sz="2000" dirty="0"/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84CD169A-9C35-4372-945D-9FCDED94EF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509031"/>
              </p:ext>
            </p:extLst>
          </p:nvPr>
        </p:nvGraphicFramePr>
        <p:xfrm>
          <a:off x="804295" y="3992646"/>
          <a:ext cx="7535409" cy="7507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8659">
                  <a:extLst>
                    <a:ext uri="{9D8B030D-6E8A-4147-A177-3AD203B41FA5}">
                      <a16:colId xmlns:a16="http://schemas.microsoft.com/office/drawing/2014/main" val="3317732376"/>
                    </a:ext>
                  </a:extLst>
                </a:gridCol>
                <a:gridCol w="536895">
                  <a:extLst>
                    <a:ext uri="{9D8B030D-6E8A-4147-A177-3AD203B41FA5}">
                      <a16:colId xmlns:a16="http://schemas.microsoft.com/office/drawing/2014/main" val="2148176915"/>
                    </a:ext>
                  </a:extLst>
                </a:gridCol>
                <a:gridCol w="562063">
                  <a:extLst>
                    <a:ext uri="{9D8B030D-6E8A-4147-A177-3AD203B41FA5}">
                      <a16:colId xmlns:a16="http://schemas.microsoft.com/office/drawing/2014/main" val="1208655651"/>
                    </a:ext>
                  </a:extLst>
                </a:gridCol>
                <a:gridCol w="729842">
                  <a:extLst>
                    <a:ext uri="{9D8B030D-6E8A-4147-A177-3AD203B41FA5}">
                      <a16:colId xmlns:a16="http://schemas.microsoft.com/office/drawing/2014/main" val="3466758722"/>
                    </a:ext>
                  </a:extLst>
                </a:gridCol>
                <a:gridCol w="687897">
                  <a:extLst>
                    <a:ext uri="{9D8B030D-6E8A-4147-A177-3AD203B41FA5}">
                      <a16:colId xmlns:a16="http://schemas.microsoft.com/office/drawing/2014/main" val="98292594"/>
                    </a:ext>
                  </a:extLst>
                </a:gridCol>
                <a:gridCol w="813732">
                  <a:extLst>
                    <a:ext uri="{9D8B030D-6E8A-4147-A177-3AD203B41FA5}">
                      <a16:colId xmlns:a16="http://schemas.microsoft.com/office/drawing/2014/main" val="40647484"/>
                    </a:ext>
                  </a:extLst>
                </a:gridCol>
                <a:gridCol w="755009">
                  <a:extLst>
                    <a:ext uri="{9D8B030D-6E8A-4147-A177-3AD203B41FA5}">
                      <a16:colId xmlns:a16="http://schemas.microsoft.com/office/drawing/2014/main" val="3804376490"/>
                    </a:ext>
                  </a:extLst>
                </a:gridCol>
                <a:gridCol w="898576">
                  <a:extLst>
                    <a:ext uri="{9D8B030D-6E8A-4147-A177-3AD203B41FA5}">
                      <a16:colId xmlns:a16="http://schemas.microsoft.com/office/drawing/2014/main" val="1807116085"/>
                    </a:ext>
                  </a:extLst>
                </a:gridCol>
                <a:gridCol w="584064">
                  <a:extLst>
                    <a:ext uri="{9D8B030D-6E8A-4147-A177-3AD203B41FA5}">
                      <a16:colId xmlns:a16="http://schemas.microsoft.com/office/drawing/2014/main" val="3424700240"/>
                    </a:ext>
                  </a:extLst>
                </a:gridCol>
                <a:gridCol w="1478672">
                  <a:extLst>
                    <a:ext uri="{9D8B030D-6E8A-4147-A177-3AD203B41FA5}">
                      <a16:colId xmlns:a16="http://schemas.microsoft.com/office/drawing/2014/main" val="1401759469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u="none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Element ID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Length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Element ID Extension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Common Control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MLD Address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MLD SSID</a:t>
                      </a: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Authentication Algorithm</a:t>
                      </a: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…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Optional Sub-elements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extLst>
                  <a:ext uri="{0D108BD9-81ED-4DB2-BD59-A6C34878D82A}">
                    <a16:rowId xmlns:a16="http://schemas.microsoft.com/office/drawing/2014/main" val="16160627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Octets: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1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1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1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x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0 or 6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0 or 32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0 or 2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…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variable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extLst>
                  <a:ext uri="{0D108BD9-81ED-4DB2-BD59-A6C34878D82A}">
                    <a16:rowId xmlns:a16="http://schemas.microsoft.com/office/drawing/2014/main" val="1018296499"/>
                  </a:ext>
                </a:extLst>
              </a:tr>
            </a:tbl>
          </a:graphicData>
        </a:graphic>
      </p:graphicFrame>
      <p:sp>
        <p:nvSpPr>
          <p:cNvPr id="30" name="Right Brace 29">
            <a:extLst>
              <a:ext uri="{FF2B5EF4-FFF2-40B4-BE49-F238E27FC236}">
                <a16:creationId xmlns:a16="http://schemas.microsoft.com/office/drawing/2014/main" id="{ED930BA1-3FC4-4C2F-9DBA-6467788AA831}"/>
              </a:ext>
            </a:extLst>
          </p:cNvPr>
          <p:cNvSpPr/>
          <p:nvPr/>
        </p:nvSpPr>
        <p:spPr bwMode="auto">
          <a:xfrm rot="5400000">
            <a:off x="4851204" y="3060634"/>
            <a:ext cx="246221" cy="3611770"/>
          </a:xfrm>
          <a:prstGeom prst="rightBrace">
            <a:avLst>
              <a:gd name="adj1" fmla="val 34844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507AD9C-5BDE-4BEC-90F1-8703037237DE}"/>
              </a:ext>
            </a:extLst>
          </p:cNvPr>
          <p:cNvSpPr txBox="1"/>
          <p:nvPr/>
        </p:nvSpPr>
        <p:spPr>
          <a:xfrm>
            <a:off x="4153419" y="5023886"/>
            <a:ext cx="16257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Common/MLD Capabilities</a:t>
            </a:r>
          </a:p>
        </p:txBody>
      </p:sp>
      <p:sp>
        <p:nvSpPr>
          <p:cNvPr id="32" name="Right Brace 31">
            <a:extLst>
              <a:ext uri="{FF2B5EF4-FFF2-40B4-BE49-F238E27FC236}">
                <a16:creationId xmlns:a16="http://schemas.microsoft.com/office/drawing/2014/main" id="{84D62EF5-3E40-4E7D-986F-B611D963D5A6}"/>
              </a:ext>
            </a:extLst>
          </p:cNvPr>
          <p:cNvSpPr/>
          <p:nvPr/>
        </p:nvSpPr>
        <p:spPr bwMode="auto">
          <a:xfrm rot="5400000">
            <a:off x="7469973" y="4119898"/>
            <a:ext cx="246221" cy="1493239"/>
          </a:xfrm>
          <a:prstGeom prst="rightBrace">
            <a:avLst>
              <a:gd name="adj1" fmla="val 34844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3366561-A91C-4611-AD6D-5282AA6D4BAF}"/>
              </a:ext>
            </a:extLst>
          </p:cNvPr>
          <p:cNvSpPr txBox="1"/>
          <p:nvPr/>
        </p:nvSpPr>
        <p:spPr>
          <a:xfrm>
            <a:off x="6780200" y="4993108"/>
            <a:ext cx="162576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Set of elements organized as a profile for every other STA of the MLD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1323AB8-3B78-4ED7-918B-4D7DE970D358}"/>
              </a:ext>
            </a:extLst>
          </p:cNvPr>
          <p:cNvSpPr/>
          <p:nvPr/>
        </p:nvSpPr>
        <p:spPr>
          <a:xfrm>
            <a:off x="2617169" y="3697924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GB" sz="1100" i="1" dirty="0">
                <a:solidFill>
                  <a:srgbClr val="44546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Strcuture of Multiple Link Attribute element</a:t>
            </a:r>
            <a:endParaRPr lang="en-US" sz="1100" i="1" dirty="0">
              <a:solidFill>
                <a:srgbClr val="44546A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6A58C64-AF0F-4BF3-8EAD-247599DD68B6}"/>
              </a:ext>
            </a:extLst>
          </p:cNvPr>
          <p:cNvCxnSpPr>
            <a:cxnSpLocks/>
          </p:cNvCxnSpPr>
          <p:nvPr/>
        </p:nvCxnSpPr>
        <p:spPr bwMode="auto">
          <a:xfrm flipH="1">
            <a:off x="1299841" y="4602907"/>
            <a:ext cx="1915430" cy="52640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EF9B70F3-ABF4-4FC3-A00D-40009C21A342}"/>
              </a:ext>
            </a:extLst>
          </p:cNvPr>
          <p:cNvCxnSpPr>
            <a:cxnSpLocks/>
            <a:endCxn id="31" idx="1"/>
          </p:cNvCxnSpPr>
          <p:nvPr/>
        </p:nvCxnSpPr>
        <p:spPr bwMode="auto">
          <a:xfrm>
            <a:off x="3757059" y="4576133"/>
            <a:ext cx="396360" cy="5708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0D16A22C-F7AB-40B0-8459-2C377E83B455}"/>
              </a:ext>
            </a:extLst>
          </p:cNvPr>
          <p:cNvSpPr/>
          <p:nvPr/>
        </p:nvSpPr>
        <p:spPr bwMode="auto">
          <a:xfrm>
            <a:off x="1299841" y="5134329"/>
            <a:ext cx="2881634" cy="412777"/>
          </a:xfrm>
          <a:prstGeom prst="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D3E02F8E-52BB-403D-83A9-07A49DA89934}"/>
              </a:ext>
            </a:extLst>
          </p:cNvPr>
          <p:cNvCxnSpPr>
            <a:cxnSpLocks/>
          </p:cNvCxnSpPr>
          <p:nvPr/>
        </p:nvCxnSpPr>
        <p:spPr bwMode="auto">
          <a:xfrm>
            <a:off x="3611009" y="5134329"/>
            <a:ext cx="0" cy="414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EC71750A-46C9-4607-8808-C6F57C702004}"/>
              </a:ext>
            </a:extLst>
          </p:cNvPr>
          <p:cNvSpPr txBox="1"/>
          <p:nvPr/>
        </p:nvSpPr>
        <p:spPr>
          <a:xfrm>
            <a:off x="1299841" y="5098995"/>
            <a:ext cx="620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MLD Addr Present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4C83392-7500-4735-B848-B64CDC6E78D1}"/>
              </a:ext>
            </a:extLst>
          </p:cNvPr>
          <p:cNvSpPr txBox="1"/>
          <p:nvPr/>
        </p:nvSpPr>
        <p:spPr>
          <a:xfrm>
            <a:off x="1870066" y="5100935"/>
            <a:ext cx="620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MLD SSID Present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909E164-B5B2-4C55-A47E-2F2D4AB843F7}"/>
              </a:ext>
            </a:extLst>
          </p:cNvPr>
          <p:cNvSpPr txBox="1"/>
          <p:nvPr/>
        </p:nvSpPr>
        <p:spPr>
          <a:xfrm>
            <a:off x="2448437" y="5095920"/>
            <a:ext cx="6207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Auth Algo Present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2E46884A-24A2-4E7E-8DF4-204D0DD74C25}"/>
              </a:ext>
            </a:extLst>
          </p:cNvPr>
          <p:cNvCxnSpPr>
            <a:cxnSpLocks/>
          </p:cNvCxnSpPr>
          <p:nvPr/>
        </p:nvCxnSpPr>
        <p:spPr bwMode="auto">
          <a:xfrm>
            <a:off x="1845125" y="5134329"/>
            <a:ext cx="0" cy="4102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D2837517-30E5-4393-B019-13AF75F9D603}"/>
              </a:ext>
            </a:extLst>
          </p:cNvPr>
          <p:cNvCxnSpPr>
            <a:cxnSpLocks/>
          </p:cNvCxnSpPr>
          <p:nvPr/>
        </p:nvCxnSpPr>
        <p:spPr bwMode="auto">
          <a:xfrm>
            <a:off x="2433753" y="5134329"/>
            <a:ext cx="0" cy="4102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4F9163A8-092D-458E-A6B3-7D656A5BCF04}"/>
              </a:ext>
            </a:extLst>
          </p:cNvPr>
          <p:cNvCxnSpPr>
            <a:cxnSpLocks/>
          </p:cNvCxnSpPr>
          <p:nvPr/>
        </p:nvCxnSpPr>
        <p:spPr bwMode="auto">
          <a:xfrm>
            <a:off x="3022381" y="5134329"/>
            <a:ext cx="0" cy="4102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218552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dirty="0"/>
              <a:t>Multi-link elements - 2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61950" y="1219200"/>
            <a:ext cx="8978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Multi-link IE for BSS Parameter update [5]</a:t>
            </a:r>
            <a:endParaRPr 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995151"/>
              </p:ext>
            </p:extLst>
          </p:nvPr>
        </p:nvGraphicFramePr>
        <p:xfrm>
          <a:off x="1425347" y="1891233"/>
          <a:ext cx="57150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18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161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Element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Element ID Extension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Link</a:t>
                      </a:r>
                      <a:r>
                        <a:rPr lang="en-US" sz="1400" baseline="0" dirty="0"/>
                        <a:t> 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Optional Subelements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1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/>
                        <a:t>1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 octet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variable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539167" y="2715921"/>
            <a:ext cx="14109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&lt;Multi-link IE&gt;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74920" y="2971800"/>
            <a:ext cx="89787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FF0000"/>
                </a:solidFill>
              </a:rPr>
              <a:t>Multi-link TIM element </a:t>
            </a:r>
            <a:r>
              <a:rPr lang="en-US" sz="2400" dirty="0"/>
              <a:t>[2], [3], [4]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/>
              <a:t>Element to indicate more information about buffered BUs: </a:t>
            </a:r>
            <a:endParaRPr lang="en-US" sz="1800" dirty="0"/>
          </a:p>
        </p:txBody>
      </p:sp>
      <p:grpSp>
        <p:nvGrpSpPr>
          <p:cNvPr id="6" name="Group 5"/>
          <p:cNvGrpSpPr/>
          <p:nvPr/>
        </p:nvGrpSpPr>
        <p:grpSpPr>
          <a:xfrm>
            <a:off x="947004" y="3733800"/>
            <a:ext cx="6747974" cy="688777"/>
            <a:chOff x="105724" y="4449633"/>
            <a:chExt cx="6747974" cy="688777"/>
          </a:xfrm>
        </p:grpSpPr>
        <p:grpSp>
          <p:nvGrpSpPr>
            <p:cNvPr id="4" name="Group 3"/>
            <p:cNvGrpSpPr/>
            <p:nvPr/>
          </p:nvGrpSpPr>
          <p:grpSpPr>
            <a:xfrm>
              <a:off x="1710066" y="4449633"/>
              <a:ext cx="5143632" cy="688777"/>
              <a:chOff x="1345976" y="5278581"/>
              <a:chExt cx="5143632" cy="688777"/>
            </a:xfrm>
          </p:grpSpPr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85707797-11C1-4EF8-9B5F-BC24693A7714}"/>
                  </a:ext>
                </a:extLst>
              </p:cNvPr>
              <p:cNvSpPr txBox="1"/>
              <p:nvPr/>
            </p:nvSpPr>
            <p:spPr>
              <a:xfrm>
                <a:off x="1345976" y="5428004"/>
                <a:ext cx="132735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latin typeface="+mn-lt"/>
                  </a:rPr>
                  <a:t>A set of LMB:</a:t>
                </a:r>
              </a:p>
              <a:p>
                <a:r>
                  <a:rPr lang="en-US" sz="1400" dirty="0">
                    <a:latin typeface="+mn-lt"/>
                  </a:rPr>
                  <a:t>Size = 15 (5x3)</a:t>
                </a:r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4F7DBFA0-1053-4EBB-87FC-6A50DC24DEA2}"/>
                  </a:ext>
                </a:extLst>
              </p:cNvPr>
              <p:cNvSpPr/>
              <p:nvPr/>
            </p:nvSpPr>
            <p:spPr bwMode="auto">
              <a:xfrm>
                <a:off x="3031501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1</a:t>
                </a:r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95381A13-12FB-4AB6-9111-52364CB44B99}"/>
                  </a:ext>
                </a:extLst>
              </p:cNvPr>
              <p:cNvSpPr/>
              <p:nvPr/>
            </p:nvSpPr>
            <p:spPr bwMode="auto">
              <a:xfrm>
                <a:off x="3260101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0</a:t>
                </a:r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C22764DC-F235-48FD-A742-EA7BE58D3BA6}"/>
                  </a:ext>
                </a:extLst>
              </p:cNvPr>
              <p:cNvSpPr/>
              <p:nvPr/>
            </p:nvSpPr>
            <p:spPr bwMode="auto">
              <a:xfrm>
                <a:off x="3488701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0</a:t>
                </a:r>
              </a:p>
            </p:txBody>
          </p:sp>
          <p:sp>
            <p:nvSpPr>
              <p:cNvPr id="51" name="Left Brace 50">
                <a:extLst>
                  <a:ext uri="{FF2B5EF4-FFF2-40B4-BE49-F238E27FC236}">
                    <a16:creationId xmlns:a16="http://schemas.microsoft.com/office/drawing/2014/main" id="{08D95540-3432-48E7-9013-18C82AC954A2}"/>
                  </a:ext>
                </a:extLst>
              </p:cNvPr>
              <p:cNvSpPr/>
              <p:nvPr/>
            </p:nvSpPr>
            <p:spPr bwMode="auto">
              <a:xfrm rot="5400000">
                <a:off x="3247150" y="5053808"/>
                <a:ext cx="245378" cy="694924"/>
              </a:xfrm>
              <a:prstGeom prst="leftBrace">
                <a:avLst>
                  <a:gd name="adj1" fmla="val 8333"/>
                  <a:gd name="adj2" fmla="val 47798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</a:endParaRPr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98B32BD9-8732-4073-9919-B3057AFAA693}"/>
                  </a:ext>
                </a:extLst>
              </p:cNvPr>
              <p:cNvSpPr/>
              <p:nvPr/>
            </p:nvSpPr>
            <p:spPr bwMode="auto">
              <a:xfrm>
                <a:off x="3726425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0</a:t>
                </a:r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2802DA5D-DC5E-4D13-8A76-6E1FF66BB198}"/>
                  </a:ext>
                </a:extLst>
              </p:cNvPr>
              <p:cNvSpPr/>
              <p:nvPr/>
            </p:nvSpPr>
            <p:spPr bwMode="auto">
              <a:xfrm>
                <a:off x="3955025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1</a:t>
                </a:r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7EB984D5-B796-43C0-8E69-2A9EE40D677A}"/>
                  </a:ext>
                </a:extLst>
              </p:cNvPr>
              <p:cNvSpPr/>
              <p:nvPr/>
            </p:nvSpPr>
            <p:spPr bwMode="auto">
              <a:xfrm>
                <a:off x="4183625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1</a:t>
                </a:r>
              </a:p>
            </p:txBody>
          </p:sp>
          <p:sp>
            <p:nvSpPr>
              <p:cNvPr id="55" name="Left Brace 54">
                <a:extLst>
                  <a:ext uri="{FF2B5EF4-FFF2-40B4-BE49-F238E27FC236}">
                    <a16:creationId xmlns:a16="http://schemas.microsoft.com/office/drawing/2014/main" id="{F16B7B2A-E554-4B63-AC78-5EF8D1C8B69B}"/>
                  </a:ext>
                </a:extLst>
              </p:cNvPr>
              <p:cNvSpPr/>
              <p:nvPr/>
            </p:nvSpPr>
            <p:spPr bwMode="auto">
              <a:xfrm rot="5400000">
                <a:off x="3942074" y="5053808"/>
                <a:ext cx="245378" cy="694924"/>
              </a:xfrm>
              <a:prstGeom prst="leftBrace">
                <a:avLst>
                  <a:gd name="adj1" fmla="val 8333"/>
                  <a:gd name="adj2" fmla="val 47798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</a:endParaRPr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DF064AD3-AE73-4AAC-972D-4CA9D13CA4F7}"/>
                  </a:ext>
                </a:extLst>
              </p:cNvPr>
              <p:cNvSpPr/>
              <p:nvPr/>
            </p:nvSpPr>
            <p:spPr bwMode="auto">
              <a:xfrm>
                <a:off x="4423084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0</a:t>
                </a:r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2B9B9F72-8D0A-4EA0-9D12-9F2D61ED4BF9}"/>
                  </a:ext>
                </a:extLst>
              </p:cNvPr>
              <p:cNvSpPr/>
              <p:nvPr/>
            </p:nvSpPr>
            <p:spPr bwMode="auto">
              <a:xfrm>
                <a:off x="4651684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1</a:t>
                </a: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7509A68A-5ADB-4C8F-91ED-C8AC3B9948EB}"/>
                  </a:ext>
                </a:extLst>
              </p:cNvPr>
              <p:cNvSpPr/>
              <p:nvPr/>
            </p:nvSpPr>
            <p:spPr bwMode="auto">
              <a:xfrm>
                <a:off x="4880284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0</a:t>
                </a:r>
              </a:p>
            </p:txBody>
          </p:sp>
          <p:sp>
            <p:nvSpPr>
              <p:cNvPr id="59" name="Left Brace 58">
                <a:extLst>
                  <a:ext uri="{FF2B5EF4-FFF2-40B4-BE49-F238E27FC236}">
                    <a16:creationId xmlns:a16="http://schemas.microsoft.com/office/drawing/2014/main" id="{186BF33D-CE68-4B47-8345-FF47C985A252}"/>
                  </a:ext>
                </a:extLst>
              </p:cNvPr>
              <p:cNvSpPr/>
              <p:nvPr/>
            </p:nvSpPr>
            <p:spPr bwMode="auto">
              <a:xfrm rot="5400000">
                <a:off x="4638733" y="5053808"/>
                <a:ext cx="245378" cy="694924"/>
              </a:xfrm>
              <a:prstGeom prst="leftBrace">
                <a:avLst>
                  <a:gd name="adj1" fmla="val 8333"/>
                  <a:gd name="adj2" fmla="val 47798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</a:endParaRP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D5849186-2978-4F20-867E-B149B3D269BB}"/>
                  </a:ext>
                </a:extLst>
              </p:cNvPr>
              <p:cNvSpPr/>
              <p:nvPr/>
            </p:nvSpPr>
            <p:spPr bwMode="auto">
              <a:xfrm>
                <a:off x="5118008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0</a:t>
                </a:r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72C62F51-E494-46B5-BEEF-FD3F9256A0E0}"/>
                  </a:ext>
                </a:extLst>
              </p:cNvPr>
              <p:cNvSpPr/>
              <p:nvPr/>
            </p:nvSpPr>
            <p:spPr bwMode="auto">
              <a:xfrm>
                <a:off x="5346608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0</a:t>
                </a:r>
              </a:p>
            </p:txBody>
          </p: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8D69C7E7-2ECA-4781-9747-A424D58D0321}"/>
                  </a:ext>
                </a:extLst>
              </p:cNvPr>
              <p:cNvSpPr/>
              <p:nvPr/>
            </p:nvSpPr>
            <p:spPr bwMode="auto">
              <a:xfrm>
                <a:off x="5575208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1</a:t>
                </a:r>
              </a:p>
            </p:txBody>
          </p:sp>
          <p:sp>
            <p:nvSpPr>
              <p:cNvPr id="63" name="Left Brace 62">
                <a:extLst>
                  <a:ext uri="{FF2B5EF4-FFF2-40B4-BE49-F238E27FC236}">
                    <a16:creationId xmlns:a16="http://schemas.microsoft.com/office/drawing/2014/main" id="{EBDFD4F0-78CC-4821-BAA8-E0A57D0E63AD}"/>
                  </a:ext>
                </a:extLst>
              </p:cNvPr>
              <p:cNvSpPr/>
              <p:nvPr/>
            </p:nvSpPr>
            <p:spPr bwMode="auto">
              <a:xfrm rot="5400000">
                <a:off x="5333657" y="5053808"/>
                <a:ext cx="245378" cy="694924"/>
              </a:xfrm>
              <a:prstGeom prst="leftBrace">
                <a:avLst>
                  <a:gd name="adj1" fmla="val 8333"/>
                  <a:gd name="adj2" fmla="val 47798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</a:endParaRP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221E8272-D4F8-481B-B77E-F1C89FC66027}"/>
                  </a:ext>
                </a:extLst>
              </p:cNvPr>
              <p:cNvSpPr/>
              <p:nvPr/>
            </p:nvSpPr>
            <p:spPr bwMode="auto">
              <a:xfrm>
                <a:off x="5803808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1</a:t>
                </a:r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D774267B-086A-4418-A9D0-C876C56BA59F}"/>
                  </a:ext>
                </a:extLst>
              </p:cNvPr>
              <p:cNvSpPr/>
              <p:nvPr/>
            </p:nvSpPr>
            <p:spPr bwMode="auto">
              <a:xfrm>
                <a:off x="6032408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1</a:t>
                </a: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289413F4-2157-4AB2-A2BA-399C2D7995B7}"/>
                  </a:ext>
                </a:extLst>
              </p:cNvPr>
              <p:cNvSpPr/>
              <p:nvPr/>
            </p:nvSpPr>
            <p:spPr bwMode="auto">
              <a:xfrm>
                <a:off x="6261008" y="5586358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</a:rPr>
                  <a:t>0</a:t>
                </a:r>
              </a:p>
            </p:txBody>
          </p:sp>
          <p:sp>
            <p:nvSpPr>
              <p:cNvPr id="67" name="Left Brace 66">
                <a:extLst>
                  <a:ext uri="{FF2B5EF4-FFF2-40B4-BE49-F238E27FC236}">
                    <a16:creationId xmlns:a16="http://schemas.microsoft.com/office/drawing/2014/main" id="{3F97C9B1-98F9-4C88-8FE3-DDB551B35BC3}"/>
                  </a:ext>
                </a:extLst>
              </p:cNvPr>
              <p:cNvSpPr/>
              <p:nvPr/>
            </p:nvSpPr>
            <p:spPr bwMode="auto">
              <a:xfrm rot="5400000">
                <a:off x="6019457" y="5053808"/>
                <a:ext cx="245378" cy="694924"/>
              </a:xfrm>
              <a:prstGeom prst="leftBrace">
                <a:avLst>
                  <a:gd name="adj1" fmla="val 8333"/>
                  <a:gd name="adj2" fmla="val 47798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itchFamily="18" charset="0"/>
                </a:endParaRPr>
              </a:p>
            </p:txBody>
          </p:sp>
        </p:grpSp>
        <p:sp>
          <p:nvSpPr>
            <p:cNvPr id="5" name="TextBox 4"/>
            <p:cNvSpPr txBox="1"/>
            <p:nvPr/>
          </p:nvSpPr>
          <p:spPr>
            <a:xfrm>
              <a:off x="105724" y="4724400"/>
              <a:ext cx="144462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/>
                <a:t>Link Indication: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990600" y="4495800"/>
            <a:ext cx="6394269" cy="691213"/>
            <a:chOff x="55765" y="5100424"/>
            <a:chExt cx="6394269" cy="691213"/>
          </a:xfrm>
        </p:grpSpPr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D6D89EA9-3C52-402E-B25C-BE85E36F29CC}"/>
                </a:ext>
              </a:extLst>
            </p:cNvPr>
            <p:cNvSpPr txBox="1"/>
            <p:nvPr/>
          </p:nvSpPr>
          <p:spPr>
            <a:xfrm>
              <a:off x="1452301" y="5185012"/>
              <a:ext cx="160172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Arial" charset="0"/>
                </a:rPr>
                <a:t>TID bitmap: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Arial" charset="0"/>
                </a:rPr>
                <a:t>Size = 40 (5x8) bits</a:t>
              </a:r>
            </a:p>
          </p:txBody>
        </p:sp>
        <p:sp>
          <p:nvSpPr>
            <p:cNvPr id="70" name="Left Brace 69">
              <a:extLst>
                <a:ext uri="{FF2B5EF4-FFF2-40B4-BE49-F238E27FC236}">
                  <a16:creationId xmlns:a16="http://schemas.microsoft.com/office/drawing/2014/main" id="{58E4AE5B-3F6D-4F1C-A855-7C17C91CD60B}"/>
                </a:ext>
              </a:extLst>
            </p:cNvPr>
            <p:cNvSpPr/>
            <p:nvPr/>
          </p:nvSpPr>
          <p:spPr bwMode="auto">
            <a:xfrm rot="5400000">
              <a:off x="3829702" y="4875651"/>
              <a:ext cx="245378" cy="694924"/>
            </a:xfrm>
            <a:prstGeom prst="leftBrace">
              <a:avLst>
                <a:gd name="adj1" fmla="val 8333"/>
                <a:gd name="adj2" fmla="val 47798"/>
              </a:avLst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+mn-ea"/>
                <a:cs typeface="Arial" charset="0"/>
              </a:endParaRPr>
            </a:p>
          </p:txBody>
        </p:sp>
        <p:sp>
          <p:nvSpPr>
            <p:cNvPr id="71" name="Left Brace 70">
              <a:extLst>
                <a:ext uri="{FF2B5EF4-FFF2-40B4-BE49-F238E27FC236}">
                  <a16:creationId xmlns:a16="http://schemas.microsoft.com/office/drawing/2014/main" id="{32B2AD0A-566C-4F63-8F38-0EE25274ECF6}"/>
                </a:ext>
              </a:extLst>
            </p:cNvPr>
            <p:cNvSpPr/>
            <p:nvPr/>
          </p:nvSpPr>
          <p:spPr bwMode="auto">
            <a:xfrm rot="5400000">
              <a:off x="4526361" y="4875651"/>
              <a:ext cx="245378" cy="694924"/>
            </a:xfrm>
            <a:prstGeom prst="leftBrace">
              <a:avLst>
                <a:gd name="adj1" fmla="val 8333"/>
                <a:gd name="adj2" fmla="val 47798"/>
              </a:avLst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+mn-ea"/>
                <a:cs typeface="Arial" charset="0"/>
              </a:endParaRPr>
            </a:p>
          </p:txBody>
        </p:sp>
        <p:sp>
          <p:nvSpPr>
            <p:cNvPr id="72" name="Left Brace 71">
              <a:extLst>
                <a:ext uri="{FF2B5EF4-FFF2-40B4-BE49-F238E27FC236}">
                  <a16:creationId xmlns:a16="http://schemas.microsoft.com/office/drawing/2014/main" id="{16D564E4-8EAE-4556-BC3C-3DA7519C669F}"/>
                </a:ext>
              </a:extLst>
            </p:cNvPr>
            <p:cNvSpPr/>
            <p:nvPr/>
          </p:nvSpPr>
          <p:spPr bwMode="auto">
            <a:xfrm rot="5400000">
              <a:off x="5221285" y="4875651"/>
              <a:ext cx="245378" cy="694924"/>
            </a:xfrm>
            <a:prstGeom prst="leftBrace">
              <a:avLst>
                <a:gd name="adj1" fmla="val 8333"/>
                <a:gd name="adj2" fmla="val 47798"/>
              </a:avLst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+mn-ea"/>
                <a:cs typeface="Arial" charset="0"/>
              </a:endParaRPr>
            </a:p>
          </p:txBody>
        </p:sp>
        <p:sp>
          <p:nvSpPr>
            <p:cNvPr id="73" name="Left Brace 72">
              <a:extLst>
                <a:ext uri="{FF2B5EF4-FFF2-40B4-BE49-F238E27FC236}">
                  <a16:creationId xmlns:a16="http://schemas.microsoft.com/office/drawing/2014/main" id="{25B98B9B-F945-426A-9DA4-41401DD5C825}"/>
                </a:ext>
              </a:extLst>
            </p:cNvPr>
            <p:cNvSpPr/>
            <p:nvPr/>
          </p:nvSpPr>
          <p:spPr bwMode="auto">
            <a:xfrm rot="5400000">
              <a:off x="5943484" y="4839251"/>
              <a:ext cx="245378" cy="767723"/>
            </a:xfrm>
            <a:prstGeom prst="leftBrace">
              <a:avLst>
                <a:gd name="adj1" fmla="val 8333"/>
                <a:gd name="adj2" fmla="val 47798"/>
              </a:avLst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+mn-ea"/>
                <a:cs typeface="Arial" charset="0"/>
              </a:endParaRPr>
            </a:p>
          </p:txBody>
        </p: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19179B3F-A637-40BF-AD5B-B5BC8DF75496}"/>
                </a:ext>
              </a:extLst>
            </p:cNvPr>
            <p:cNvGrpSpPr/>
            <p:nvPr/>
          </p:nvGrpSpPr>
          <p:grpSpPr>
            <a:xfrm>
              <a:off x="3597723" y="5405765"/>
              <a:ext cx="702130" cy="383436"/>
              <a:chOff x="3781955" y="5333160"/>
              <a:chExt cx="1845787" cy="383436"/>
            </a:xfrm>
          </p:grpSpPr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0F620795-8A72-4072-9708-C5AAE080F193}"/>
                  </a:ext>
                </a:extLst>
              </p:cNvPr>
              <p:cNvSpPr/>
              <p:nvPr/>
            </p:nvSpPr>
            <p:spPr bwMode="auto">
              <a:xfrm>
                <a:off x="37819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0899DBEC-D4A5-4932-9766-2B5A7A16D1A8}"/>
                  </a:ext>
                </a:extLst>
              </p:cNvPr>
              <p:cNvSpPr/>
              <p:nvPr/>
            </p:nvSpPr>
            <p:spPr bwMode="auto">
              <a:xfrm>
                <a:off x="40105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5249DE98-EC02-41A6-B6F6-E39659AF8514}"/>
                  </a:ext>
                </a:extLst>
              </p:cNvPr>
              <p:cNvSpPr/>
              <p:nvPr/>
            </p:nvSpPr>
            <p:spPr bwMode="auto">
              <a:xfrm>
                <a:off x="42391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CCD15B2D-BC39-4EFA-8E28-A48BDABE3C8B}"/>
                  </a:ext>
                </a:extLst>
              </p:cNvPr>
              <p:cNvSpPr/>
              <p:nvPr/>
            </p:nvSpPr>
            <p:spPr bwMode="auto">
              <a:xfrm>
                <a:off x="4476879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05BC6D53-F5EB-4F1A-B342-FF3BF9AC2CF7}"/>
                  </a:ext>
                </a:extLst>
              </p:cNvPr>
              <p:cNvSpPr/>
              <p:nvPr/>
            </p:nvSpPr>
            <p:spPr bwMode="auto">
              <a:xfrm>
                <a:off x="47042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62E3530C-EE88-4072-9990-4377DBBE16B9}"/>
                  </a:ext>
                </a:extLst>
              </p:cNvPr>
              <p:cNvSpPr/>
              <p:nvPr/>
            </p:nvSpPr>
            <p:spPr bwMode="auto">
              <a:xfrm>
                <a:off x="49328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FDFEB231-6B58-499E-B706-37B716C23FD7}"/>
                  </a:ext>
                </a:extLst>
              </p:cNvPr>
              <p:cNvSpPr/>
              <p:nvPr/>
            </p:nvSpPr>
            <p:spPr bwMode="auto">
              <a:xfrm>
                <a:off x="51614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AFD07DA0-74F2-411C-BC89-28F5FA1FCA59}"/>
                  </a:ext>
                </a:extLst>
              </p:cNvPr>
              <p:cNvSpPr/>
              <p:nvPr/>
            </p:nvSpPr>
            <p:spPr bwMode="auto">
              <a:xfrm>
                <a:off x="5399142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</p:grpSp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64156FC4-F051-4FF3-91AB-16236965C847}"/>
                </a:ext>
              </a:extLst>
            </p:cNvPr>
            <p:cNvGrpSpPr/>
            <p:nvPr/>
          </p:nvGrpSpPr>
          <p:grpSpPr>
            <a:xfrm>
              <a:off x="4306931" y="5401088"/>
              <a:ext cx="702130" cy="383436"/>
              <a:chOff x="3781955" y="5333160"/>
              <a:chExt cx="1845787" cy="383436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05663C37-5FA8-4981-B11A-20E9EDDB066B}"/>
                  </a:ext>
                </a:extLst>
              </p:cNvPr>
              <p:cNvSpPr/>
              <p:nvPr/>
            </p:nvSpPr>
            <p:spPr bwMode="auto">
              <a:xfrm>
                <a:off x="37819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0E694CAC-C05E-42CB-95E8-AAFD7FB60053}"/>
                  </a:ext>
                </a:extLst>
              </p:cNvPr>
              <p:cNvSpPr/>
              <p:nvPr/>
            </p:nvSpPr>
            <p:spPr bwMode="auto">
              <a:xfrm>
                <a:off x="40105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A4347077-DBD0-48F6-8211-097CB7682EA4}"/>
                  </a:ext>
                </a:extLst>
              </p:cNvPr>
              <p:cNvSpPr/>
              <p:nvPr/>
            </p:nvSpPr>
            <p:spPr bwMode="auto">
              <a:xfrm>
                <a:off x="42391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68C617AB-F292-4494-934F-CF8DAA70F97C}"/>
                  </a:ext>
                </a:extLst>
              </p:cNvPr>
              <p:cNvSpPr/>
              <p:nvPr/>
            </p:nvSpPr>
            <p:spPr bwMode="auto">
              <a:xfrm>
                <a:off x="4476879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AA073559-7891-4C9E-AC8F-87F0456B511A}"/>
                  </a:ext>
                </a:extLst>
              </p:cNvPr>
              <p:cNvSpPr/>
              <p:nvPr/>
            </p:nvSpPr>
            <p:spPr bwMode="auto">
              <a:xfrm>
                <a:off x="47042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A40043AF-6F2F-4437-BDEA-56F0A15D8062}"/>
                  </a:ext>
                </a:extLst>
              </p:cNvPr>
              <p:cNvSpPr/>
              <p:nvPr/>
            </p:nvSpPr>
            <p:spPr bwMode="auto">
              <a:xfrm>
                <a:off x="49328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35B78E24-510B-4995-BEA6-8EF6821225C6}"/>
                  </a:ext>
                </a:extLst>
              </p:cNvPr>
              <p:cNvSpPr/>
              <p:nvPr/>
            </p:nvSpPr>
            <p:spPr bwMode="auto">
              <a:xfrm>
                <a:off x="51614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9702AA4C-86F4-4A02-AD1A-3B84B719B6BB}"/>
                  </a:ext>
                </a:extLst>
              </p:cNvPr>
              <p:cNvSpPr/>
              <p:nvPr/>
            </p:nvSpPr>
            <p:spPr bwMode="auto">
              <a:xfrm>
                <a:off x="5399142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</p:grpSp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03BD2CB9-FF85-4BA7-924A-03E077498542}"/>
                </a:ext>
              </a:extLst>
            </p:cNvPr>
            <p:cNvGrpSpPr/>
            <p:nvPr/>
          </p:nvGrpSpPr>
          <p:grpSpPr>
            <a:xfrm>
              <a:off x="5013108" y="5408201"/>
              <a:ext cx="702130" cy="383436"/>
              <a:chOff x="3781955" y="5333160"/>
              <a:chExt cx="1845787" cy="383436"/>
            </a:xfrm>
          </p:grpSpPr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C855F924-B2DB-4B79-A6C7-1FF2146D5C66}"/>
                  </a:ext>
                </a:extLst>
              </p:cNvPr>
              <p:cNvSpPr/>
              <p:nvPr/>
            </p:nvSpPr>
            <p:spPr bwMode="auto">
              <a:xfrm>
                <a:off x="37819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8E2629F1-E513-4E46-A00E-2E5915A67853}"/>
                  </a:ext>
                </a:extLst>
              </p:cNvPr>
              <p:cNvSpPr/>
              <p:nvPr/>
            </p:nvSpPr>
            <p:spPr bwMode="auto">
              <a:xfrm>
                <a:off x="40105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02A945A1-15C7-43CF-9322-0DDEE7B00124}"/>
                  </a:ext>
                </a:extLst>
              </p:cNvPr>
              <p:cNvSpPr/>
              <p:nvPr/>
            </p:nvSpPr>
            <p:spPr bwMode="auto">
              <a:xfrm>
                <a:off x="42391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105" name="Rectangle 104">
                <a:extLst>
                  <a:ext uri="{FF2B5EF4-FFF2-40B4-BE49-F238E27FC236}">
                    <a16:creationId xmlns:a16="http://schemas.microsoft.com/office/drawing/2014/main" id="{EA5FB825-B4DA-4641-A79B-F973EBB25352}"/>
                  </a:ext>
                </a:extLst>
              </p:cNvPr>
              <p:cNvSpPr/>
              <p:nvPr/>
            </p:nvSpPr>
            <p:spPr bwMode="auto">
              <a:xfrm>
                <a:off x="4476879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49032F8D-421F-4975-9251-78F1A8C5091E}"/>
                  </a:ext>
                </a:extLst>
              </p:cNvPr>
              <p:cNvSpPr/>
              <p:nvPr/>
            </p:nvSpPr>
            <p:spPr bwMode="auto">
              <a:xfrm>
                <a:off x="47042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B65996BF-82F2-4490-8329-3B2198A007E0}"/>
                  </a:ext>
                </a:extLst>
              </p:cNvPr>
              <p:cNvSpPr/>
              <p:nvPr/>
            </p:nvSpPr>
            <p:spPr bwMode="auto">
              <a:xfrm>
                <a:off x="49328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2297D0E4-6895-46F0-A3B0-DCF683A9219D}"/>
                  </a:ext>
                </a:extLst>
              </p:cNvPr>
              <p:cNvSpPr/>
              <p:nvPr/>
            </p:nvSpPr>
            <p:spPr bwMode="auto">
              <a:xfrm>
                <a:off x="51614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E94BC797-B136-4E95-A6B6-484047B0DD0B}"/>
                  </a:ext>
                </a:extLst>
              </p:cNvPr>
              <p:cNvSpPr/>
              <p:nvPr/>
            </p:nvSpPr>
            <p:spPr bwMode="auto">
              <a:xfrm>
                <a:off x="5399142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</p:grpSp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ECD1CFCB-6A78-4DB5-84C9-3F2B706A19A5}"/>
                </a:ext>
              </a:extLst>
            </p:cNvPr>
            <p:cNvGrpSpPr/>
            <p:nvPr/>
          </p:nvGrpSpPr>
          <p:grpSpPr>
            <a:xfrm>
              <a:off x="5722316" y="5403524"/>
              <a:ext cx="702130" cy="383436"/>
              <a:chOff x="3781955" y="5333160"/>
              <a:chExt cx="1845787" cy="383436"/>
            </a:xfrm>
          </p:grpSpPr>
          <p:sp>
            <p:nvSpPr>
              <p:cNvPr id="111" name="Rectangle 110">
                <a:extLst>
                  <a:ext uri="{FF2B5EF4-FFF2-40B4-BE49-F238E27FC236}">
                    <a16:creationId xmlns:a16="http://schemas.microsoft.com/office/drawing/2014/main" id="{E3028781-5B52-4ABD-AE75-153833B2E0C3}"/>
                  </a:ext>
                </a:extLst>
              </p:cNvPr>
              <p:cNvSpPr/>
              <p:nvPr/>
            </p:nvSpPr>
            <p:spPr bwMode="auto">
              <a:xfrm>
                <a:off x="37819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112" name="Rectangle 111">
                <a:extLst>
                  <a:ext uri="{FF2B5EF4-FFF2-40B4-BE49-F238E27FC236}">
                    <a16:creationId xmlns:a16="http://schemas.microsoft.com/office/drawing/2014/main" id="{3553304E-051B-45BD-876B-14AD48D1EE48}"/>
                  </a:ext>
                </a:extLst>
              </p:cNvPr>
              <p:cNvSpPr/>
              <p:nvPr/>
            </p:nvSpPr>
            <p:spPr bwMode="auto">
              <a:xfrm>
                <a:off x="40105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9B0D43AA-BAA8-4534-8C68-819F4DA4425F}"/>
                  </a:ext>
                </a:extLst>
              </p:cNvPr>
              <p:cNvSpPr/>
              <p:nvPr/>
            </p:nvSpPr>
            <p:spPr bwMode="auto">
              <a:xfrm>
                <a:off x="4239155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7D49EEFB-37B0-47E0-8D5E-1E7F4F6EA2CF}"/>
                  </a:ext>
                </a:extLst>
              </p:cNvPr>
              <p:cNvSpPr/>
              <p:nvPr/>
            </p:nvSpPr>
            <p:spPr bwMode="auto">
              <a:xfrm>
                <a:off x="4476879" y="5333160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940998E0-AE85-448E-85F7-876764244CF4}"/>
                  </a:ext>
                </a:extLst>
              </p:cNvPr>
              <p:cNvSpPr/>
              <p:nvPr/>
            </p:nvSpPr>
            <p:spPr bwMode="auto">
              <a:xfrm>
                <a:off x="47042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8C155F73-833F-4762-AFBE-D52419BD963A}"/>
                  </a:ext>
                </a:extLst>
              </p:cNvPr>
              <p:cNvSpPr/>
              <p:nvPr/>
            </p:nvSpPr>
            <p:spPr bwMode="auto">
              <a:xfrm>
                <a:off x="49328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DCB8BA73-57DC-4F54-A6A8-BD63644FFB35}"/>
                  </a:ext>
                </a:extLst>
              </p:cNvPr>
              <p:cNvSpPr/>
              <p:nvPr/>
            </p:nvSpPr>
            <p:spPr bwMode="auto">
              <a:xfrm>
                <a:off x="5161418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1</a:t>
                </a:r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B8EBE705-158F-4567-88E0-A1C1FCBC38AA}"/>
                  </a:ext>
                </a:extLst>
              </p:cNvPr>
              <p:cNvSpPr/>
              <p:nvPr/>
            </p:nvSpPr>
            <p:spPr bwMode="auto">
              <a:xfrm>
                <a:off x="5399142" y="5335596"/>
                <a:ext cx="228600" cy="381000"/>
              </a:xfrm>
              <a:prstGeom prst="rect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ctr" anchorCtr="1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/>
                    <a:ea typeface="+mn-ea"/>
                    <a:cs typeface="Arial" charset="0"/>
                  </a:rPr>
                  <a:t>0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55765" y="5311321"/>
              <a:ext cx="13965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/>
                <a:t>TID Indication:</a:t>
              </a: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152400" y="5229225"/>
            <a:ext cx="7849716" cy="1247775"/>
            <a:chOff x="169821" y="5257800"/>
            <a:chExt cx="7849716" cy="1247775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37912" y="5257800"/>
              <a:ext cx="5381625" cy="1247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0" name="TextBox 119"/>
            <p:cNvSpPr txBox="1"/>
            <p:nvPr/>
          </p:nvSpPr>
          <p:spPr>
            <a:xfrm>
              <a:off x="169821" y="5558521"/>
              <a:ext cx="224612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ML-TIM element</a:t>
              </a:r>
            </a:p>
            <a:p>
              <a:r>
                <a:rPr lang="en-US" b="1" dirty="0"/>
                <a:t>+ </a:t>
              </a:r>
            </a:p>
            <a:p>
              <a:r>
                <a:rPr lang="en-US" b="1" dirty="0"/>
                <a:t>Link Recommendation element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91071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dirty="0"/>
              <a:t>Multi-link elements: Others?</a:t>
            </a:r>
            <a:endParaRPr lang="en-US" sz="3600" kern="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82608" y="1524000"/>
            <a:ext cx="897878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400" dirty="0"/>
              <a:t>New elements may be needed for other Multi-link operations, e.g. TID-to-link mapping, per-link Medium State Information [9], MLD request element in Probe Request frame [8] etc.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24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It may be possible to design a unified format for some usage e.g. Multi-link Discovery and Multi-link Setup, but a common design that cater to all use cases may be more complicated and may lead to unnecessary overhead.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79698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dirty="0"/>
              <a:t>Proposal: A common Multi-link element</a:t>
            </a:r>
            <a:endParaRPr lang="en-US" sz="3600" kern="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82608" y="1440359"/>
            <a:ext cx="90613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200" dirty="0"/>
              <a:t>A common Multi-link element to carry the information for various Multi-link operations, with a Type field to differentiate the various formats: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9091E110-4A66-4299-A111-901C3E290B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002851"/>
              </p:ext>
            </p:extLst>
          </p:nvPr>
        </p:nvGraphicFramePr>
        <p:xfrm>
          <a:off x="609600" y="3962400"/>
          <a:ext cx="3737010" cy="2438400"/>
        </p:xfrm>
        <a:graphic>
          <a:graphicData uri="http://schemas.openxmlformats.org/drawingml/2006/table">
            <a:tbl>
              <a:tblPr firstRow="1" bandRow="1"/>
              <a:tblGrid>
                <a:gridCol w="928698">
                  <a:extLst>
                    <a:ext uri="{9D8B030D-6E8A-4147-A177-3AD203B41FA5}">
                      <a16:colId xmlns:a16="http://schemas.microsoft.com/office/drawing/2014/main" val="326430498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1655634954"/>
                    </a:ext>
                  </a:extLst>
                </a:gridCol>
              </a:tblGrid>
              <a:tr h="240923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Type field Values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SG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8928648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b="1" dirty="0"/>
                        <a:t>Value</a:t>
                      </a:r>
                      <a:endParaRPr lang="en-SG" sz="1400" b="1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b="1" dirty="0"/>
                        <a:t>Meaning</a:t>
                      </a:r>
                      <a:endParaRPr lang="en-SG" sz="1400" b="1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5358585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0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Multi-link Discovery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4391715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1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Multi-link Setup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5711918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2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Multi-link BSS Parameter update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2375463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3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TID-to-link Mapping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9124734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4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Multi-link TIM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175933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5 ~ 15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Reserved</a:t>
                      </a:r>
                      <a:endParaRPr lang="en-SG" sz="14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0914038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091E110-4A66-4299-A111-901C3E290B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985106"/>
              </p:ext>
            </p:extLst>
          </p:nvPr>
        </p:nvGraphicFramePr>
        <p:xfrm>
          <a:off x="5181600" y="3810000"/>
          <a:ext cx="3886200" cy="2651760"/>
        </p:xfrm>
        <a:graphic>
          <a:graphicData uri="http://schemas.openxmlformats.org/drawingml/2006/table">
            <a:tbl>
              <a:tblPr firstRow="1" bandRow="1"/>
              <a:tblGrid>
                <a:gridCol w="838200">
                  <a:extLst>
                    <a:ext uri="{9D8B030D-6E8A-4147-A177-3AD203B41FA5}">
                      <a16:colId xmlns:a16="http://schemas.microsoft.com/office/drawing/2014/main" val="326430498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655634954"/>
                    </a:ext>
                  </a:extLst>
                </a:gridCol>
              </a:tblGrid>
              <a:tr h="240923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Type field Values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SG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8928648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b="1" dirty="0"/>
                        <a:t>Value</a:t>
                      </a:r>
                      <a:endParaRPr lang="en-SG" sz="1400" b="1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b="1" dirty="0"/>
                        <a:t>Meaning</a:t>
                      </a:r>
                      <a:endParaRPr lang="en-SG" sz="1400" b="1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5358585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0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Capabilities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4391715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1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Operation Parameters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5711918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2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BSS Parameter update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2375463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3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TID-to-link Mapping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9124734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4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Link/TID Indication/Recommendation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175933"/>
                  </a:ext>
                </a:extLst>
              </a:tr>
              <a:tr h="2409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pPr algn="ctr"/>
                      <a:r>
                        <a:rPr lang="en-US" sz="1400" dirty="0"/>
                        <a:t>5 ~ 15</a:t>
                      </a:r>
                      <a:endParaRPr lang="en-SG" sz="1400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GP創英角ｺﾞｼｯｸUB"/>
                          <a:ea typeface="HGP創英角ｺﾞｼｯｸUB"/>
                        </a:defRPr>
                      </a:lvl9pPr>
                    </a:lstStyle>
                    <a:p>
                      <a:r>
                        <a:rPr lang="en-US" sz="1400" dirty="0"/>
                        <a:t>Reserved</a:t>
                      </a:r>
                      <a:endParaRPr lang="en-SG" sz="14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0914038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609600" y="35007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u="sng" dirty="0"/>
              <a:t>Option 1: Based on Usage:</a:t>
            </a:r>
            <a:endParaRPr lang="en-US" sz="2000" u="sng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5105400" y="3352800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u="sng" dirty="0"/>
              <a:t>Option 2: Based on content:</a:t>
            </a:r>
            <a:endParaRPr lang="en-US" sz="2000" u="sng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810" y="2286000"/>
            <a:ext cx="7763122" cy="1138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5667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87630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0" dirty="0"/>
              <a:t>[1] 20/28r1 - Indication of Multi-link Information (Insun Jang) </a:t>
            </a:r>
          </a:p>
          <a:p>
            <a:pPr marL="0" indent="0">
              <a:buNone/>
            </a:pPr>
            <a:r>
              <a:rPr lang="en-US" sz="2200" b="0" dirty="0"/>
              <a:t>[2] 20/66r3 - Multi-Link TIM (Young </a:t>
            </a:r>
            <a:r>
              <a:rPr lang="en-US" sz="2200" b="0" dirty="0" err="1"/>
              <a:t>Hoon</a:t>
            </a:r>
            <a:r>
              <a:rPr lang="en-US" sz="2200" b="0" dirty="0"/>
              <a:t> Kwon) </a:t>
            </a:r>
          </a:p>
          <a:p>
            <a:pPr marL="0" indent="0">
              <a:buNone/>
            </a:pPr>
            <a:r>
              <a:rPr lang="en-US" sz="2200" b="0" dirty="0"/>
              <a:t>[3] 20/84r1 - Multi-link TIM – follow up (</a:t>
            </a:r>
            <a:r>
              <a:rPr lang="en-US" sz="2200" b="0" dirty="0" err="1"/>
              <a:t>Minyoung</a:t>
            </a:r>
            <a:r>
              <a:rPr lang="en-US" sz="2200" b="0" dirty="0"/>
              <a:t> Park)</a:t>
            </a:r>
          </a:p>
          <a:p>
            <a:pPr marL="0" indent="0">
              <a:buNone/>
            </a:pPr>
            <a:r>
              <a:rPr lang="en-US" sz="2200" b="0" dirty="0"/>
              <a:t>[4] 19/1955r2 - MLO: Efficient Paging (</a:t>
            </a:r>
            <a:r>
              <a:rPr lang="en-US" sz="2200" b="0" dirty="0" err="1"/>
              <a:t>Abhishek</a:t>
            </a:r>
            <a:r>
              <a:rPr lang="en-US" sz="2200" b="0" dirty="0"/>
              <a:t> </a:t>
            </a:r>
            <a:r>
              <a:rPr lang="en-US" sz="2200" b="0" dirty="0" err="1"/>
              <a:t>Patil</a:t>
            </a:r>
            <a:r>
              <a:rPr lang="en-US" sz="2200" b="0" dirty="0"/>
              <a:t>)</a:t>
            </a:r>
          </a:p>
          <a:p>
            <a:pPr marL="0" indent="0">
              <a:buNone/>
            </a:pPr>
            <a:r>
              <a:rPr lang="en-US" sz="2200" b="0" dirty="0"/>
              <a:t>[5] 20/337r1 - Multi-link BSS Parameter Update (Yongho </a:t>
            </a:r>
            <a:r>
              <a:rPr lang="en-US" sz="2200" b="0" dirty="0" err="1"/>
              <a:t>Seok</a:t>
            </a:r>
            <a:r>
              <a:rPr lang="en-US" sz="2200" b="0" dirty="0"/>
              <a:t>)</a:t>
            </a:r>
          </a:p>
          <a:p>
            <a:pPr marL="0" indent="0">
              <a:buNone/>
            </a:pPr>
            <a:r>
              <a:rPr lang="en-US" sz="2200" b="0" dirty="0"/>
              <a:t>[6] 20/356r3 -  MLO: Discovery and beacon-bloating (</a:t>
            </a:r>
            <a:r>
              <a:rPr lang="en-US" sz="2200" b="0" dirty="0" err="1"/>
              <a:t>Abhishek</a:t>
            </a:r>
            <a:r>
              <a:rPr lang="en-US" sz="2200" b="0" dirty="0"/>
              <a:t> </a:t>
            </a:r>
            <a:r>
              <a:rPr lang="en-US" sz="2200" b="0" dirty="0" err="1"/>
              <a:t>Patil</a:t>
            </a:r>
            <a:r>
              <a:rPr lang="en-US" sz="2200" b="0" dirty="0"/>
              <a:t>)</a:t>
            </a:r>
          </a:p>
          <a:p>
            <a:pPr marL="0" indent="0">
              <a:buNone/>
            </a:pPr>
            <a:r>
              <a:rPr lang="en-US" sz="2200" b="0" dirty="0"/>
              <a:t>[7] 20/357r0 - Container for advertising ML Information (Abhishek </a:t>
            </a:r>
            <a:r>
              <a:rPr lang="en-US" sz="2200" b="0" dirty="0" err="1"/>
              <a:t>Patil</a:t>
            </a:r>
            <a:r>
              <a:rPr lang="en-US" sz="2200" b="0" dirty="0"/>
              <a:t>)</a:t>
            </a:r>
          </a:p>
          <a:p>
            <a:pPr marL="0" indent="0">
              <a:buNone/>
            </a:pPr>
            <a:r>
              <a:rPr lang="en-US" sz="2200" b="0" dirty="0"/>
              <a:t>[8] 20/389r3 - Multi-Link Discovery – part 1 (Laurent </a:t>
            </a:r>
            <a:r>
              <a:rPr lang="en-US" sz="2200" b="0" dirty="0" err="1"/>
              <a:t>Cariou</a:t>
            </a:r>
            <a:r>
              <a:rPr lang="en-US" sz="2200" b="0" dirty="0"/>
              <a:t>)</a:t>
            </a:r>
          </a:p>
          <a:p>
            <a:pPr marL="0" indent="0">
              <a:buNone/>
            </a:pPr>
            <a:r>
              <a:rPr lang="en-US" sz="2200" b="0" dirty="0"/>
              <a:t>[9] 20/82r2- Synchronous Transmitter Medium State Information (Matthew Fischer)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1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76200" y="1371600"/>
            <a:ext cx="8915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to add to the 11be SFD in R1: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sz="2800" dirty="0"/>
              <a:t>A common Multi-link element is defined to carry the information for various Multi-link operations, the element carrying a Type field to differentiate the various formats of the element. </a:t>
            </a:r>
          </a:p>
          <a:p>
            <a:pPr lvl="0"/>
            <a:endParaRPr lang="en-US" sz="2400" dirty="0"/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/>
              <a:t>45Y/4N/23A</a:t>
            </a:r>
          </a:p>
        </p:txBody>
      </p:sp>
    </p:spTree>
    <p:extLst>
      <p:ext uri="{BB962C8B-B14F-4D97-AF65-F5344CB8AC3E}">
        <p14:creationId xmlns:p14="http://schemas.microsoft.com/office/powerpoint/2010/main" val="1502264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2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76200" y="1524000"/>
            <a:ext cx="8915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to add to the 11be SFD in R1: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sz="2800" dirty="0"/>
              <a:t>The Type field is carried as the first sub-field in the Multi-link Control field of the Multi-link element. </a:t>
            </a:r>
          </a:p>
          <a:p>
            <a:pPr lvl="0"/>
            <a:endParaRPr lang="en-US" sz="2400" dirty="0"/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/>
              <a:t>Approved with unanimous consent.</a:t>
            </a:r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4551428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43047</TotalTime>
  <Words>858</Words>
  <Application>Microsoft Office PowerPoint</Application>
  <PresentationFormat>On-screen Show (4:3)</PresentationFormat>
  <Paragraphs>214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HGP創英角ｺﾞｼｯｸUB</vt:lpstr>
      <vt:lpstr>Arial</vt:lpstr>
      <vt:lpstr>Calibri</vt:lpstr>
      <vt:lpstr>Garamond</vt:lpstr>
      <vt:lpstr>Times New Roman</vt:lpstr>
      <vt:lpstr>Wingdings</vt:lpstr>
      <vt:lpstr>802-11-Submission</vt:lpstr>
      <vt:lpstr>Multi-link Element format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PowerPoint Presentation</vt:lpstr>
      <vt:lpstr>PowerPoint Presentation</vt:lpstr>
      <vt:lpstr>PowerPoint Presentation</vt:lpstr>
      <vt:lpstr>PowerPoint Presentation</vt:lpstr>
    </vt:vector>
  </TitlesOfParts>
  <Company>Panasonic Corporation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transmission</dc:title>
  <dc:creator>Rojan Chitrakar</dc:creator>
  <cp:lastModifiedBy>Rojan Chitrakar</cp:lastModifiedBy>
  <cp:revision>389</cp:revision>
  <cp:lastPrinted>2014-11-04T15:04:57Z</cp:lastPrinted>
  <dcterms:created xsi:type="dcterms:W3CDTF">2007-04-17T18:10:23Z</dcterms:created>
  <dcterms:modified xsi:type="dcterms:W3CDTF">2020-10-23T01:45:02Z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