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47" r:id="rId4"/>
    <p:sldId id="346" r:id="rId5"/>
    <p:sldId id="348" r:id="rId6"/>
    <p:sldId id="349" r:id="rId7"/>
    <p:sldId id="312" r:id="rId8"/>
    <p:sldId id="345" r:id="rId9"/>
    <p:sldId id="350" r:id="rId10"/>
    <p:sldId id="35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31" autoAdjust="0"/>
    <p:restoredTop sz="92244" autoAdjust="0"/>
  </p:normalViewPr>
  <p:slideViewPr>
    <p:cSldViewPr>
      <p:cViewPr varScale="1">
        <p:scale>
          <a:sx n="76" d="100"/>
          <a:sy n="76" d="100"/>
        </p:scale>
        <p:origin x="200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802.11-20/0772r3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Element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2020-05-11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Rojan Chitrakar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Annex: Examples</a:t>
            </a:r>
            <a:endParaRPr lang="en-US" sz="3600" kern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258212"/>
            <a:ext cx="6835775" cy="514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0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Many variants of Multi-link elements have been proposed in .11be. Defining multiple elements will cause the Element ID Extension space to run out faster. As of REVmd_D3.3, </a:t>
            </a:r>
            <a:r>
              <a:rPr lang="en-US" sz="2400"/>
              <a:t>only 162 </a:t>
            </a:r>
            <a:r>
              <a:rPr lang="en-US" sz="2400" dirty="0"/>
              <a:t>IDs are available.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5" y="3124200"/>
            <a:ext cx="78695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828800"/>
            <a:ext cx="7772400" cy="131445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- 1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element for Discovery &amp; Multi-link Setup [1] 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6" y="32766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Multiple Link Attribute (MLA) element for ML Discovery [6], [7]</a:t>
            </a:r>
            <a:endParaRPr lang="en-US" sz="20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09031"/>
              </p:ext>
            </p:extLst>
          </p:nvPr>
        </p:nvGraphicFramePr>
        <p:xfrm>
          <a:off x="804295" y="3992646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Length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 Extension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Octets: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30" name="Right Brace 29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851204" y="3060634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153419" y="5023886"/>
            <a:ext cx="16257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Common/MLD Capabilities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469973" y="4119898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780200" y="4993108"/>
            <a:ext cx="1625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617169" y="36979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Strcuture of Multiple 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9841" y="4602907"/>
            <a:ext cx="1915430" cy="526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  <a:endCxn id="31" idx="1"/>
          </p:cNvCxnSpPr>
          <p:nvPr/>
        </p:nvCxnSpPr>
        <p:spPr bwMode="auto">
          <a:xfrm>
            <a:off x="3757059" y="4576133"/>
            <a:ext cx="396360" cy="570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99841" y="5134329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611009" y="5134329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99841" y="509899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Addr Present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870066" y="510093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448437" y="5095920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845125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433753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3022381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1855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1950" y="12192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IE for BSS Parameter update [5]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95151"/>
              </p:ext>
            </p:extLst>
          </p:nvPr>
        </p:nvGraphicFramePr>
        <p:xfrm>
          <a:off x="1425347" y="1891233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6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</a:t>
                      </a:r>
                      <a:r>
                        <a:rPr lang="en-US" sz="1400" baseline="0" dirty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Optional Subelements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octet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39167" y="2715921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&lt;Multi-link IE&gt;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4920" y="2971800"/>
            <a:ext cx="897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Multi-link TIM element </a:t>
            </a:r>
            <a:r>
              <a:rPr lang="en-US" sz="2400" dirty="0"/>
              <a:t>[2], [3], [4]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Element to indicate more information about buffered BUs: 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947004" y="3733800"/>
            <a:ext cx="6747974" cy="688777"/>
            <a:chOff x="105724" y="4449633"/>
            <a:chExt cx="6747974" cy="688777"/>
          </a:xfrm>
        </p:grpSpPr>
        <p:grpSp>
          <p:nvGrpSpPr>
            <p:cNvPr id="4" name="Group 3"/>
            <p:cNvGrpSpPr/>
            <p:nvPr/>
          </p:nvGrpSpPr>
          <p:grpSpPr>
            <a:xfrm>
              <a:off x="1710066" y="4449633"/>
              <a:ext cx="5143632" cy="688777"/>
              <a:chOff x="1345976" y="5278581"/>
              <a:chExt cx="5143632" cy="68877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5707797-11C1-4EF8-9B5F-BC24693A7714}"/>
                  </a:ext>
                </a:extLst>
              </p:cNvPr>
              <p:cNvSpPr txBox="1"/>
              <p:nvPr/>
            </p:nvSpPr>
            <p:spPr>
              <a:xfrm>
                <a:off x="1345976" y="5428004"/>
                <a:ext cx="13273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 set of LMB:</a:t>
                </a:r>
              </a:p>
              <a:p>
                <a:r>
                  <a:rPr lang="en-US" sz="1400" dirty="0">
                    <a:latin typeface="+mn-lt"/>
                  </a:rPr>
                  <a:t>Size = 15 (5x3)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F7DBFA0-1053-4EBB-87FC-6A50DC24DEA2}"/>
                  </a:ext>
                </a:extLst>
              </p:cNvPr>
              <p:cNvSpPr/>
              <p:nvPr/>
            </p:nvSpPr>
            <p:spPr bwMode="auto">
              <a:xfrm>
                <a:off x="30315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5381A13-12FB-4AB6-9111-52364CB44B99}"/>
                  </a:ext>
                </a:extLst>
              </p:cNvPr>
              <p:cNvSpPr/>
              <p:nvPr/>
            </p:nvSpPr>
            <p:spPr bwMode="auto">
              <a:xfrm>
                <a:off x="32601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22764DC-F235-48FD-A742-EA7BE58D3BA6}"/>
                  </a:ext>
                </a:extLst>
              </p:cNvPr>
              <p:cNvSpPr/>
              <p:nvPr/>
            </p:nvSpPr>
            <p:spPr bwMode="auto">
              <a:xfrm>
                <a:off x="34887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1" name="Left Brace 50">
                <a:extLst>
                  <a:ext uri="{FF2B5EF4-FFF2-40B4-BE49-F238E27FC236}">
                    <a16:creationId xmlns:a16="http://schemas.microsoft.com/office/drawing/2014/main" id="{08D95540-3432-48E7-9013-18C82AC954A2}"/>
                  </a:ext>
                </a:extLst>
              </p:cNvPr>
              <p:cNvSpPr/>
              <p:nvPr/>
            </p:nvSpPr>
            <p:spPr bwMode="auto">
              <a:xfrm rot="5400000">
                <a:off x="3247150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8B32BD9-8732-4073-9919-B3057AFAA693}"/>
                  </a:ext>
                </a:extLst>
              </p:cNvPr>
              <p:cNvSpPr/>
              <p:nvPr/>
            </p:nvSpPr>
            <p:spPr bwMode="auto">
              <a:xfrm>
                <a:off x="37264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2802DA5D-DC5E-4D13-8A76-6E1FF66BB198}"/>
                  </a:ext>
                </a:extLst>
              </p:cNvPr>
              <p:cNvSpPr/>
              <p:nvPr/>
            </p:nvSpPr>
            <p:spPr bwMode="auto">
              <a:xfrm>
                <a:off x="39550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EB984D5-B796-43C0-8E69-2A9EE40D677A}"/>
                  </a:ext>
                </a:extLst>
              </p:cNvPr>
              <p:cNvSpPr/>
              <p:nvPr/>
            </p:nvSpPr>
            <p:spPr bwMode="auto">
              <a:xfrm>
                <a:off x="41836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5" name="Left Brace 54">
                <a:extLst>
                  <a:ext uri="{FF2B5EF4-FFF2-40B4-BE49-F238E27FC236}">
                    <a16:creationId xmlns:a16="http://schemas.microsoft.com/office/drawing/2014/main" id="{F16B7B2A-E554-4B63-AC78-5EF8D1C8B69B}"/>
                  </a:ext>
                </a:extLst>
              </p:cNvPr>
              <p:cNvSpPr/>
              <p:nvPr/>
            </p:nvSpPr>
            <p:spPr bwMode="auto">
              <a:xfrm rot="5400000">
                <a:off x="3942074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F064AD3-AE73-4AAC-972D-4CA9D13CA4F7}"/>
                  </a:ext>
                </a:extLst>
              </p:cNvPr>
              <p:cNvSpPr/>
              <p:nvPr/>
            </p:nvSpPr>
            <p:spPr bwMode="auto">
              <a:xfrm>
                <a:off x="44230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B9B9F72-8D0A-4EA0-9D12-9F2D61ED4BF9}"/>
                  </a:ext>
                </a:extLst>
              </p:cNvPr>
              <p:cNvSpPr/>
              <p:nvPr/>
            </p:nvSpPr>
            <p:spPr bwMode="auto">
              <a:xfrm>
                <a:off x="46516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509A68A-5ADB-4C8F-91ED-C8AC3B9948EB}"/>
                  </a:ext>
                </a:extLst>
              </p:cNvPr>
              <p:cNvSpPr/>
              <p:nvPr/>
            </p:nvSpPr>
            <p:spPr bwMode="auto">
              <a:xfrm>
                <a:off x="48802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9" name="Left Brace 58">
                <a:extLst>
                  <a:ext uri="{FF2B5EF4-FFF2-40B4-BE49-F238E27FC236}">
                    <a16:creationId xmlns:a16="http://schemas.microsoft.com/office/drawing/2014/main" id="{186BF33D-CE68-4B47-8345-FF47C985A252}"/>
                  </a:ext>
                </a:extLst>
              </p:cNvPr>
              <p:cNvSpPr/>
              <p:nvPr/>
            </p:nvSpPr>
            <p:spPr bwMode="auto">
              <a:xfrm rot="5400000">
                <a:off x="4638733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5849186-2978-4F20-867E-B149B3D269BB}"/>
                  </a:ext>
                </a:extLst>
              </p:cNvPr>
              <p:cNvSpPr/>
              <p:nvPr/>
            </p:nvSpPr>
            <p:spPr bwMode="auto">
              <a:xfrm>
                <a:off x="5118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2C62F51-E494-46B5-BEEF-FD3F9256A0E0}"/>
                  </a:ext>
                </a:extLst>
              </p:cNvPr>
              <p:cNvSpPr/>
              <p:nvPr/>
            </p:nvSpPr>
            <p:spPr bwMode="auto">
              <a:xfrm>
                <a:off x="53466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D69C7E7-2ECA-4781-9747-A424D58D0321}"/>
                  </a:ext>
                </a:extLst>
              </p:cNvPr>
              <p:cNvSpPr/>
              <p:nvPr/>
            </p:nvSpPr>
            <p:spPr bwMode="auto">
              <a:xfrm>
                <a:off x="55752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3" name="Left Brace 62">
                <a:extLst>
                  <a:ext uri="{FF2B5EF4-FFF2-40B4-BE49-F238E27FC236}">
                    <a16:creationId xmlns:a16="http://schemas.microsoft.com/office/drawing/2014/main" id="{EBDFD4F0-78CC-4821-BAA8-E0A57D0E63AD}"/>
                  </a:ext>
                </a:extLst>
              </p:cNvPr>
              <p:cNvSpPr/>
              <p:nvPr/>
            </p:nvSpPr>
            <p:spPr bwMode="auto">
              <a:xfrm rot="5400000">
                <a:off x="53336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21E8272-D4F8-481B-B77E-F1C89FC66027}"/>
                  </a:ext>
                </a:extLst>
              </p:cNvPr>
              <p:cNvSpPr/>
              <p:nvPr/>
            </p:nvSpPr>
            <p:spPr bwMode="auto">
              <a:xfrm>
                <a:off x="58038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774267B-086A-4418-A9D0-C876C56BA59F}"/>
                  </a:ext>
                </a:extLst>
              </p:cNvPr>
              <p:cNvSpPr/>
              <p:nvPr/>
            </p:nvSpPr>
            <p:spPr bwMode="auto">
              <a:xfrm>
                <a:off x="60324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89413F4-2157-4AB2-A2BA-399C2D7995B7}"/>
                  </a:ext>
                </a:extLst>
              </p:cNvPr>
              <p:cNvSpPr/>
              <p:nvPr/>
            </p:nvSpPr>
            <p:spPr bwMode="auto">
              <a:xfrm>
                <a:off x="6261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7" name="Left Brace 66">
                <a:extLst>
                  <a:ext uri="{FF2B5EF4-FFF2-40B4-BE49-F238E27FC236}">
                    <a16:creationId xmlns:a16="http://schemas.microsoft.com/office/drawing/2014/main" id="{3F97C9B1-98F9-4C88-8FE3-DDB551B35BC3}"/>
                  </a:ext>
                </a:extLst>
              </p:cNvPr>
              <p:cNvSpPr/>
              <p:nvPr/>
            </p:nvSpPr>
            <p:spPr bwMode="auto">
              <a:xfrm rot="5400000">
                <a:off x="60194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05724" y="4724400"/>
              <a:ext cx="14446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Link Indication: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4495800"/>
            <a:ext cx="6394269" cy="691213"/>
            <a:chOff x="55765" y="5100424"/>
            <a:chExt cx="6394269" cy="691213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6D89EA9-3C52-402E-B25C-BE85E36F29CC}"/>
                </a:ext>
              </a:extLst>
            </p:cNvPr>
            <p:cNvSpPr txBox="1"/>
            <p:nvPr/>
          </p:nvSpPr>
          <p:spPr>
            <a:xfrm>
              <a:off x="1452301" y="5185012"/>
              <a:ext cx="16017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TID bitmap: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Size = 40 (5x8) bits</a:t>
              </a:r>
            </a:p>
          </p:txBody>
        </p:sp>
        <p:sp>
          <p:nvSpPr>
            <p:cNvPr id="70" name="Left Brace 69">
              <a:extLst>
                <a:ext uri="{FF2B5EF4-FFF2-40B4-BE49-F238E27FC236}">
                  <a16:creationId xmlns:a16="http://schemas.microsoft.com/office/drawing/2014/main" id="{58E4AE5B-3F6D-4F1C-A855-7C17C91CD60B}"/>
                </a:ext>
              </a:extLst>
            </p:cNvPr>
            <p:cNvSpPr/>
            <p:nvPr/>
          </p:nvSpPr>
          <p:spPr bwMode="auto">
            <a:xfrm rot="5400000">
              <a:off x="3829702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1" name="Left Brace 70">
              <a:extLst>
                <a:ext uri="{FF2B5EF4-FFF2-40B4-BE49-F238E27FC236}">
                  <a16:creationId xmlns:a16="http://schemas.microsoft.com/office/drawing/2014/main" id="{32B2AD0A-566C-4F63-8F38-0EE25274ECF6}"/>
                </a:ext>
              </a:extLst>
            </p:cNvPr>
            <p:cNvSpPr/>
            <p:nvPr/>
          </p:nvSpPr>
          <p:spPr bwMode="auto">
            <a:xfrm rot="5400000">
              <a:off x="4526361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2" name="Left Brace 71">
              <a:extLst>
                <a:ext uri="{FF2B5EF4-FFF2-40B4-BE49-F238E27FC236}">
                  <a16:creationId xmlns:a16="http://schemas.microsoft.com/office/drawing/2014/main" id="{16D564E4-8EAE-4556-BC3C-3DA7519C669F}"/>
                </a:ext>
              </a:extLst>
            </p:cNvPr>
            <p:cNvSpPr/>
            <p:nvPr/>
          </p:nvSpPr>
          <p:spPr bwMode="auto">
            <a:xfrm rot="5400000">
              <a:off x="5221285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3" name="Left Brace 72">
              <a:extLst>
                <a:ext uri="{FF2B5EF4-FFF2-40B4-BE49-F238E27FC236}">
                  <a16:creationId xmlns:a16="http://schemas.microsoft.com/office/drawing/2014/main" id="{25B98B9B-F945-426A-9DA4-41401DD5C825}"/>
                </a:ext>
              </a:extLst>
            </p:cNvPr>
            <p:cNvSpPr/>
            <p:nvPr/>
          </p:nvSpPr>
          <p:spPr bwMode="auto">
            <a:xfrm rot="5400000">
              <a:off x="5943484" y="4839251"/>
              <a:ext cx="245378" cy="767723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9179B3F-A637-40BF-AD5B-B5BC8DF75496}"/>
                </a:ext>
              </a:extLst>
            </p:cNvPr>
            <p:cNvGrpSpPr/>
            <p:nvPr/>
          </p:nvGrpSpPr>
          <p:grpSpPr>
            <a:xfrm>
              <a:off x="3597723" y="5405765"/>
              <a:ext cx="702130" cy="383436"/>
              <a:chOff x="3781955" y="5333160"/>
              <a:chExt cx="1845787" cy="383436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0F620795-8A72-4072-9708-C5AAE080F19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0899DBEC-D4A5-4932-9766-2B5A7A16D1A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249DE98-EC02-41A6-B6F6-E39659AF851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CD15B2D-BC39-4EFA-8E28-A48BDABE3C8B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5BC6D53-F5EB-4F1A-B342-FF3BF9AC2CF7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2E3530C-EE88-4072-9990-4377DBBE16B9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FDFEB231-6B58-499E-B706-37B716C23FD7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AFD07DA0-74F2-411C-BC89-28F5FA1FCA59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64156FC4-F051-4FF3-91AB-16236965C847}"/>
                </a:ext>
              </a:extLst>
            </p:cNvPr>
            <p:cNvGrpSpPr/>
            <p:nvPr/>
          </p:nvGrpSpPr>
          <p:grpSpPr>
            <a:xfrm>
              <a:off x="4306931" y="5401088"/>
              <a:ext cx="702130" cy="383436"/>
              <a:chOff x="3781955" y="5333160"/>
              <a:chExt cx="1845787" cy="383436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05663C37-5FA8-4981-B11A-20E9EDDB066B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0E694CAC-C05E-42CB-95E8-AAFD7FB600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A4347077-DBD0-48F6-8211-097CB7682EA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8C617AB-F292-4494-934F-CF8DAA70F97C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AA073559-7891-4C9E-AC8F-87F0456B511A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40043AF-6F2F-4437-BDEA-56F0A15D8062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35B78E24-510B-4995-BEA6-8EF6821225C6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9702AA4C-86F4-4A02-AD1A-3B84B719B6B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3BD2CB9-FF85-4BA7-924A-03E077498542}"/>
                </a:ext>
              </a:extLst>
            </p:cNvPr>
            <p:cNvGrpSpPr/>
            <p:nvPr/>
          </p:nvGrpSpPr>
          <p:grpSpPr>
            <a:xfrm>
              <a:off x="5013108" y="5408201"/>
              <a:ext cx="702130" cy="383436"/>
              <a:chOff x="3781955" y="5333160"/>
              <a:chExt cx="1845787" cy="383436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C855F924-B2DB-4B79-A6C7-1FF2146D5C66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E2629F1-E513-4E46-A00E-2E5915A678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02A945A1-15C7-43CF-9322-0DDEE7B0012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EA5FB825-B4DA-4641-A79B-F973EBB25352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49032F8D-421F-4975-9251-78F1A8C5091E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B65996BF-82F2-4490-8329-3B2198A007E0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297D0E4-6895-46F0-A3B0-DCF683A9219D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E94BC797-B136-4E95-A6B6-484047B0DD0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CD1CFCB-6A78-4DB5-84C9-3F2B706A19A5}"/>
                </a:ext>
              </a:extLst>
            </p:cNvPr>
            <p:cNvGrpSpPr/>
            <p:nvPr/>
          </p:nvGrpSpPr>
          <p:grpSpPr>
            <a:xfrm>
              <a:off x="5722316" y="5403524"/>
              <a:ext cx="702130" cy="383436"/>
              <a:chOff x="3781955" y="5333160"/>
              <a:chExt cx="1845787" cy="383436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E3028781-5B52-4ABD-AE75-153833B2E0C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553304E-051B-45BD-876B-14AD48D1EE4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9B0D43AA-BAA8-4534-8C68-819F4DA4425F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7D49EEFB-37B0-47E0-8D5E-1E7F4F6EA2CF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940998E0-AE85-448E-85F7-876764244CF4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8C155F73-833F-4762-AFBE-D52419BD963A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CB8BA73-57DC-4F54-A6A8-BD63644FFB35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B8EBE705-158F-4567-88E0-A1C1FCBC38AA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5765" y="5311321"/>
              <a:ext cx="13965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TID Indication: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52400" y="5229225"/>
            <a:ext cx="7849716" cy="1247775"/>
            <a:chOff x="169821" y="5257800"/>
            <a:chExt cx="7849716" cy="12477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912" y="5257800"/>
              <a:ext cx="5381625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TextBox 119"/>
            <p:cNvSpPr txBox="1"/>
            <p:nvPr/>
          </p:nvSpPr>
          <p:spPr>
            <a:xfrm>
              <a:off x="169821" y="5558521"/>
              <a:ext cx="22461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ML-TIM element</a:t>
              </a:r>
            </a:p>
            <a:p>
              <a:r>
                <a:rPr lang="en-US" b="1" dirty="0"/>
                <a:t>+ </a:t>
              </a:r>
            </a:p>
            <a:p>
              <a:r>
                <a:rPr lang="en-US" b="1" dirty="0"/>
                <a:t>Link Recommendation element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elements: Others?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New elements may be needed for other Multi-link operations, e.g. TID-to-link mapping, per-link Medium State Information [9], MLD request element in Probe Request frame [8] etc.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It may be possible to design a unified format for some usage e.g. Multi-link Discovery and Multi-link Setup, but a common design that cater to all use cases may be more complicated and may lead to unnecessary overhead.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69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Proposal: A common Multi-link element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440359"/>
            <a:ext cx="9061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/>
              <a:t>A common Multi-link element to carry the information for various Multi-link operations, with a Type field to differentiate the various formats: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02851"/>
              </p:ext>
            </p:extLst>
          </p:nvPr>
        </p:nvGraphicFramePr>
        <p:xfrm>
          <a:off x="609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:a16="http://schemas.microsoft.com/office/drawing/2014/main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Type 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Discovery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Setup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 ~ 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9140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85106"/>
              </p:ext>
            </p:extLst>
          </p:nvPr>
        </p:nvGraphicFramePr>
        <p:xfrm>
          <a:off x="5181600" y="3810000"/>
          <a:ext cx="3886200" cy="2651760"/>
        </p:xfrm>
        <a:graphic>
          <a:graphicData uri="http://schemas.openxmlformats.org/drawingml/2006/table">
            <a:tbl>
              <a:tblPr firstRow="1" bandRow="1"/>
              <a:tblGrid>
                <a:gridCol w="838200">
                  <a:extLst>
                    <a:ext uri="{9D8B030D-6E8A-4147-A177-3AD203B41FA5}">
                      <a16:colId xmlns:a16="http://schemas.microsoft.com/office/drawing/2014/main" val="32643049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Type 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Capabilities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Operation Parameters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Link/TID Indication/Recommendation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 ~ 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9140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3500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1: Based on Usage:</a:t>
            </a:r>
            <a:endParaRPr lang="en-US" sz="2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105400" y="3352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2: Based on content:</a:t>
            </a:r>
            <a:endParaRPr lang="en-US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0" y="2286000"/>
            <a:ext cx="7763122" cy="113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66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/>
              <a:t>[1] 20/28r1 - Indication of Multi-link Information (Insun Jang) </a:t>
            </a:r>
          </a:p>
          <a:p>
            <a:pPr marL="0" indent="0">
              <a:buNone/>
            </a:pPr>
            <a:r>
              <a:rPr lang="en-US" sz="2200" b="0" dirty="0"/>
              <a:t>[2] 20/66r3 - Multi-Link TIM (Young </a:t>
            </a:r>
            <a:r>
              <a:rPr lang="en-US" sz="2200" b="0" dirty="0" err="1"/>
              <a:t>Hoon</a:t>
            </a:r>
            <a:r>
              <a:rPr lang="en-US" sz="2200" b="0" dirty="0"/>
              <a:t> Kwon) </a:t>
            </a:r>
          </a:p>
          <a:p>
            <a:pPr marL="0" indent="0">
              <a:buNone/>
            </a:pPr>
            <a:r>
              <a:rPr lang="en-US" sz="2200" b="0" dirty="0"/>
              <a:t>[3] 20/84r1 - Multi-link TIM – follow up (</a:t>
            </a:r>
            <a:r>
              <a:rPr lang="en-US" sz="2200" b="0" dirty="0" err="1"/>
              <a:t>Minyoung</a:t>
            </a:r>
            <a:r>
              <a:rPr lang="en-US" sz="2200" b="0" dirty="0"/>
              <a:t> Park)</a:t>
            </a:r>
          </a:p>
          <a:p>
            <a:pPr marL="0" indent="0">
              <a:buNone/>
            </a:pPr>
            <a:r>
              <a:rPr lang="en-US" sz="2200" b="0" dirty="0"/>
              <a:t>[4] 19/1955r2 - MLO: Efficient Paging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[5] 20/337r1 - Multi-link BSS Parameter Update (Yongho </a:t>
            </a:r>
            <a:r>
              <a:rPr lang="en-US" sz="2200" b="0" dirty="0" err="1"/>
              <a:t>Seok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[6] 20/356r3 -  MLO: Discovery and beacon-bloating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[7] 20/357r0 - Container for advertising ML Information (Abhishek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[8] 20/389r3 - Multi-Link Discovery – part 1 (Laurent </a:t>
            </a:r>
            <a:r>
              <a:rPr lang="en-US" sz="2200" b="0" dirty="0" err="1"/>
              <a:t>Cariou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[9] 20/82r2- Synchronous Transmitter Medium State Information (Matthew Fischer)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3716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A common Multi-link element is defined to carry the information for various Multi-link operations, the element carrying a Type field to differentiate the various formats of the element. 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45Y/4N/23A</a:t>
            </a:r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The Type field is carried as the first sub-field in the Multi-link Control field of the Multi-link element. 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Approved with unanimous consent.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514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42853</TotalTime>
  <Words>795</Words>
  <Application>Microsoft Office PowerPoint</Application>
  <PresentationFormat>On-screen Show (4:3)</PresentationFormat>
  <Paragraphs>203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HGP創英角ｺﾞｼｯｸUB</vt:lpstr>
      <vt:lpstr>Arial</vt:lpstr>
      <vt:lpstr>Calibri</vt:lpstr>
      <vt:lpstr>Garamond</vt:lpstr>
      <vt:lpstr>Times New Roman</vt:lpstr>
      <vt:lpstr>Wingdings</vt:lpstr>
      <vt:lpstr>802-11-Submission</vt:lpstr>
      <vt:lpstr>Multi-link Element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Rojan Chitrakar</cp:lastModifiedBy>
  <cp:revision>383</cp:revision>
  <cp:lastPrinted>2014-11-04T15:04:57Z</cp:lastPrinted>
  <dcterms:created xsi:type="dcterms:W3CDTF">2007-04-17T18:10:23Z</dcterms:created>
  <dcterms:modified xsi:type="dcterms:W3CDTF">2020-10-21T16:24:20Z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