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330" r:id="rId3"/>
    <p:sldId id="347" r:id="rId4"/>
    <p:sldId id="346" r:id="rId5"/>
    <p:sldId id="348" r:id="rId6"/>
    <p:sldId id="349" r:id="rId7"/>
    <p:sldId id="312" r:id="rId8"/>
    <p:sldId id="345" r:id="rId9"/>
    <p:sldId id="350" r:id="rId10"/>
    <p:sldId id="351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HITRAKAR_Rojan" initials="C" lastIdx="3" clrIdx="0"/>
  <p:cmAuthor id="1" name="Rojan Chitrakar" initials="RC" lastIdx="6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8BE1FF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131" autoAdjust="0"/>
    <p:restoredTop sz="92244" autoAdjust="0"/>
  </p:normalViewPr>
  <p:slideViewPr>
    <p:cSldViewPr>
      <p:cViewPr varScale="1">
        <p:scale>
          <a:sx n="105" d="100"/>
          <a:sy n="105" d="100"/>
        </p:scale>
        <p:origin x="-2242" y="-8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3444" y="-40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 dirty="0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 dirty="0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dirty="0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 dirty="0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 dirty="0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</a:t>
            </a:r>
            <a:r>
              <a:rPr lang="en-US" altLang="en-US" sz="1800" b="1" dirty="0" smtClean="0"/>
              <a:t>802.11-20/0772r2</a:t>
            </a:r>
            <a:endParaRPr lang="en-US" alt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en-US" sz="1800" b="1" dirty="0" smtClean="0"/>
              <a:t>May </a:t>
            </a:r>
            <a:r>
              <a:rPr lang="en-US" altLang="en-US" sz="1800" b="1" dirty="0"/>
              <a:t>2020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3" r:id="rId8"/>
    <p:sldLayoutId id="2147486144" r:id="rId9"/>
    <p:sldLayoutId id="2147486145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ko-KR" dirty="0"/>
              <a:t>Multi-link </a:t>
            </a:r>
            <a:r>
              <a:rPr lang="en-US" altLang="ko-KR" dirty="0" smtClean="0"/>
              <a:t>Element format</a:t>
            </a:r>
            <a:endParaRPr lang="en-US" altLang="en-US" dirty="0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</a:t>
            </a:r>
            <a:r>
              <a:rPr lang="en-US" altLang="en-US" sz="2000" b="0" dirty="0" smtClean="0"/>
              <a:t>2020-05-11</a:t>
            </a:r>
            <a:endParaRPr lang="en-US" altLang="en-US" sz="2000" b="0" dirty="0"/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 Authors:</a:t>
            </a:r>
            <a:endParaRPr lang="en-US" altLang="en-US" sz="2000" b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5648235"/>
              </p:ext>
            </p:extLst>
          </p:nvPr>
        </p:nvGraphicFramePr>
        <p:xfrm>
          <a:off x="381001" y="2534920"/>
          <a:ext cx="8305800" cy="18542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39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2469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85670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ko-KR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Rojan Chitrakar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Panasonic Corporation</a:t>
                      </a: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202 Bedok South Avenue 1, #02-11 Singapore 469332</a:t>
                      </a: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rojan.chitrakar@sg.panasonic.com</a:t>
                      </a: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Lei Huang</a:t>
                      </a:r>
                      <a:endParaRPr lang="ko-KR" altLang="en-US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Yanyi Ding</a:t>
                      </a:r>
                      <a:endParaRPr lang="ko-KR" altLang="en-US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altLang="ko-KR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Yoshio Urabe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78486419"/>
                  </a:ext>
                </a:extLst>
              </a:tr>
            </a:tbl>
          </a:graphicData>
        </a:graphic>
      </p:graphicFrame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Rojan Chitrakar (Panasonic)</a:t>
            </a:r>
            <a:endParaRPr lang="en-US" altLang="ko-K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CF617D86-5CEF-4A7A-8BBC-1BE5E3A2734F}" type="slidenum">
              <a:rPr lang="en-US" altLang="en-US" smtClean="0"/>
              <a:pPr/>
              <a:t>10</a:t>
            </a:fld>
            <a:endParaRPr lang="en-US" alt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 smtClean="0">
                <a:ea typeface="Gulim" pitchFamily="34" charset="-127"/>
              </a:rPr>
              <a:t>Annex: Examples</a:t>
            </a:r>
            <a:endParaRPr lang="en-US" sz="3600" kern="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225" y="1258212"/>
            <a:ext cx="6835775" cy="5142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3403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2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Introduction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97739AAF-32B4-4013-BDC6-D1C54FAB297A}"/>
              </a:ext>
            </a:extLst>
          </p:cNvPr>
          <p:cNvSpPr txBox="1"/>
          <p:nvPr/>
        </p:nvSpPr>
        <p:spPr>
          <a:xfrm>
            <a:off x="228600" y="1524000"/>
            <a:ext cx="8686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dirty="0" smtClean="0"/>
              <a:t>Many variants of Multi-link elements have been proposed in .11be. Defining multiple elements will cause the Element ID Extension space to run out faster. As of REVmd_D3.3, </a:t>
            </a:r>
            <a:r>
              <a:rPr lang="en-US" sz="2400" smtClean="0"/>
              <a:t>only 162 </a:t>
            </a:r>
            <a:r>
              <a:rPr lang="en-US" sz="2400" dirty="0" smtClean="0"/>
              <a:t>IDs are available.</a:t>
            </a:r>
            <a:endParaRPr lang="en-US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855" y="3124200"/>
            <a:ext cx="7869545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4800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828800"/>
            <a:ext cx="7772400" cy="1314450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3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3600" dirty="0" smtClean="0"/>
              <a:t>Multi-link elements - 1</a:t>
            </a:r>
            <a:endParaRPr lang="en-US" sz="3600" kern="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97739AAF-32B4-4013-BDC6-D1C54FAB297A}"/>
              </a:ext>
            </a:extLst>
          </p:cNvPr>
          <p:cNvSpPr txBox="1"/>
          <p:nvPr/>
        </p:nvSpPr>
        <p:spPr>
          <a:xfrm>
            <a:off x="82608" y="1524000"/>
            <a:ext cx="89787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 smtClean="0"/>
              <a:t>Multi-link element for Discovery &amp; </a:t>
            </a:r>
            <a:r>
              <a:rPr lang="en-US" sz="2400" dirty="0"/>
              <a:t>Multi-link Setup [1] </a:t>
            </a:r>
            <a:endParaRPr lang="en-US" sz="20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97739AAF-32B4-4013-BDC6-D1C54FAB297A}"/>
              </a:ext>
            </a:extLst>
          </p:cNvPr>
          <p:cNvSpPr txBox="1"/>
          <p:nvPr/>
        </p:nvSpPr>
        <p:spPr>
          <a:xfrm>
            <a:off x="82606" y="3276600"/>
            <a:ext cx="89787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 smtClean="0"/>
              <a:t>Multiple </a:t>
            </a:r>
            <a:r>
              <a:rPr lang="en-US" sz="2400" dirty="0"/>
              <a:t>Link Attribute (MLA) </a:t>
            </a:r>
            <a:r>
              <a:rPr lang="en-US" sz="2400" dirty="0" smtClean="0"/>
              <a:t>element for ML Discovery [6], [7]</a:t>
            </a:r>
            <a:endParaRPr lang="en-US" sz="2000" dirty="0"/>
          </a:p>
        </p:txBody>
      </p:sp>
      <p:graphicFrame>
        <p:nvGraphicFramePr>
          <p:cNvPr id="29" name="Table 28">
            <a:extLst>
              <a:ext uri="{FF2B5EF4-FFF2-40B4-BE49-F238E27FC236}">
                <a16:creationId xmlns:a16="http://schemas.microsoft.com/office/drawing/2014/main" xmlns="" id="{84CD169A-9C35-4372-945D-9FCDED94EF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4509031"/>
              </p:ext>
            </p:extLst>
          </p:nvPr>
        </p:nvGraphicFramePr>
        <p:xfrm>
          <a:off x="804295" y="3992646"/>
          <a:ext cx="7535409" cy="7704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8659">
                  <a:extLst>
                    <a:ext uri="{9D8B030D-6E8A-4147-A177-3AD203B41FA5}">
                      <a16:colId xmlns:a16="http://schemas.microsoft.com/office/drawing/2014/main" xmlns="" val="3317732376"/>
                    </a:ext>
                  </a:extLst>
                </a:gridCol>
                <a:gridCol w="536895">
                  <a:extLst>
                    <a:ext uri="{9D8B030D-6E8A-4147-A177-3AD203B41FA5}">
                      <a16:colId xmlns:a16="http://schemas.microsoft.com/office/drawing/2014/main" xmlns="" val="2148176915"/>
                    </a:ext>
                  </a:extLst>
                </a:gridCol>
                <a:gridCol w="562063">
                  <a:extLst>
                    <a:ext uri="{9D8B030D-6E8A-4147-A177-3AD203B41FA5}">
                      <a16:colId xmlns:a16="http://schemas.microsoft.com/office/drawing/2014/main" xmlns="" val="1208655651"/>
                    </a:ext>
                  </a:extLst>
                </a:gridCol>
                <a:gridCol w="729842">
                  <a:extLst>
                    <a:ext uri="{9D8B030D-6E8A-4147-A177-3AD203B41FA5}">
                      <a16:colId xmlns:a16="http://schemas.microsoft.com/office/drawing/2014/main" xmlns="" val="3466758722"/>
                    </a:ext>
                  </a:extLst>
                </a:gridCol>
                <a:gridCol w="687897">
                  <a:extLst>
                    <a:ext uri="{9D8B030D-6E8A-4147-A177-3AD203B41FA5}">
                      <a16:colId xmlns:a16="http://schemas.microsoft.com/office/drawing/2014/main" xmlns="" val="98292594"/>
                    </a:ext>
                  </a:extLst>
                </a:gridCol>
                <a:gridCol w="813732">
                  <a:extLst>
                    <a:ext uri="{9D8B030D-6E8A-4147-A177-3AD203B41FA5}">
                      <a16:colId xmlns:a16="http://schemas.microsoft.com/office/drawing/2014/main" xmlns="" val="40647484"/>
                    </a:ext>
                  </a:extLst>
                </a:gridCol>
                <a:gridCol w="755009">
                  <a:extLst>
                    <a:ext uri="{9D8B030D-6E8A-4147-A177-3AD203B41FA5}">
                      <a16:colId xmlns:a16="http://schemas.microsoft.com/office/drawing/2014/main" xmlns="" val="3804376490"/>
                    </a:ext>
                  </a:extLst>
                </a:gridCol>
                <a:gridCol w="898576">
                  <a:extLst>
                    <a:ext uri="{9D8B030D-6E8A-4147-A177-3AD203B41FA5}">
                      <a16:colId xmlns:a16="http://schemas.microsoft.com/office/drawing/2014/main" xmlns="" val="1807116085"/>
                    </a:ext>
                  </a:extLst>
                </a:gridCol>
                <a:gridCol w="584064">
                  <a:extLst>
                    <a:ext uri="{9D8B030D-6E8A-4147-A177-3AD203B41FA5}">
                      <a16:colId xmlns:a16="http://schemas.microsoft.com/office/drawing/2014/main" xmlns="" val="3424700240"/>
                    </a:ext>
                  </a:extLst>
                </a:gridCol>
                <a:gridCol w="1478672">
                  <a:extLst>
                    <a:ext uri="{9D8B030D-6E8A-4147-A177-3AD203B41FA5}">
                      <a16:colId xmlns:a16="http://schemas.microsoft.com/office/drawing/2014/main" xmlns="" val="1401759469"/>
                    </a:ext>
                  </a:extLst>
                </a:gridCol>
              </a:tblGrid>
              <a:tr h="400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u="none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Element ID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Length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Element ID Extension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Common Control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MLD Address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MLD SSID</a:t>
                      </a: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Authentication Algorithm</a:t>
                      </a: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…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Optional Sub-elements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 anchorCtr="1"/>
                </a:tc>
                <a:extLst>
                  <a:ext uri="{0D108BD9-81ED-4DB2-BD59-A6C34878D82A}">
                    <a16:rowId xmlns:a16="http://schemas.microsoft.com/office/drawing/2014/main" xmlns="" val="16160627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Octets: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1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1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1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x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0 or 6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0 or 32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0 or 2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…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variable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 anchorCtr="1"/>
                </a:tc>
                <a:extLst>
                  <a:ext uri="{0D108BD9-81ED-4DB2-BD59-A6C34878D82A}">
                    <a16:rowId xmlns:a16="http://schemas.microsoft.com/office/drawing/2014/main" xmlns="" val="1018296499"/>
                  </a:ext>
                </a:extLst>
              </a:tr>
            </a:tbl>
          </a:graphicData>
        </a:graphic>
      </p:graphicFrame>
      <p:sp>
        <p:nvSpPr>
          <p:cNvPr id="30" name="Right Brace 29">
            <a:extLst>
              <a:ext uri="{FF2B5EF4-FFF2-40B4-BE49-F238E27FC236}">
                <a16:creationId xmlns:a16="http://schemas.microsoft.com/office/drawing/2014/main" xmlns="" id="{ED930BA1-3FC4-4C2F-9DBA-6467788AA831}"/>
              </a:ext>
            </a:extLst>
          </p:cNvPr>
          <p:cNvSpPr/>
          <p:nvPr/>
        </p:nvSpPr>
        <p:spPr bwMode="auto">
          <a:xfrm rot="5400000">
            <a:off x="4851204" y="3060634"/>
            <a:ext cx="246221" cy="3611770"/>
          </a:xfrm>
          <a:prstGeom prst="rightBrace">
            <a:avLst>
              <a:gd name="adj1" fmla="val 348443"/>
              <a:gd name="adj2" fmla="val 5000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9507AD9C-5BDE-4BEC-90F1-8703037237DE}"/>
              </a:ext>
            </a:extLst>
          </p:cNvPr>
          <p:cNvSpPr txBox="1"/>
          <p:nvPr/>
        </p:nvSpPr>
        <p:spPr>
          <a:xfrm>
            <a:off x="4153419" y="5023886"/>
            <a:ext cx="162576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Common/MLD Capabilities</a:t>
            </a:r>
          </a:p>
        </p:txBody>
      </p:sp>
      <p:sp>
        <p:nvSpPr>
          <p:cNvPr id="32" name="Right Brace 31">
            <a:extLst>
              <a:ext uri="{FF2B5EF4-FFF2-40B4-BE49-F238E27FC236}">
                <a16:creationId xmlns:a16="http://schemas.microsoft.com/office/drawing/2014/main" xmlns="" id="{84D62EF5-3E40-4E7D-986F-B611D963D5A6}"/>
              </a:ext>
            </a:extLst>
          </p:cNvPr>
          <p:cNvSpPr/>
          <p:nvPr/>
        </p:nvSpPr>
        <p:spPr bwMode="auto">
          <a:xfrm rot="5400000">
            <a:off x="7469973" y="4119898"/>
            <a:ext cx="246221" cy="1493239"/>
          </a:xfrm>
          <a:prstGeom prst="rightBrace">
            <a:avLst>
              <a:gd name="adj1" fmla="val 348443"/>
              <a:gd name="adj2" fmla="val 5000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63366561-A91C-4611-AD6D-5282AA6D4BAF}"/>
              </a:ext>
            </a:extLst>
          </p:cNvPr>
          <p:cNvSpPr txBox="1"/>
          <p:nvPr/>
        </p:nvSpPr>
        <p:spPr>
          <a:xfrm>
            <a:off x="6780200" y="4993108"/>
            <a:ext cx="162576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Set of elements organized as a profile for every other STA of the MLD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xmlns="" id="{B1323AB8-3B78-4ED7-918B-4D7DE970D358}"/>
              </a:ext>
            </a:extLst>
          </p:cNvPr>
          <p:cNvSpPr/>
          <p:nvPr/>
        </p:nvSpPr>
        <p:spPr>
          <a:xfrm>
            <a:off x="2617169" y="3697924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1000"/>
              </a:spcAft>
            </a:pPr>
            <a:r>
              <a:rPr lang="en-GB" sz="1100" i="1" dirty="0">
                <a:solidFill>
                  <a:srgbClr val="44546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Strcuture of Multiple Link Attribute element</a:t>
            </a:r>
            <a:endParaRPr lang="en-US" sz="1100" i="1" dirty="0">
              <a:solidFill>
                <a:srgbClr val="44546A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xmlns="" id="{D6A58C64-AF0F-4BF3-8EAD-247599DD68B6}"/>
              </a:ext>
            </a:extLst>
          </p:cNvPr>
          <p:cNvCxnSpPr>
            <a:cxnSpLocks/>
          </p:cNvCxnSpPr>
          <p:nvPr/>
        </p:nvCxnSpPr>
        <p:spPr bwMode="auto">
          <a:xfrm flipH="1">
            <a:off x="1299841" y="4602907"/>
            <a:ext cx="1915430" cy="52640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xmlns="" id="{EF9B70F3-ABF4-4FC3-A00D-40009C21A342}"/>
              </a:ext>
            </a:extLst>
          </p:cNvPr>
          <p:cNvCxnSpPr>
            <a:cxnSpLocks/>
            <a:endCxn id="31" idx="1"/>
          </p:cNvCxnSpPr>
          <p:nvPr/>
        </p:nvCxnSpPr>
        <p:spPr bwMode="auto">
          <a:xfrm>
            <a:off x="3757059" y="4576133"/>
            <a:ext cx="396360" cy="57086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xmlns="" id="{0D16A22C-F7AB-40B0-8459-2C377E83B455}"/>
              </a:ext>
            </a:extLst>
          </p:cNvPr>
          <p:cNvSpPr/>
          <p:nvPr/>
        </p:nvSpPr>
        <p:spPr bwMode="auto">
          <a:xfrm>
            <a:off x="1299841" y="5134329"/>
            <a:ext cx="2881634" cy="412777"/>
          </a:xfrm>
          <a:prstGeom prst="rect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xmlns="" id="{D3E02F8E-52BB-403D-83A9-07A49DA89934}"/>
              </a:ext>
            </a:extLst>
          </p:cNvPr>
          <p:cNvCxnSpPr>
            <a:cxnSpLocks/>
          </p:cNvCxnSpPr>
          <p:nvPr/>
        </p:nvCxnSpPr>
        <p:spPr bwMode="auto">
          <a:xfrm>
            <a:off x="3611009" y="5134329"/>
            <a:ext cx="0" cy="414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EC71750A-46C9-4607-8808-C6F57C702004}"/>
              </a:ext>
            </a:extLst>
          </p:cNvPr>
          <p:cNvSpPr txBox="1"/>
          <p:nvPr/>
        </p:nvSpPr>
        <p:spPr>
          <a:xfrm>
            <a:off x="1299841" y="5098995"/>
            <a:ext cx="620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MLD Addr Present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xmlns="" id="{E4C83392-7500-4735-B848-B64CDC6E78D1}"/>
              </a:ext>
            </a:extLst>
          </p:cNvPr>
          <p:cNvSpPr txBox="1"/>
          <p:nvPr/>
        </p:nvSpPr>
        <p:spPr>
          <a:xfrm>
            <a:off x="1870066" y="5100935"/>
            <a:ext cx="620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MLD SSID Present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xmlns="" id="{E909E164-B5B2-4C55-A47E-2F2D4AB843F7}"/>
              </a:ext>
            </a:extLst>
          </p:cNvPr>
          <p:cNvSpPr txBox="1"/>
          <p:nvPr/>
        </p:nvSpPr>
        <p:spPr>
          <a:xfrm>
            <a:off x="2448437" y="5095920"/>
            <a:ext cx="6207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Auth Algo Present</a:t>
            </a:r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xmlns="" id="{2E46884A-24A2-4E7E-8DF4-204D0DD74C25}"/>
              </a:ext>
            </a:extLst>
          </p:cNvPr>
          <p:cNvCxnSpPr>
            <a:cxnSpLocks/>
          </p:cNvCxnSpPr>
          <p:nvPr/>
        </p:nvCxnSpPr>
        <p:spPr bwMode="auto">
          <a:xfrm>
            <a:off x="1845125" y="5134329"/>
            <a:ext cx="0" cy="4102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xmlns="" id="{D2837517-30E5-4393-B019-13AF75F9D603}"/>
              </a:ext>
            </a:extLst>
          </p:cNvPr>
          <p:cNvCxnSpPr>
            <a:cxnSpLocks/>
          </p:cNvCxnSpPr>
          <p:nvPr/>
        </p:nvCxnSpPr>
        <p:spPr bwMode="auto">
          <a:xfrm>
            <a:off x="2433753" y="5134329"/>
            <a:ext cx="0" cy="4102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xmlns="" id="{4F9163A8-092D-458E-A6B3-7D656A5BCF04}"/>
              </a:ext>
            </a:extLst>
          </p:cNvPr>
          <p:cNvCxnSpPr>
            <a:cxnSpLocks/>
          </p:cNvCxnSpPr>
          <p:nvPr/>
        </p:nvCxnSpPr>
        <p:spPr bwMode="auto">
          <a:xfrm>
            <a:off x="3022381" y="5134329"/>
            <a:ext cx="0" cy="4102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1218552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4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3600" dirty="0"/>
              <a:t>Multi-link elements - </a:t>
            </a:r>
            <a:r>
              <a:rPr lang="en-US" sz="3600" dirty="0" smtClean="0"/>
              <a:t>2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97739AAF-32B4-4013-BDC6-D1C54FAB297A}"/>
              </a:ext>
            </a:extLst>
          </p:cNvPr>
          <p:cNvSpPr txBox="1"/>
          <p:nvPr/>
        </p:nvSpPr>
        <p:spPr>
          <a:xfrm>
            <a:off x="61950" y="1219200"/>
            <a:ext cx="89787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 smtClean="0"/>
              <a:t>Multi-link IE for BSS Parameter update [5]</a:t>
            </a:r>
            <a:endParaRPr 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3995151"/>
              </p:ext>
            </p:extLst>
          </p:nvPr>
        </p:nvGraphicFramePr>
        <p:xfrm>
          <a:off x="1425347" y="1891233"/>
          <a:ext cx="571500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1889"/>
                <a:gridCol w="762000"/>
                <a:gridCol w="1066800"/>
                <a:gridCol w="838200"/>
                <a:gridCol w="191611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Element ID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Length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Element ID Extension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Link</a:t>
                      </a:r>
                      <a:r>
                        <a:rPr lang="en-US" sz="1400" baseline="0" dirty="0" smtClean="0"/>
                        <a:t> ID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Optional Subelements</a:t>
                      </a:r>
                    </a:p>
                  </a:txBody>
                  <a:tcPr/>
                </a:tc>
              </a:tr>
              <a:tr h="162560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/>
                        <a:t>1 octet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/>
                        <a:t>1 octet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 smtClean="0"/>
                        <a:t>1 octet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 octet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variable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539167" y="2715921"/>
            <a:ext cx="14109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&lt;Multi-link IE&gt;</a:t>
            </a:r>
            <a:endParaRPr lang="en-US" sz="1400" b="1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97739AAF-32B4-4013-BDC6-D1C54FAB297A}"/>
              </a:ext>
            </a:extLst>
          </p:cNvPr>
          <p:cNvSpPr txBox="1"/>
          <p:nvPr/>
        </p:nvSpPr>
        <p:spPr>
          <a:xfrm>
            <a:off x="74920" y="2971800"/>
            <a:ext cx="897878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rgbClr val="FF0000"/>
                </a:solidFill>
              </a:rPr>
              <a:t>Multi-link TIM element </a:t>
            </a:r>
            <a:r>
              <a:rPr lang="en-US" sz="2400" dirty="0"/>
              <a:t>[2</a:t>
            </a:r>
            <a:r>
              <a:rPr lang="en-US" sz="2400" dirty="0" smtClean="0"/>
              <a:t>], [3], [4]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000" dirty="0" smtClean="0"/>
              <a:t>Element to indicate more information about buffered BUs: </a:t>
            </a:r>
            <a:endParaRPr lang="en-US" sz="1800" dirty="0"/>
          </a:p>
        </p:txBody>
      </p:sp>
      <p:grpSp>
        <p:nvGrpSpPr>
          <p:cNvPr id="6" name="Group 5"/>
          <p:cNvGrpSpPr/>
          <p:nvPr/>
        </p:nvGrpSpPr>
        <p:grpSpPr>
          <a:xfrm>
            <a:off x="947004" y="3733800"/>
            <a:ext cx="6747974" cy="688777"/>
            <a:chOff x="105724" y="4449633"/>
            <a:chExt cx="6747974" cy="688777"/>
          </a:xfrm>
        </p:grpSpPr>
        <p:grpSp>
          <p:nvGrpSpPr>
            <p:cNvPr id="4" name="Group 3"/>
            <p:cNvGrpSpPr/>
            <p:nvPr/>
          </p:nvGrpSpPr>
          <p:grpSpPr>
            <a:xfrm>
              <a:off x="1710066" y="4449633"/>
              <a:ext cx="5143632" cy="688777"/>
              <a:chOff x="1345976" y="5278581"/>
              <a:chExt cx="5143632" cy="688777"/>
            </a:xfrm>
          </p:grpSpPr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xmlns="" id="{85707797-11C1-4EF8-9B5F-BC24693A7714}"/>
                  </a:ext>
                </a:extLst>
              </p:cNvPr>
              <p:cNvSpPr txBox="1"/>
              <p:nvPr/>
            </p:nvSpPr>
            <p:spPr>
              <a:xfrm>
                <a:off x="1345976" y="5428004"/>
                <a:ext cx="132735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latin typeface="+mn-lt"/>
                  </a:rPr>
                  <a:t>A set of LMB:</a:t>
                </a:r>
              </a:p>
              <a:p>
                <a:r>
                  <a:rPr lang="en-US" sz="1400" dirty="0">
                    <a:latin typeface="+mn-lt"/>
                  </a:rPr>
                  <a:t>Size = 15 (5x3)</a:t>
                </a:r>
              </a:p>
            </p:txBody>
          </p:sp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xmlns="" id="{4F7DBFA0-1053-4EBB-87FC-6A50DC24DEA2}"/>
                  </a:ext>
                </a:extLst>
              </p:cNvPr>
              <p:cNvSpPr/>
              <p:nvPr/>
            </p:nvSpPr>
            <p:spPr bwMode="auto">
              <a:xfrm>
                <a:off x="3031501" y="5586358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rPr>
                  <a:t>1</a:t>
                </a:r>
              </a:p>
            </p:txBody>
          </p:sp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xmlns="" id="{95381A13-12FB-4AB6-9111-52364CB44B99}"/>
                  </a:ext>
                </a:extLst>
              </p:cNvPr>
              <p:cNvSpPr/>
              <p:nvPr/>
            </p:nvSpPr>
            <p:spPr bwMode="auto">
              <a:xfrm>
                <a:off x="3260101" y="5586358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rPr>
                  <a:t>0</a:t>
                </a:r>
              </a:p>
            </p:txBody>
          </p:sp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xmlns="" id="{C22764DC-F235-48FD-A742-EA7BE58D3BA6}"/>
                  </a:ext>
                </a:extLst>
              </p:cNvPr>
              <p:cNvSpPr/>
              <p:nvPr/>
            </p:nvSpPr>
            <p:spPr bwMode="auto">
              <a:xfrm>
                <a:off x="3488701" y="5586358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rPr>
                  <a:t>0</a:t>
                </a:r>
              </a:p>
            </p:txBody>
          </p:sp>
          <p:sp>
            <p:nvSpPr>
              <p:cNvPr id="51" name="Left Brace 50">
                <a:extLst>
                  <a:ext uri="{FF2B5EF4-FFF2-40B4-BE49-F238E27FC236}">
                    <a16:creationId xmlns:a16="http://schemas.microsoft.com/office/drawing/2014/main" xmlns="" id="{08D95540-3432-48E7-9013-18C82AC954A2}"/>
                  </a:ext>
                </a:extLst>
              </p:cNvPr>
              <p:cNvSpPr/>
              <p:nvPr/>
            </p:nvSpPr>
            <p:spPr bwMode="auto">
              <a:xfrm rot="5400000">
                <a:off x="3247150" y="5053808"/>
                <a:ext cx="245378" cy="694924"/>
              </a:xfrm>
              <a:prstGeom prst="leftBrace">
                <a:avLst>
                  <a:gd name="adj1" fmla="val 8333"/>
                  <a:gd name="adj2" fmla="val 47798"/>
                </a:avLst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</a:endParaRPr>
              </a:p>
            </p:txBody>
          </p:sp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xmlns="" id="{98B32BD9-8732-4073-9919-B3057AFAA693}"/>
                  </a:ext>
                </a:extLst>
              </p:cNvPr>
              <p:cNvSpPr/>
              <p:nvPr/>
            </p:nvSpPr>
            <p:spPr bwMode="auto">
              <a:xfrm>
                <a:off x="3726425" y="5586358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rPr>
                  <a:t>0</a:t>
                </a:r>
              </a:p>
            </p:txBody>
          </p:sp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xmlns="" id="{2802DA5D-DC5E-4D13-8A76-6E1FF66BB198}"/>
                  </a:ext>
                </a:extLst>
              </p:cNvPr>
              <p:cNvSpPr/>
              <p:nvPr/>
            </p:nvSpPr>
            <p:spPr bwMode="auto">
              <a:xfrm>
                <a:off x="3955025" y="5586358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rPr>
                  <a:t>1</a:t>
                </a:r>
              </a:p>
            </p:txBody>
          </p:sp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xmlns="" id="{7EB984D5-B796-43C0-8E69-2A9EE40D677A}"/>
                  </a:ext>
                </a:extLst>
              </p:cNvPr>
              <p:cNvSpPr/>
              <p:nvPr/>
            </p:nvSpPr>
            <p:spPr bwMode="auto">
              <a:xfrm>
                <a:off x="4183625" y="5586358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rPr>
                  <a:t>1</a:t>
                </a:r>
              </a:p>
            </p:txBody>
          </p:sp>
          <p:sp>
            <p:nvSpPr>
              <p:cNvPr id="55" name="Left Brace 54">
                <a:extLst>
                  <a:ext uri="{FF2B5EF4-FFF2-40B4-BE49-F238E27FC236}">
                    <a16:creationId xmlns:a16="http://schemas.microsoft.com/office/drawing/2014/main" xmlns="" id="{F16B7B2A-E554-4B63-AC78-5EF8D1C8B69B}"/>
                  </a:ext>
                </a:extLst>
              </p:cNvPr>
              <p:cNvSpPr/>
              <p:nvPr/>
            </p:nvSpPr>
            <p:spPr bwMode="auto">
              <a:xfrm rot="5400000">
                <a:off x="3942074" y="5053808"/>
                <a:ext cx="245378" cy="694924"/>
              </a:xfrm>
              <a:prstGeom prst="leftBrace">
                <a:avLst>
                  <a:gd name="adj1" fmla="val 8333"/>
                  <a:gd name="adj2" fmla="val 47798"/>
                </a:avLst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</a:endParaRPr>
              </a:p>
            </p:txBody>
          </p:sp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xmlns="" id="{DF064AD3-AE73-4AAC-972D-4CA9D13CA4F7}"/>
                  </a:ext>
                </a:extLst>
              </p:cNvPr>
              <p:cNvSpPr/>
              <p:nvPr/>
            </p:nvSpPr>
            <p:spPr bwMode="auto">
              <a:xfrm>
                <a:off x="4423084" y="5586358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rPr>
                  <a:t>0</a:t>
                </a:r>
              </a:p>
            </p:txBody>
          </p:sp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xmlns="" id="{2B9B9F72-8D0A-4EA0-9D12-9F2D61ED4BF9}"/>
                  </a:ext>
                </a:extLst>
              </p:cNvPr>
              <p:cNvSpPr/>
              <p:nvPr/>
            </p:nvSpPr>
            <p:spPr bwMode="auto">
              <a:xfrm>
                <a:off x="4651684" y="5586358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rPr>
                  <a:t>1</a:t>
                </a:r>
              </a:p>
            </p:txBody>
          </p:sp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xmlns="" id="{7509A68A-5ADB-4C8F-91ED-C8AC3B9948EB}"/>
                  </a:ext>
                </a:extLst>
              </p:cNvPr>
              <p:cNvSpPr/>
              <p:nvPr/>
            </p:nvSpPr>
            <p:spPr bwMode="auto">
              <a:xfrm>
                <a:off x="4880284" y="5586358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rPr>
                  <a:t>0</a:t>
                </a:r>
              </a:p>
            </p:txBody>
          </p:sp>
          <p:sp>
            <p:nvSpPr>
              <p:cNvPr id="59" name="Left Brace 58">
                <a:extLst>
                  <a:ext uri="{FF2B5EF4-FFF2-40B4-BE49-F238E27FC236}">
                    <a16:creationId xmlns:a16="http://schemas.microsoft.com/office/drawing/2014/main" xmlns="" id="{186BF33D-CE68-4B47-8345-FF47C985A252}"/>
                  </a:ext>
                </a:extLst>
              </p:cNvPr>
              <p:cNvSpPr/>
              <p:nvPr/>
            </p:nvSpPr>
            <p:spPr bwMode="auto">
              <a:xfrm rot="5400000">
                <a:off x="4638733" y="5053808"/>
                <a:ext cx="245378" cy="694924"/>
              </a:xfrm>
              <a:prstGeom prst="leftBrace">
                <a:avLst>
                  <a:gd name="adj1" fmla="val 8333"/>
                  <a:gd name="adj2" fmla="val 47798"/>
                </a:avLst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</a:endParaRPr>
              </a:p>
            </p:txBody>
          </p:sp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xmlns="" id="{D5849186-2978-4F20-867E-B149B3D269BB}"/>
                  </a:ext>
                </a:extLst>
              </p:cNvPr>
              <p:cNvSpPr/>
              <p:nvPr/>
            </p:nvSpPr>
            <p:spPr bwMode="auto">
              <a:xfrm>
                <a:off x="5118008" y="5586358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rPr>
                  <a:t>0</a:t>
                </a:r>
              </a:p>
            </p:txBody>
          </p:sp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xmlns="" id="{72C62F51-E494-46B5-BEEF-FD3F9256A0E0}"/>
                  </a:ext>
                </a:extLst>
              </p:cNvPr>
              <p:cNvSpPr/>
              <p:nvPr/>
            </p:nvSpPr>
            <p:spPr bwMode="auto">
              <a:xfrm>
                <a:off x="5346608" y="5586358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rPr>
                  <a:t>0</a:t>
                </a:r>
              </a:p>
            </p:txBody>
          </p:sp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xmlns="" id="{8D69C7E7-2ECA-4781-9747-A424D58D0321}"/>
                  </a:ext>
                </a:extLst>
              </p:cNvPr>
              <p:cNvSpPr/>
              <p:nvPr/>
            </p:nvSpPr>
            <p:spPr bwMode="auto">
              <a:xfrm>
                <a:off x="5575208" y="5586358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rPr>
                  <a:t>1</a:t>
                </a:r>
              </a:p>
            </p:txBody>
          </p:sp>
          <p:sp>
            <p:nvSpPr>
              <p:cNvPr id="63" name="Left Brace 62">
                <a:extLst>
                  <a:ext uri="{FF2B5EF4-FFF2-40B4-BE49-F238E27FC236}">
                    <a16:creationId xmlns:a16="http://schemas.microsoft.com/office/drawing/2014/main" xmlns="" id="{EBDFD4F0-78CC-4821-BAA8-E0A57D0E63AD}"/>
                  </a:ext>
                </a:extLst>
              </p:cNvPr>
              <p:cNvSpPr/>
              <p:nvPr/>
            </p:nvSpPr>
            <p:spPr bwMode="auto">
              <a:xfrm rot="5400000">
                <a:off x="5333657" y="5053808"/>
                <a:ext cx="245378" cy="694924"/>
              </a:xfrm>
              <a:prstGeom prst="leftBrace">
                <a:avLst>
                  <a:gd name="adj1" fmla="val 8333"/>
                  <a:gd name="adj2" fmla="val 47798"/>
                </a:avLst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</a:endParaRPr>
              </a:p>
            </p:txBody>
          </p:sp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xmlns="" id="{221E8272-D4F8-481B-B77E-F1C89FC66027}"/>
                  </a:ext>
                </a:extLst>
              </p:cNvPr>
              <p:cNvSpPr/>
              <p:nvPr/>
            </p:nvSpPr>
            <p:spPr bwMode="auto">
              <a:xfrm>
                <a:off x="5803808" y="5586358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rPr>
                  <a:t>1</a:t>
                </a:r>
              </a:p>
            </p:txBody>
          </p:sp>
          <p:sp>
            <p:nvSpPr>
              <p:cNvPr id="65" name="Rectangle 64">
                <a:extLst>
                  <a:ext uri="{FF2B5EF4-FFF2-40B4-BE49-F238E27FC236}">
                    <a16:creationId xmlns:a16="http://schemas.microsoft.com/office/drawing/2014/main" xmlns="" id="{D774267B-086A-4418-A9D0-C876C56BA59F}"/>
                  </a:ext>
                </a:extLst>
              </p:cNvPr>
              <p:cNvSpPr/>
              <p:nvPr/>
            </p:nvSpPr>
            <p:spPr bwMode="auto">
              <a:xfrm>
                <a:off x="6032408" y="5586358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rPr>
                  <a:t>1</a:t>
                </a:r>
              </a:p>
            </p:txBody>
          </p:sp>
          <p:sp>
            <p:nvSpPr>
              <p:cNvPr id="66" name="Rectangle 65">
                <a:extLst>
                  <a:ext uri="{FF2B5EF4-FFF2-40B4-BE49-F238E27FC236}">
                    <a16:creationId xmlns:a16="http://schemas.microsoft.com/office/drawing/2014/main" xmlns="" id="{289413F4-2157-4AB2-A2BA-399C2D7995B7}"/>
                  </a:ext>
                </a:extLst>
              </p:cNvPr>
              <p:cNvSpPr/>
              <p:nvPr/>
            </p:nvSpPr>
            <p:spPr bwMode="auto">
              <a:xfrm>
                <a:off x="6261008" y="5586358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rPr>
                  <a:t>0</a:t>
                </a:r>
              </a:p>
            </p:txBody>
          </p:sp>
          <p:sp>
            <p:nvSpPr>
              <p:cNvPr id="67" name="Left Brace 66">
                <a:extLst>
                  <a:ext uri="{FF2B5EF4-FFF2-40B4-BE49-F238E27FC236}">
                    <a16:creationId xmlns:a16="http://schemas.microsoft.com/office/drawing/2014/main" xmlns="" id="{3F97C9B1-98F9-4C88-8FE3-DDB551B35BC3}"/>
                  </a:ext>
                </a:extLst>
              </p:cNvPr>
              <p:cNvSpPr/>
              <p:nvPr/>
            </p:nvSpPr>
            <p:spPr bwMode="auto">
              <a:xfrm rot="5400000">
                <a:off x="6019457" y="5053808"/>
                <a:ext cx="245378" cy="694924"/>
              </a:xfrm>
              <a:prstGeom prst="leftBrace">
                <a:avLst>
                  <a:gd name="adj1" fmla="val 8333"/>
                  <a:gd name="adj2" fmla="val 47798"/>
                </a:avLst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</a:endParaRPr>
              </a:p>
            </p:txBody>
          </p:sp>
        </p:grpSp>
        <p:sp>
          <p:nvSpPr>
            <p:cNvPr id="5" name="TextBox 4"/>
            <p:cNvSpPr txBox="1"/>
            <p:nvPr/>
          </p:nvSpPr>
          <p:spPr>
            <a:xfrm>
              <a:off x="105724" y="4724400"/>
              <a:ext cx="144462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/>
                <a:t>Link Indication:</a:t>
              </a:r>
              <a:endParaRPr lang="en-US" sz="1400" b="1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990600" y="4495800"/>
            <a:ext cx="6394269" cy="691213"/>
            <a:chOff x="55765" y="5100424"/>
            <a:chExt cx="6394269" cy="691213"/>
          </a:xfrm>
        </p:grpSpPr>
        <p:sp>
          <p:nvSpPr>
            <p:cNvPr id="68" name="TextBox 67">
              <a:extLst>
                <a:ext uri="{FF2B5EF4-FFF2-40B4-BE49-F238E27FC236}">
                  <a16:creationId xmlns="" xmlns:a16="http://schemas.microsoft.com/office/drawing/2014/main" id="{D6D89EA9-3C52-402E-B25C-BE85E36F29CC}"/>
                </a:ext>
              </a:extLst>
            </p:cNvPr>
            <p:cNvSpPr txBox="1"/>
            <p:nvPr/>
          </p:nvSpPr>
          <p:spPr>
            <a:xfrm>
              <a:off x="1452301" y="5185012"/>
              <a:ext cx="160172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Arial" charset="0"/>
                </a:rPr>
                <a:t>TID bitmap: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Arial" charset="0"/>
                </a:rPr>
                <a:t>Size = 40 (5x8) bits</a:t>
              </a:r>
            </a:p>
          </p:txBody>
        </p:sp>
        <p:sp>
          <p:nvSpPr>
            <p:cNvPr id="70" name="Left Brace 69">
              <a:extLst>
                <a:ext uri="{FF2B5EF4-FFF2-40B4-BE49-F238E27FC236}">
                  <a16:creationId xmlns="" xmlns:a16="http://schemas.microsoft.com/office/drawing/2014/main" id="{58E4AE5B-3F6D-4F1C-A855-7C17C91CD60B}"/>
                </a:ext>
              </a:extLst>
            </p:cNvPr>
            <p:cNvSpPr/>
            <p:nvPr/>
          </p:nvSpPr>
          <p:spPr bwMode="auto">
            <a:xfrm rot="5400000">
              <a:off x="3829702" y="4875651"/>
              <a:ext cx="245378" cy="694924"/>
            </a:xfrm>
            <a:prstGeom prst="leftBrace">
              <a:avLst>
                <a:gd name="adj1" fmla="val 8333"/>
                <a:gd name="adj2" fmla="val 47798"/>
              </a:avLst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itchFamily="18" charset="0"/>
                <a:ea typeface="+mn-ea"/>
                <a:cs typeface="Arial" charset="0"/>
              </a:endParaRPr>
            </a:p>
          </p:txBody>
        </p:sp>
        <p:sp>
          <p:nvSpPr>
            <p:cNvPr id="71" name="Left Brace 70">
              <a:extLst>
                <a:ext uri="{FF2B5EF4-FFF2-40B4-BE49-F238E27FC236}">
                  <a16:creationId xmlns="" xmlns:a16="http://schemas.microsoft.com/office/drawing/2014/main" id="{32B2AD0A-566C-4F63-8F38-0EE25274ECF6}"/>
                </a:ext>
              </a:extLst>
            </p:cNvPr>
            <p:cNvSpPr/>
            <p:nvPr/>
          </p:nvSpPr>
          <p:spPr bwMode="auto">
            <a:xfrm rot="5400000">
              <a:off x="4526361" y="4875651"/>
              <a:ext cx="245378" cy="694924"/>
            </a:xfrm>
            <a:prstGeom prst="leftBrace">
              <a:avLst>
                <a:gd name="adj1" fmla="val 8333"/>
                <a:gd name="adj2" fmla="val 47798"/>
              </a:avLst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itchFamily="18" charset="0"/>
                <a:ea typeface="+mn-ea"/>
                <a:cs typeface="Arial" charset="0"/>
              </a:endParaRPr>
            </a:p>
          </p:txBody>
        </p:sp>
        <p:sp>
          <p:nvSpPr>
            <p:cNvPr id="72" name="Left Brace 71">
              <a:extLst>
                <a:ext uri="{FF2B5EF4-FFF2-40B4-BE49-F238E27FC236}">
                  <a16:creationId xmlns="" xmlns:a16="http://schemas.microsoft.com/office/drawing/2014/main" id="{16D564E4-8EAE-4556-BC3C-3DA7519C669F}"/>
                </a:ext>
              </a:extLst>
            </p:cNvPr>
            <p:cNvSpPr/>
            <p:nvPr/>
          </p:nvSpPr>
          <p:spPr bwMode="auto">
            <a:xfrm rot="5400000">
              <a:off x="5221285" y="4875651"/>
              <a:ext cx="245378" cy="694924"/>
            </a:xfrm>
            <a:prstGeom prst="leftBrace">
              <a:avLst>
                <a:gd name="adj1" fmla="val 8333"/>
                <a:gd name="adj2" fmla="val 47798"/>
              </a:avLst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itchFamily="18" charset="0"/>
                <a:ea typeface="+mn-ea"/>
                <a:cs typeface="Arial" charset="0"/>
              </a:endParaRPr>
            </a:p>
          </p:txBody>
        </p:sp>
        <p:sp>
          <p:nvSpPr>
            <p:cNvPr id="73" name="Left Brace 72">
              <a:extLst>
                <a:ext uri="{FF2B5EF4-FFF2-40B4-BE49-F238E27FC236}">
                  <a16:creationId xmlns="" xmlns:a16="http://schemas.microsoft.com/office/drawing/2014/main" id="{25B98B9B-F945-426A-9DA4-41401DD5C825}"/>
                </a:ext>
              </a:extLst>
            </p:cNvPr>
            <p:cNvSpPr/>
            <p:nvPr/>
          </p:nvSpPr>
          <p:spPr bwMode="auto">
            <a:xfrm rot="5400000">
              <a:off x="5943484" y="4839251"/>
              <a:ext cx="245378" cy="767723"/>
            </a:xfrm>
            <a:prstGeom prst="leftBrace">
              <a:avLst>
                <a:gd name="adj1" fmla="val 8333"/>
                <a:gd name="adj2" fmla="val 47798"/>
              </a:avLst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itchFamily="18" charset="0"/>
                <a:ea typeface="+mn-ea"/>
                <a:cs typeface="Arial" charset="0"/>
              </a:endParaRPr>
            </a:p>
          </p:txBody>
        </p:sp>
        <p:grpSp>
          <p:nvGrpSpPr>
            <p:cNvPr id="83" name="Group 82">
              <a:extLst>
                <a:ext uri="{FF2B5EF4-FFF2-40B4-BE49-F238E27FC236}">
                  <a16:creationId xmlns="" xmlns:a16="http://schemas.microsoft.com/office/drawing/2014/main" id="{19179B3F-A637-40BF-AD5B-B5BC8DF75496}"/>
                </a:ext>
              </a:extLst>
            </p:cNvPr>
            <p:cNvGrpSpPr/>
            <p:nvPr/>
          </p:nvGrpSpPr>
          <p:grpSpPr>
            <a:xfrm>
              <a:off x="3597723" y="5405765"/>
              <a:ext cx="702130" cy="383436"/>
              <a:chOff x="3781955" y="5333160"/>
              <a:chExt cx="1845787" cy="383436"/>
            </a:xfrm>
          </p:grpSpPr>
          <p:sp>
            <p:nvSpPr>
              <p:cNvPr id="84" name="Rectangle 83">
                <a:extLst>
                  <a:ext uri="{FF2B5EF4-FFF2-40B4-BE49-F238E27FC236}">
                    <a16:creationId xmlns="" xmlns:a16="http://schemas.microsoft.com/office/drawing/2014/main" id="{0F620795-8A72-4072-9708-C5AAE080F193}"/>
                  </a:ext>
                </a:extLst>
              </p:cNvPr>
              <p:cNvSpPr/>
              <p:nvPr/>
            </p:nvSpPr>
            <p:spPr bwMode="auto">
              <a:xfrm>
                <a:off x="3781955" y="5333160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1</a:t>
                </a:r>
              </a:p>
            </p:txBody>
          </p:sp>
          <p:sp>
            <p:nvSpPr>
              <p:cNvPr id="85" name="Rectangle 84">
                <a:extLst>
                  <a:ext uri="{FF2B5EF4-FFF2-40B4-BE49-F238E27FC236}">
                    <a16:creationId xmlns="" xmlns:a16="http://schemas.microsoft.com/office/drawing/2014/main" id="{0899DBEC-D4A5-4932-9766-2B5A7A16D1A8}"/>
                  </a:ext>
                </a:extLst>
              </p:cNvPr>
              <p:cNvSpPr/>
              <p:nvPr/>
            </p:nvSpPr>
            <p:spPr bwMode="auto">
              <a:xfrm>
                <a:off x="4010555" y="5333160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0</a:t>
                </a:r>
              </a:p>
            </p:txBody>
          </p:sp>
          <p:sp>
            <p:nvSpPr>
              <p:cNvPr id="86" name="Rectangle 85">
                <a:extLst>
                  <a:ext uri="{FF2B5EF4-FFF2-40B4-BE49-F238E27FC236}">
                    <a16:creationId xmlns="" xmlns:a16="http://schemas.microsoft.com/office/drawing/2014/main" id="{5249DE98-EC02-41A6-B6F6-E39659AF8514}"/>
                  </a:ext>
                </a:extLst>
              </p:cNvPr>
              <p:cNvSpPr/>
              <p:nvPr/>
            </p:nvSpPr>
            <p:spPr bwMode="auto">
              <a:xfrm>
                <a:off x="4239155" y="5333160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1</a:t>
                </a:r>
              </a:p>
            </p:txBody>
          </p:sp>
          <p:sp>
            <p:nvSpPr>
              <p:cNvPr id="87" name="Rectangle 86">
                <a:extLst>
                  <a:ext uri="{FF2B5EF4-FFF2-40B4-BE49-F238E27FC236}">
                    <a16:creationId xmlns="" xmlns:a16="http://schemas.microsoft.com/office/drawing/2014/main" id="{CCD15B2D-BC39-4EFA-8E28-A48BDABE3C8B}"/>
                  </a:ext>
                </a:extLst>
              </p:cNvPr>
              <p:cNvSpPr/>
              <p:nvPr/>
            </p:nvSpPr>
            <p:spPr bwMode="auto">
              <a:xfrm>
                <a:off x="4476879" y="5333160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0</a:t>
                </a:r>
              </a:p>
            </p:txBody>
          </p:sp>
          <p:sp>
            <p:nvSpPr>
              <p:cNvPr id="88" name="Rectangle 87">
                <a:extLst>
                  <a:ext uri="{FF2B5EF4-FFF2-40B4-BE49-F238E27FC236}">
                    <a16:creationId xmlns="" xmlns:a16="http://schemas.microsoft.com/office/drawing/2014/main" id="{05BC6D53-F5EB-4F1A-B342-FF3BF9AC2CF7}"/>
                  </a:ext>
                </a:extLst>
              </p:cNvPr>
              <p:cNvSpPr/>
              <p:nvPr/>
            </p:nvSpPr>
            <p:spPr bwMode="auto">
              <a:xfrm>
                <a:off x="4704218" y="5335596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1</a:t>
                </a:r>
              </a:p>
            </p:txBody>
          </p:sp>
          <p:sp>
            <p:nvSpPr>
              <p:cNvPr id="89" name="Rectangle 88">
                <a:extLst>
                  <a:ext uri="{FF2B5EF4-FFF2-40B4-BE49-F238E27FC236}">
                    <a16:creationId xmlns="" xmlns:a16="http://schemas.microsoft.com/office/drawing/2014/main" id="{62E3530C-EE88-4072-9990-4377DBBE16B9}"/>
                  </a:ext>
                </a:extLst>
              </p:cNvPr>
              <p:cNvSpPr/>
              <p:nvPr/>
            </p:nvSpPr>
            <p:spPr bwMode="auto">
              <a:xfrm>
                <a:off x="4932818" y="5335596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0</a:t>
                </a:r>
              </a:p>
            </p:txBody>
          </p:sp>
          <p:sp>
            <p:nvSpPr>
              <p:cNvPr id="90" name="Rectangle 89">
                <a:extLst>
                  <a:ext uri="{FF2B5EF4-FFF2-40B4-BE49-F238E27FC236}">
                    <a16:creationId xmlns="" xmlns:a16="http://schemas.microsoft.com/office/drawing/2014/main" id="{FDFEB231-6B58-499E-B706-37B716C23FD7}"/>
                  </a:ext>
                </a:extLst>
              </p:cNvPr>
              <p:cNvSpPr/>
              <p:nvPr/>
            </p:nvSpPr>
            <p:spPr bwMode="auto">
              <a:xfrm>
                <a:off x="5161418" y="5335596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1</a:t>
                </a:r>
              </a:p>
            </p:txBody>
          </p:sp>
          <p:sp>
            <p:nvSpPr>
              <p:cNvPr id="91" name="Rectangle 90">
                <a:extLst>
                  <a:ext uri="{FF2B5EF4-FFF2-40B4-BE49-F238E27FC236}">
                    <a16:creationId xmlns="" xmlns:a16="http://schemas.microsoft.com/office/drawing/2014/main" id="{AFD07DA0-74F2-411C-BC89-28F5FA1FCA59}"/>
                  </a:ext>
                </a:extLst>
              </p:cNvPr>
              <p:cNvSpPr/>
              <p:nvPr/>
            </p:nvSpPr>
            <p:spPr bwMode="auto">
              <a:xfrm>
                <a:off x="5399142" y="5335596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0</a:t>
                </a:r>
              </a:p>
            </p:txBody>
          </p:sp>
        </p:grpSp>
        <p:grpSp>
          <p:nvGrpSpPr>
            <p:cNvPr id="92" name="Group 91">
              <a:extLst>
                <a:ext uri="{FF2B5EF4-FFF2-40B4-BE49-F238E27FC236}">
                  <a16:creationId xmlns="" xmlns:a16="http://schemas.microsoft.com/office/drawing/2014/main" id="{64156FC4-F051-4FF3-91AB-16236965C847}"/>
                </a:ext>
              </a:extLst>
            </p:cNvPr>
            <p:cNvGrpSpPr/>
            <p:nvPr/>
          </p:nvGrpSpPr>
          <p:grpSpPr>
            <a:xfrm>
              <a:off x="4306931" y="5401088"/>
              <a:ext cx="702130" cy="383436"/>
              <a:chOff x="3781955" y="5333160"/>
              <a:chExt cx="1845787" cy="383436"/>
            </a:xfrm>
          </p:grpSpPr>
          <p:sp>
            <p:nvSpPr>
              <p:cNvPr id="93" name="Rectangle 92">
                <a:extLst>
                  <a:ext uri="{FF2B5EF4-FFF2-40B4-BE49-F238E27FC236}">
                    <a16:creationId xmlns="" xmlns:a16="http://schemas.microsoft.com/office/drawing/2014/main" id="{05663C37-5FA8-4981-B11A-20E9EDDB066B}"/>
                  </a:ext>
                </a:extLst>
              </p:cNvPr>
              <p:cNvSpPr/>
              <p:nvPr/>
            </p:nvSpPr>
            <p:spPr bwMode="auto">
              <a:xfrm>
                <a:off x="3781955" y="5333160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1</a:t>
                </a:r>
              </a:p>
            </p:txBody>
          </p:sp>
          <p:sp>
            <p:nvSpPr>
              <p:cNvPr id="94" name="Rectangle 93">
                <a:extLst>
                  <a:ext uri="{FF2B5EF4-FFF2-40B4-BE49-F238E27FC236}">
                    <a16:creationId xmlns="" xmlns:a16="http://schemas.microsoft.com/office/drawing/2014/main" id="{0E694CAC-C05E-42CB-95E8-AAFD7FB60053}"/>
                  </a:ext>
                </a:extLst>
              </p:cNvPr>
              <p:cNvSpPr/>
              <p:nvPr/>
            </p:nvSpPr>
            <p:spPr bwMode="auto">
              <a:xfrm>
                <a:off x="4010555" y="5333160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0</a:t>
                </a:r>
              </a:p>
            </p:txBody>
          </p:sp>
          <p:sp>
            <p:nvSpPr>
              <p:cNvPr id="95" name="Rectangle 94">
                <a:extLst>
                  <a:ext uri="{FF2B5EF4-FFF2-40B4-BE49-F238E27FC236}">
                    <a16:creationId xmlns="" xmlns:a16="http://schemas.microsoft.com/office/drawing/2014/main" id="{A4347077-DBD0-48F6-8211-097CB7682EA4}"/>
                  </a:ext>
                </a:extLst>
              </p:cNvPr>
              <p:cNvSpPr/>
              <p:nvPr/>
            </p:nvSpPr>
            <p:spPr bwMode="auto">
              <a:xfrm>
                <a:off x="4239155" y="5333160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1</a:t>
                </a:r>
              </a:p>
            </p:txBody>
          </p:sp>
          <p:sp>
            <p:nvSpPr>
              <p:cNvPr id="96" name="Rectangle 95">
                <a:extLst>
                  <a:ext uri="{FF2B5EF4-FFF2-40B4-BE49-F238E27FC236}">
                    <a16:creationId xmlns="" xmlns:a16="http://schemas.microsoft.com/office/drawing/2014/main" id="{68C617AB-F292-4494-934F-CF8DAA70F97C}"/>
                  </a:ext>
                </a:extLst>
              </p:cNvPr>
              <p:cNvSpPr/>
              <p:nvPr/>
            </p:nvSpPr>
            <p:spPr bwMode="auto">
              <a:xfrm>
                <a:off x="4476879" y="5333160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0</a:t>
                </a:r>
              </a:p>
            </p:txBody>
          </p:sp>
          <p:sp>
            <p:nvSpPr>
              <p:cNvPr id="97" name="Rectangle 96">
                <a:extLst>
                  <a:ext uri="{FF2B5EF4-FFF2-40B4-BE49-F238E27FC236}">
                    <a16:creationId xmlns="" xmlns:a16="http://schemas.microsoft.com/office/drawing/2014/main" id="{AA073559-7891-4C9E-AC8F-87F0456B511A}"/>
                  </a:ext>
                </a:extLst>
              </p:cNvPr>
              <p:cNvSpPr/>
              <p:nvPr/>
            </p:nvSpPr>
            <p:spPr bwMode="auto">
              <a:xfrm>
                <a:off x="4704218" y="5335596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1</a:t>
                </a:r>
              </a:p>
            </p:txBody>
          </p:sp>
          <p:sp>
            <p:nvSpPr>
              <p:cNvPr id="98" name="Rectangle 97">
                <a:extLst>
                  <a:ext uri="{FF2B5EF4-FFF2-40B4-BE49-F238E27FC236}">
                    <a16:creationId xmlns="" xmlns:a16="http://schemas.microsoft.com/office/drawing/2014/main" id="{A40043AF-6F2F-4437-BDEA-56F0A15D8062}"/>
                  </a:ext>
                </a:extLst>
              </p:cNvPr>
              <p:cNvSpPr/>
              <p:nvPr/>
            </p:nvSpPr>
            <p:spPr bwMode="auto">
              <a:xfrm>
                <a:off x="4932818" y="5335596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0</a:t>
                </a:r>
              </a:p>
            </p:txBody>
          </p:sp>
          <p:sp>
            <p:nvSpPr>
              <p:cNvPr id="99" name="Rectangle 98">
                <a:extLst>
                  <a:ext uri="{FF2B5EF4-FFF2-40B4-BE49-F238E27FC236}">
                    <a16:creationId xmlns="" xmlns:a16="http://schemas.microsoft.com/office/drawing/2014/main" id="{35B78E24-510B-4995-BEA6-8EF6821225C6}"/>
                  </a:ext>
                </a:extLst>
              </p:cNvPr>
              <p:cNvSpPr/>
              <p:nvPr/>
            </p:nvSpPr>
            <p:spPr bwMode="auto">
              <a:xfrm>
                <a:off x="5161418" y="5335596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1</a:t>
                </a:r>
              </a:p>
            </p:txBody>
          </p:sp>
          <p:sp>
            <p:nvSpPr>
              <p:cNvPr id="100" name="Rectangle 99">
                <a:extLst>
                  <a:ext uri="{FF2B5EF4-FFF2-40B4-BE49-F238E27FC236}">
                    <a16:creationId xmlns="" xmlns:a16="http://schemas.microsoft.com/office/drawing/2014/main" id="{9702AA4C-86F4-4A02-AD1A-3B84B719B6BB}"/>
                  </a:ext>
                </a:extLst>
              </p:cNvPr>
              <p:cNvSpPr/>
              <p:nvPr/>
            </p:nvSpPr>
            <p:spPr bwMode="auto">
              <a:xfrm>
                <a:off x="5399142" y="5335596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0</a:t>
                </a:r>
              </a:p>
            </p:txBody>
          </p:sp>
        </p:grpSp>
        <p:grpSp>
          <p:nvGrpSpPr>
            <p:cNvPr id="101" name="Group 100">
              <a:extLst>
                <a:ext uri="{FF2B5EF4-FFF2-40B4-BE49-F238E27FC236}">
                  <a16:creationId xmlns="" xmlns:a16="http://schemas.microsoft.com/office/drawing/2014/main" id="{03BD2CB9-FF85-4BA7-924A-03E077498542}"/>
                </a:ext>
              </a:extLst>
            </p:cNvPr>
            <p:cNvGrpSpPr/>
            <p:nvPr/>
          </p:nvGrpSpPr>
          <p:grpSpPr>
            <a:xfrm>
              <a:off x="5013108" y="5408201"/>
              <a:ext cx="702130" cy="383436"/>
              <a:chOff x="3781955" y="5333160"/>
              <a:chExt cx="1845787" cy="383436"/>
            </a:xfrm>
          </p:grpSpPr>
          <p:sp>
            <p:nvSpPr>
              <p:cNvPr id="102" name="Rectangle 101">
                <a:extLst>
                  <a:ext uri="{FF2B5EF4-FFF2-40B4-BE49-F238E27FC236}">
                    <a16:creationId xmlns="" xmlns:a16="http://schemas.microsoft.com/office/drawing/2014/main" id="{C855F924-B2DB-4B79-A6C7-1FF2146D5C66}"/>
                  </a:ext>
                </a:extLst>
              </p:cNvPr>
              <p:cNvSpPr/>
              <p:nvPr/>
            </p:nvSpPr>
            <p:spPr bwMode="auto">
              <a:xfrm>
                <a:off x="3781955" y="5333160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1</a:t>
                </a:r>
              </a:p>
            </p:txBody>
          </p:sp>
          <p:sp>
            <p:nvSpPr>
              <p:cNvPr id="103" name="Rectangle 102">
                <a:extLst>
                  <a:ext uri="{FF2B5EF4-FFF2-40B4-BE49-F238E27FC236}">
                    <a16:creationId xmlns="" xmlns:a16="http://schemas.microsoft.com/office/drawing/2014/main" id="{8E2629F1-E513-4E46-A00E-2E5915A67853}"/>
                  </a:ext>
                </a:extLst>
              </p:cNvPr>
              <p:cNvSpPr/>
              <p:nvPr/>
            </p:nvSpPr>
            <p:spPr bwMode="auto">
              <a:xfrm>
                <a:off x="4010555" y="5333160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0</a:t>
                </a:r>
              </a:p>
            </p:txBody>
          </p:sp>
          <p:sp>
            <p:nvSpPr>
              <p:cNvPr id="104" name="Rectangle 103">
                <a:extLst>
                  <a:ext uri="{FF2B5EF4-FFF2-40B4-BE49-F238E27FC236}">
                    <a16:creationId xmlns="" xmlns:a16="http://schemas.microsoft.com/office/drawing/2014/main" id="{02A945A1-15C7-43CF-9322-0DDEE7B00124}"/>
                  </a:ext>
                </a:extLst>
              </p:cNvPr>
              <p:cNvSpPr/>
              <p:nvPr/>
            </p:nvSpPr>
            <p:spPr bwMode="auto">
              <a:xfrm>
                <a:off x="4239155" y="5333160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1</a:t>
                </a:r>
              </a:p>
            </p:txBody>
          </p:sp>
          <p:sp>
            <p:nvSpPr>
              <p:cNvPr id="105" name="Rectangle 104">
                <a:extLst>
                  <a:ext uri="{FF2B5EF4-FFF2-40B4-BE49-F238E27FC236}">
                    <a16:creationId xmlns="" xmlns:a16="http://schemas.microsoft.com/office/drawing/2014/main" id="{EA5FB825-B4DA-4641-A79B-F973EBB25352}"/>
                  </a:ext>
                </a:extLst>
              </p:cNvPr>
              <p:cNvSpPr/>
              <p:nvPr/>
            </p:nvSpPr>
            <p:spPr bwMode="auto">
              <a:xfrm>
                <a:off x="4476879" y="5333160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0</a:t>
                </a:r>
              </a:p>
            </p:txBody>
          </p:sp>
          <p:sp>
            <p:nvSpPr>
              <p:cNvPr id="106" name="Rectangle 105">
                <a:extLst>
                  <a:ext uri="{FF2B5EF4-FFF2-40B4-BE49-F238E27FC236}">
                    <a16:creationId xmlns="" xmlns:a16="http://schemas.microsoft.com/office/drawing/2014/main" id="{49032F8D-421F-4975-9251-78F1A8C5091E}"/>
                  </a:ext>
                </a:extLst>
              </p:cNvPr>
              <p:cNvSpPr/>
              <p:nvPr/>
            </p:nvSpPr>
            <p:spPr bwMode="auto">
              <a:xfrm>
                <a:off x="4704218" y="5335596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1</a:t>
                </a:r>
              </a:p>
            </p:txBody>
          </p:sp>
          <p:sp>
            <p:nvSpPr>
              <p:cNvPr id="107" name="Rectangle 106">
                <a:extLst>
                  <a:ext uri="{FF2B5EF4-FFF2-40B4-BE49-F238E27FC236}">
                    <a16:creationId xmlns="" xmlns:a16="http://schemas.microsoft.com/office/drawing/2014/main" id="{B65996BF-82F2-4490-8329-3B2198A007E0}"/>
                  </a:ext>
                </a:extLst>
              </p:cNvPr>
              <p:cNvSpPr/>
              <p:nvPr/>
            </p:nvSpPr>
            <p:spPr bwMode="auto">
              <a:xfrm>
                <a:off x="4932818" y="5335596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0</a:t>
                </a:r>
              </a:p>
            </p:txBody>
          </p:sp>
          <p:sp>
            <p:nvSpPr>
              <p:cNvPr id="108" name="Rectangle 107">
                <a:extLst>
                  <a:ext uri="{FF2B5EF4-FFF2-40B4-BE49-F238E27FC236}">
                    <a16:creationId xmlns="" xmlns:a16="http://schemas.microsoft.com/office/drawing/2014/main" id="{2297D0E4-6895-46F0-A3B0-DCF683A9219D}"/>
                  </a:ext>
                </a:extLst>
              </p:cNvPr>
              <p:cNvSpPr/>
              <p:nvPr/>
            </p:nvSpPr>
            <p:spPr bwMode="auto">
              <a:xfrm>
                <a:off x="5161418" y="5335596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1</a:t>
                </a:r>
              </a:p>
            </p:txBody>
          </p:sp>
          <p:sp>
            <p:nvSpPr>
              <p:cNvPr id="109" name="Rectangle 108">
                <a:extLst>
                  <a:ext uri="{FF2B5EF4-FFF2-40B4-BE49-F238E27FC236}">
                    <a16:creationId xmlns="" xmlns:a16="http://schemas.microsoft.com/office/drawing/2014/main" id="{E94BC797-B136-4E95-A6B6-484047B0DD0B}"/>
                  </a:ext>
                </a:extLst>
              </p:cNvPr>
              <p:cNvSpPr/>
              <p:nvPr/>
            </p:nvSpPr>
            <p:spPr bwMode="auto">
              <a:xfrm>
                <a:off x="5399142" y="5335596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0</a:t>
                </a:r>
              </a:p>
            </p:txBody>
          </p:sp>
        </p:grpSp>
        <p:grpSp>
          <p:nvGrpSpPr>
            <p:cNvPr id="110" name="Group 109">
              <a:extLst>
                <a:ext uri="{FF2B5EF4-FFF2-40B4-BE49-F238E27FC236}">
                  <a16:creationId xmlns="" xmlns:a16="http://schemas.microsoft.com/office/drawing/2014/main" id="{ECD1CFCB-6A78-4DB5-84C9-3F2B706A19A5}"/>
                </a:ext>
              </a:extLst>
            </p:cNvPr>
            <p:cNvGrpSpPr/>
            <p:nvPr/>
          </p:nvGrpSpPr>
          <p:grpSpPr>
            <a:xfrm>
              <a:off x="5722316" y="5403524"/>
              <a:ext cx="702130" cy="383436"/>
              <a:chOff x="3781955" y="5333160"/>
              <a:chExt cx="1845787" cy="383436"/>
            </a:xfrm>
          </p:grpSpPr>
          <p:sp>
            <p:nvSpPr>
              <p:cNvPr id="111" name="Rectangle 110">
                <a:extLst>
                  <a:ext uri="{FF2B5EF4-FFF2-40B4-BE49-F238E27FC236}">
                    <a16:creationId xmlns="" xmlns:a16="http://schemas.microsoft.com/office/drawing/2014/main" id="{E3028781-5B52-4ABD-AE75-153833B2E0C3}"/>
                  </a:ext>
                </a:extLst>
              </p:cNvPr>
              <p:cNvSpPr/>
              <p:nvPr/>
            </p:nvSpPr>
            <p:spPr bwMode="auto">
              <a:xfrm>
                <a:off x="3781955" y="5333160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1</a:t>
                </a:r>
              </a:p>
            </p:txBody>
          </p:sp>
          <p:sp>
            <p:nvSpPr>
              <p:cNvPr id="112" name="Rectangle 111">
                <a:extLst>
                  <a:ext uri="{FF2B5EF4-FFF2-40B4-BE49-F238E27FC236}">
                    <a16:creationId xmlns="" xmlns:a16="http://schemas.microsoft.com/office/drawing/2014/main" id="{3553304E-051B-45BD-876B-14AD48D1EE48}"/>
                  </a:ext>
                </a:extLst>
              </p:cNvPr>
              <p:cNvSpPr/>
              <p:nvPr/>
            </p:nvSpPr>
            <p:spPr bwMode="auto">
              <a:xfrm>
                <a:off x="4010555" y="5333160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0</a:t>
                </a:r>
              </a:p>
            </p:txBody>
          </p:sp>
          <p:sp>
            <p:nvSpPr>
              <p:cNvPr id="113" name="Rectangle 112">
                <a:extLst>
                  <a:ext uri="{FF2B5EF4-FFF2-40B4-BE49-F238E27FC236}">
                    <a16:creationId xmlns="" xmlns:a16="http://schemas.microsoft.com/office/drawing/2014/main" id="{9B0D43AA-BAA8-4534-8C68-819F4DA4425F}"/>
                  </a:ext>
                </a:extLst>
              </p:cNvPr>
              <p:cNvSpPr/>
              <p:nvPr/>
            </p:nvSpPr>
            <p:spPr bwMode="auto">
              <a:xfrm>
                <a:off x="4239155" y="5333160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1</a:t>
                </a:r>
              </a:p>
            </p:txBody>
          </p:sp>
          <p:sp>
            <p:nvSpPr>
              <p:cNvPr id="114" name="Rectangle 113">
                <a:extLst>
                  <a:ext uri="{FF2B5EF4-FFF2-40B4-BE49-F238E27FC236}">
                    <a16:creationId xmlns="" xmlns:a16="http://schemas.microsoft.com/office/drawing/2014/main" id="{7D49EEFB-37B0-47E0-8D5E-1E7F4F6EA2CF}"/>
                  </a:ext>
                </a:extLst>
              </p:cNvPr>
              <p:cNvSpPr/>
              <p:nvPr/>
            </p:nvSpPr>
            <p:spPr bwMode="auto">
              <a:xfrm>
                <a:off x="4476879" y="5333160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0</a:t>
                </a:r>
              </a:p>
            </p:txBody>
          </p:sp>
          <p:sp>
            <p:nvSpPr>
              <p:cNvPr id="115" name="Rectangle 114">
                <a:extLst>
                  <a:ext uri="{FF2B5EF4-FFF2-40B4-BE49-F238E27FC236}">
                    <a16:creationId xmlns="" xmlns:a16="http://schemas.microsoft.com/office/drawing/2014/main" id="{940998E0-AE85-448E-85F7-876764244CF4}"/>
                  </a:ext>
                </a:extLst>
              </p:cNvPr>
              <p:cNvSpPr/>
              <p:nvPr/>
            </p:nvSpPr>
            <p:spPr bwMode="auto">
              <a:xfrm>
                <a:off x="4704218" y="5335596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1</a:t>
                </a:r>
              </a:p>
            </p:txBody>
          </p:sp>
          <p:sp>
            <p:nvSpPr>
              <p:cNvPr id="116" name="Rectangle 115">
                <a:extLst>
                  <a:ext uri="{FF2B5EF4-FFF2-40B4-BE49-F238E27FC236}">
                    <a16:creationId xmlns="" xmlns:a16="http://schemas.microsoft.com/office/drawing/2014/main" id="{8C155F73-833F-4762-AFBE-D52419BD963A}"/>
                  </a:ext>
                </a:extLst>
              </p:cNvPr>
              <p:cNvSpPr/>
              <p:nvPr/>
            </p:nvSpPr>
            <p:spPr bwMode="auto">
              <a:xfrm>
                <a:off x="4932818" y="5335596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0</a:t>
                </a:r>
              </a:p>
            </p:txBody>
          </p:sp>
          <p:sp>
            <p:nvSpPr>
              <p:cNvPr id="117" name="Rectangle 116">
                <a:extLst>
                  <a:ext uri="{FF2B5EF4-FFF2-40B4-BE49-F238E27FC236}">
                    <a16:creationId xmlns="" xmlns:a16="http://schemas.microsoft.com/office/drawing/2014/main" id="{DCB8BA73-57DC-4F54-A6A8-BD63644FFB35}"/>
                  </a:ext>
                </a:extLst>
              </p:cNvPr>
              <p:cNvSpPr/>
              <p:nvPr/>
            </p:nvSpPr>
            <p:spPr bwMode="auto">
              <a:xfrm>
                <a:off x="5161418" y="5335596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1</a:t>
                </a:r>
              </a:p>
            </p:txBody>
          </p:sp>
          <p:sp>
            <p:nvSpPr>
              <p:cNvPr id="118" name="Rectangle 117">
                <a:extLst>
                  <a:ext uri="{FF2B5EF4-FFF2-40B4-BE49-F238E27FC236}">
                    <a16:creationId xmlns="" xmlns:a16="http://schemas.microsoft.com/office/drawing/2014/main" id="{B8EBE705-158F-4567-88E0-A1C1FCBC38AA}"/>
                  </a:ext>
                </a:extLst>
              </p:cNvPr>
              <p:cNvSpPr/>
              <p:nvPr/>
            </p:nvSpPr>
            <p:spPr bwMode="auto">
              <a:xfrm>
                <a:off x="5399142" y="5335596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0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55765" y="5311321"/>
              <a:ext cx="139653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/>
                <a:t>TID Indication:</a:t>
              </a:r>
              <a:endParaRPr lang="en-US" sz="1400" b="1" dirty="0"/>
            </a:p>
          </p:txBody>
        </p:sp>
      </p:grpSp>
      <p:grpSp>
        <p:nvGrpSpPr>
          <p:cNvPr id="121" name="Group 120"/>
          <p:cNvGrpSpPr/>
          <p:nvPr/>
        </p:nvGrpSpPr>
        <p:grpSpPr>
          <a:xfrm>
            <a:off x="152400" y="5229225"/>
            <a:ext cx="7849716" cy="1247775"/>
            <a:chOff x="169821" y="5257800"/>
            <a:chExt cx="7849716" cy="1247775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37912" y="5257800"/>
              <a:ext cx="5381625" cy="1247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20" name="TextBox 119"/>
            <p:cNvSpPr txBox="1"/>
            <p:nvPr/>
          </p:nvSpPr>
          <p:spPr>
            <a:xfrm>
              <a:off x="169821" y="5558521"/>
              <a:ext cx="224612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ML-TIM element</a:t>
              </a:r>
            </a:p>
            <a:p>
              <a:r>
                <a:rPr lang="en-US" b="1" dirty="0" smtClean="0"/>
                <a:t>+ </a:t>
              </a:r>
            </a:p>
            <a:p>
              <a:r>
                <a:rPr lang="en-US" b="1" dirty="0" smtClean="0"/>
                <a:t>Link Recommendation element</a:t>
              </a:r>
              <a:endParaRPr lang="en-US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791071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5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3600" dirty="0"/>
              <a:t>Multi-link </a:t>
            </a:r>
            <a:r>
              <a:rPr lang="en-US" sz="3600" dirty="0" smtClean="0"/>
              <a:t>elements: Others?</a:t>
            </a:r>
            <a:endParaRPr lang="en-US" sz="3600" kern="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97739AAF-32B4-4013-BDC6-D1C54FAB297A}"/>
              </a:ext>
            </a:extLst>
          </p:cNvPr>
          <p:cNvSpPr txBox="1"/>
          <p:nvPr/>
        </p:nvSpPr>
        <p:spPr>
          <a:xfrm>
            <a:off x="82608" y="1524000"/>
            <a:ext cx="897878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indent="-447675">
              <a:buFont typeface="Wingdings" panose="05000000000000000000" pitchFamily="2" charset="2"/>
              <a:buChar char="q"/>
            </a:pPr>
            <a:r>
              <a:rPr lang="en-US" sz="2400" dirty="0" smtClean="0"/>
              <a:t>New elements may be needed for other Multi-link operations, e.g. TID-to-link mapping, per-link Medium State Information [9], </a:t>
            </a:r>
            <a:r>
              <a:rPr lang="en-US" sz="2400" dirty="0"/>
              <a:t>MLD request </a:t>
            </a:r>
            <a:r>
              <a:rPr lang="en-US" sz="2400" dirty="0" smtClean="0"/>
              <a:t>element in Probe Request frame [8] etc.</a:t>
            </a:r>
          </a:p>
          <a:p>
            <a:pPr marL="447675" lvl="0" indent="-447675">
              <a:buFont typeface="Wingdings" panose="05000000000000000000" pitchFamily="2" charset="2"/>
              <a:buChar char="q"/>
            </a:pPr>
            <a:endParaRPr lang="en-US" sz="2400" dirty="0"/>
          </a:p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 smtClean="0"/>
              <a:t>It may be possible to design a unified format for some usage e.g. Multi-link Discovery and Multi-link Setup, but a common design that cater to all use cases may be more complicated and may lead to unnecessary overhead.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79698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6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3600" dirty="0" smtClean="0"/>
              <a:t>Proposal: A common Multi-link element</a:t>
            </a:r>
            <a:endParaRPr lang="en-US" sz="3600" kern="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97739AAF-32B4-4013-BDC6-D1C54FAB297A}"/>
              </a:ext>
            </a:extLst>
          </p:cNvPr>
          <p:cNvSpPr txBox="1"/>
          <p:nvPr/>
        </p:nvSpPr>
        <p:spPr>
          <a:xfrm>
            <a:off x="82608" y="1440359"/>
            <a:ext cx="90613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200" dirty="0" smtClean="0"/>
              <a:t>A common Multi-link </a:t>
            </a:r>
            <a:r>
              <a:rPr lang="en-US" sz="2200" dirty="0"/>
              <a:t>element to carry the information for various Multi-link operations, </a:t>
            </a:r>
            <a:r>
              <a:rPr lang="en-US" sz="2200" dirty="0" smtClean="0"/>
              <a:t>with a Type field to differentiate the various formats:</a:t>
            </a:r>
            <a:endParaRPr lang="en-US" sz="2200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xmlns="" id="{9091E110-4A66-4299-A111-901C3E290B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7002851"/>
              </p:ext>
            </p:extLst>
          </p:nvPr>
        </p:nvGraphicFramePr>
        <p:xfrm>
          <a:off x="609600" y="3962400"/>
          <a:ext cx="3737010" cy="2438400"/>
        </p:xfrm>
        <a:graphic>
          <a:graphicData uri="http://schemas.openxmlformats.org/drawingml/2006/table">
            <a:tbl>
              <a:tblPr firstRow="1" bandRow="1"/>
              <a:tblGrid>
                <a:gridCol w="928698">
                  <a:extLst>
                    <a:ext uri="{9D8B030D-6E8A-4147-A177-3AD203B41FA5}">
                      <a16:colId xmlns:a16="http://schemas.microsoft.com/office/drawing/2014/main" xmlns="" val="3264304980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xmlns="" val="1655634954"/>
                    </a:ext>
                  </a:extLst>
                </a:gridCol>
              </a:tblGrid>
              <a:tr h="240923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lang="en-US" sz="1400" dirty="0" smtClean="0"/>
                        <a:t>Type </a:t>
                      </a:r>
                      <a:r>
                        <a:rPr lang="en-US" sz="1400" dirty="0"/>
                        <a:t>field Values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SG" sz="14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998928648"/>
                  </a:ext>
                </a:extLst>
              </a:tr>
              <a:tr h="2409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pPr algn="ctr"/>
                      <a:r>
                        <a:rPr lang="en-US" sz="1400" b="1" dirty="0"/>
                        <a:t>Value</a:t>
                      </a:r>
                      <a:endParaRPr lang="en-SG" sz="1400" b="1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lang="en-US" sz="1400" b="1" dirty="0"/>
                        <a:t>Meaning</a:t>
                      </a:r>
                      <a:endParaRPr lang="en-SG" sz="1400" b="1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215358585"/>
                  </a:ext>
                </a:extLst>
              </a:tr>
              <a:tr h="2409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0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lang="en-US" sz="1400" dirty="0"/>
                        <a:t>Multi-link </a:t>
                      </a:r>
                      <a:r>
                        <a:rPr lang="en-US" sz="1400" dirty="0" smtClean="0"/>
                        <a:t>Discovery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04391715"/>
                  </a:ext>
                </a:extLst>
              </a:tr>
              <a:tr h="2409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1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lang="en-US" sz="1400" dirty="0"/>
                        <a:t>Multi-link </a:t>
                      </a:r>
                      <a:r>
                        <a:rPr lang="en-US" sz="1400" dirty="0" smtClean="0"/>
                        <a:t>Setup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05711918"/>
                  </a:ext>
                </a:extLst>
              </a:tr>
              <a:tr h="2409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2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lang="en-US" sz="1400" dirty="0"/>
                        <a:t>Multi-link </a:t>
                      </a:r>
                      <a:r>
                        <a:rPr lang="en-US" sz="1400" dirty="0" smtClean="0"/>
                        <a:t>BSS Parameter update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652375463"/>
                  </a:ext>
                </a:extLst>
              </a:tr>
              <a:tr h="2409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3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lang="en-US" sz="1400" dirty="0"/>
                        <a:t>TID-to-link </a:t>
                      </a:r>
                      <a:r>
                        <a:rPr lang="en-US" sz="1400" dirty="0" smtClean="0"/>
                        <a:t>Mapping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99124734"/>
                  </a:ext>
                </a:extLst>
              </a:tr>
              <a:tr h="2409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4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lang="en-US" sz="1400" dirty="0" smtClean="0"/>
                        <a:t>Multi-link TIM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751175933"/>
                  </a:ext>
                </a:extLst>
              </a:tr>
              <a:tr h="2409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5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/>
                        <a:t>~ </a:t>
                      </a:r>
                      <a:r>
                        <a:rPr lang="en-US" sz="1400" dirty="0" smtClean="0"/>
                        <a:t>15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lang="en-US" sz="1400" dirty="0"/>
                        <a:t>Reserved</a:t>
                      </a:r>
                      <a:endParaRPr lang="en-SG" sz="1400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760914038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xmlns="" id="{9091E110-4A66-4299-A111-901C3E290B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0985106"/>
              </p:ext>
            </p:extLst>
          </p:nvPr>
        </p:nvGraphicFramePr>
        <p:xfrm>
          <a:off x="5181600" y="3810000"/>
          <a:ext cx="3886200" cy="2651760"/>
        </p:xfrm>
        <a:graphic>
          <a:graphicData uri="http://schemas.openxmlformats.org/drawingml/2006/table">
            <a:tbl>
              <a:tblPr firstRow="1" bandRow="1"/>
              <a:tblGrid>
                <a:gridCol w="838200">
                  <a:extLst>
                    <a:ext uri="{9D8B030D-6E8A-4147-A177-3AD203B41FA5}">
                      <a16:colId xmlns:a16="http://schemas.microsoft.com/office/drawing/2014/main" xmlns="" val="326430498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xmlns="" val="1655634954"/>
                    </a:ext>
                  </a:extLst>
                </a:gridCol>
              </a:tblGrid>
              <a:tr h="240923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lang="en-US" sz="1400" dirty="0" smtClean="0"/>
                        <a:t>Type </a:t>
                      </a:r>
                      <a:r>
                        <a:rPr lang="en-US" sz="1400" dirty="0"/>
                        <a:t>field Values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SG" sz="14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998928648"/>
                  </a:ext>
                </a:extLst>
              </a:tr>
              <a:tr h="2409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pPr algn="ctr"/>
                      <a:r>
                        <a:rPr lang="en-US" sz="1400" b="1" dirty="0"/>
                        <a:t>Value</a:t>
                      </a:r>
                      <a:endParaRPr lang="en-SG" sz="1400" b="1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lang="en-US" sz="1400" b="1" dirty="0"/>
                        <a:t>Meaning</a:t>
                      </a:r>
                      <a:endParaRPr lang="en-SG" sz="1400" b="1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215358585"/>
                  </a:ext>
                </a:extLst>
              </a:tr>
              <a:tr h="2409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0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lang="en-US" sz="1400" dirty="0" smtClean="0"/>
                        <a:t>Capabilities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04391715"/>
                  </a:ext>
                </a:extLst>
              </a:tr>
              <a:tr h="2409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1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lang="en-US" sz="1400" dirty="0" smtClean="0"/>
                        <a:t>Operation Parameters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05711918"/>
                  </a:ext>
                </a:extLst>
              </a:tr>
              <a:tr h="2409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2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lang="en-US" sz="1400" dirty="0" smtClean="0"/>
                        <a:t>BSS Parameter update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652375463"/>
                  </a:ext>
                </a:extLst>
              </a:tr>
              <a:tr h="2409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3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lang="en-US" sz="1400" dirty="0"/>
                        <a:t>TID-to-link </a:t>
                      </a:r>
                      <a:r>
                        <a:rPr lang="en-US" sz="1400" dirty="0" smtClean="0"/>
                        <a:t>Mapping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99124734"/>
                  </a:ext>
                </a:extLst>
              </a:tr>
              <a:tr h="2409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4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lang="en-US" sz="1400" dirty="0" smtClean="0"/>
                        <a:t>Link/TID Indication/Recommendation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751175933"/>
                  </a:ext>
                </a:extLst>
              </a:tr>
              <a:tr h="2409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5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/>
                        <a:t>~ </a:t>
                      </a:r>
                      <a:r>
                        <a:rPr lang="en-US" sz="1400" dirty="0" smtClean="0"/>
                        <a:t>15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lang="en-US" sz="1400" dirty="0"/>
                        <a:t>Reserved</a:t>
                      </a:r>
                      <a:endParaRPr lang="en-SG" sz="1400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760914038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97739AAF-32B4-4013-BDC6-D1C54FAB297A}"/>
              </a:ext>
            </a:extLst>
          </p:cNvPr>
          <p:cNvSpPr txBox="1"/>
          <p:nvPr/>
        </p:nvSpPr>
        <p:spPr>
          <a:xfrm>
            <a:off x="609600" y="3500735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u="sng" dirty="0" smtClean="0"/>
              <a:t>Option 1: Based on Usage:</a:t>
            </a:r>
            <a:endParaRPr lang="en-US" sz="2000" u="sng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97739AAF-32B4-4013-BDC6-D1C54FAB297A}"/>
              </a:ext>
            </a:extLst>
          </p:cNvPr>
          <p:cNvSpPr txBox="1"/>
          <p:nvPr/>
        </p:nvSpPr>
        <p:spPr>
          <a:xfrm>
            <a:off x="5105400" y="3352800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u="sng" dirty="0"/>
              <a:t>Option </a:t>
            </a:r>
            <a:r>
              <a:rPr lang="en-US" sz="2400" u="sng" dirty="0" smtClean="0"/>
              <a:t>2: </a:t>
            </a:r>
            <a:r>
              <a:rPr lang="en-US" sz="2400" u="sng" dirty="0"/>
              <a:t>Based </a:t>
            </a:r>
            <a:r>
              <a:rPr lang="en-US" sz="2400" u="sng" dirty="0" smtClean="0"/>
              <a:t>on content:</a:t>
            </a:r>
            <a:endParaRPr lang="en-US" sz="2000" u="sng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810" y="2286000"/>
            <a:ext cx="7763122" cy="1138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5667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81200"/>
            <a:ext cx="8763000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0" dirty="0" smtClean="0"/>
              <a:t>[1</a:t>
            </a:r>
            <a:r>
              <a:rPr lang="en-US" sz="2200" b="0" dirty="0"/>
              <a:t>] </a:t>
            </a:r>
            <a:r>
              <a:rPr lang="en-US" sz="2200" b="0" dirty="0" smtClean="0"/>
              <a:t>20/28r1 </a:t>
            </a:r>
            <a:r>
              <a:rPr lang="en-US" sz="2200" b="0" dirty="0"/>
              <a:t>- Indication of Multi-link Information (Insun Jang) </a:t>
            </a:r>
            <a:endParaRPr lang="en-US" sz="2200" b="0" dirty="0" smtClean="0"/>
          </a:p>
          <a:p>
            <a:pPr marL="0" indent="0">
              <a:buNone/>
            </a:pPr>
            <a:r>
              <a:rPr lang="en-US" sz="2200" b="0" dirty="0" smtClean="0"/>
              <a:t>[2] 20/66r3 </a:t>
            </a:r>
            <a:r>
              <a:rPr lang="en-US" sz="2200" b="0" dirty="0"/>
              <a:t>- Multi-Link </a:t>
            </a:r>
            <a:r>
              <a:rPr lang="en-US" sz="2200" b="0" dirty="0" smtClean="0"/>
              <a:t>TIM (Young </a:t>
            </a:r>
            <a:r>
              <a:rPr lang="en-US" sz="2200" b="0" dirty="0" err="1" smtClean="0"/>
              <a:t>Hoon</a:t>
            </a:r>
            <a:r>
              <a:rPr lang="en-US" sz="2200" b="0" dirty="0" smtClean="0"/>
              <a:t> Kwon) </a:t>
            </a:r>
            <a:endParaRPr lang="en-US" sz="2200" b="0" dirty="0"/>
          </a:p>
          <a:p>
            <a:pPr marL="0" indent="0">
              <a:buNone/>
            </a:pPr>
            <a:r>
              <a:rPr lang="en-US" sz="2200" b="0" dirty="0" smtClean="0"/>
              <a:t>[3] 20/84r1 </a:t>
            </a:r>
            <a:r>
              <a:rPr lang="en-US" sz="2200" b="0" dirty="0"/>
              <a:t>- Multi-link TIM </a:t>
            </a:r>
            <a:r>
              <a:rPr lang="en-US" sz="2200" b="0" dirty="0" smtClean="0"/>
              <a:t>– follow up (</a:t>
            </a:r>
            <a:r>
              <a:rPr lang="en-US" sz="2200" b="0" dirty="0" err="1" smtClean="0"/>
              <a:t>Minyoung</a:t>
            </a:r>
            <a:r>
              <a:rPr lang="en-US" sz="2200" b="0" dirty="0" smtClean="0"/>
              <a:t> Park)</a:t>
            </a:r>
          </a:p>
          <a:p>
            <a:pPr marL="0" indent="0">
              <a:buNone/>
            </a:pPr>
            <a:r>
              <a:rPr lang="en-US" sz="2200" b="0" dirty="0"/>
              <a:t>[4] 19/1955r2 - MLO: Efficient </a:t>
            </a:r>
            <a:r>
              <a:rPr lang="en-US" sz="2200" b="0" dirty="0" smtClean="0"/>
              <a:t>Paging (</a:t>
            </a:r>
            <a:r>
              <a:rPr lang="en-US" sz="2200" b="0" dirty="0" err="1" smtClean="0"/>
              <a:t>Abhishek</a:t>
            </a:r>
            <a:r>
              <a:rPr lang="en-US" sz="2200" b="0" dirty="0" smtClean="0"/>
              <a:t> </a:t>
            </a:r>
            <a:r>
              <a:rPr lang="en-US" sz="2200" b="0" dirty="0" err="1" smtClean="0"/>
              <a:t>Patil</a:t>
            </a:r>
            <a:r>
              <a:rPr lang="en-US" sz="2200" b="0" dirty="0" smtClean="0"/>
              <a:t>)</a:t>
            </a:r>
          </a:p>
          <a:p>
            <a:pPr marL="0" indent="0">
              <a:buNone/>
            </a:pPr>
            <a:r>
              <a:rPr lang="en-US" sz="2200" b="0" dirty="0" smtClean="0"/>
              <a:t>[5] 20/337r1 </a:t>
            </a:r>
            <a:r>
              <a:rPr lang="en-US" sz="2200" b="0" dirty="0"/>
              <a:t>- Multi-link BSS Parameter </a:t>
            </a:r>
            <a:r>
              <a:rPr lang="en-US" sz="2200" b="0" dirty="0" smtClean="0"/>
              <a:t>Update (Yongho </a:t>
            </a:r>
            <a:r>
              <a:rPr lang="en-US" sz="2200" b="0" dirty="0" err="1" smtClean="0"/>
              <a:t>Seok</a:t>
            </a:r>
            <a:r>
              <a:rPr lang="en-US" sz="2200" b="0" dirty="0" smtClean="0"/>
              <a:t>)</a:t>
            </a:r>
          </a:p>
          <a:p>
            <a:pPr marL="0" indent="0">
              <a:buNone/>
            </a:pPr>
            <a:r>
              <a:rPr lang="en-US" sz="2200" b="0" dirty="0"/>
              <a:t>[6] </a:t>
            </a:r>
            <a:r>
              <a:rPr lang="en-US" sz="2200" b="0" dirty="0" smtClean="0"/>
              <a:t>20/356r3 -  </a:t>
            </a:r>
            <a:r>
              <a:rPr lang="en-US" sz="2200" b="0" dirty="0"/>
              <a:t>MLO: Discovery and </a:t>
            </a:r>
            <a:r>
              <a:rPr lang="en-US" sz="2200" b="0" dirty="0" smtClean="0"/>
              <a:t>beacon-bloating</a:t>
            </a:r>
            <a:r>
              <a:rPr lang="en-US" sz="2200" b="0" dirty="0"/>
              <a:t> (</a:t>
            </a:r>
            <a:r>
              <a:rPr lang="en-US" sz="2200" b="0" dirty="0" err="1"/>
              <a:t>Abhishek</a:t>
            </a:r>
            <a:r>
              <a:rPr lang="en-US" sz="2200" b="0" dirty="0"/>
              <a:t> </a:t>
            </a:r>
            <a:r>
              <a:rPr lang="en-US" sz="2200" b="0" dirty="0" err="1"/>
              <a:t>Patil</a:t>
            </a:r>
            <a:r>
              <a:rPr lang="en-US" sz="2200" b="0" dirty="0"/>
              <a:t>)</a:t>
            </a:r>
            <a:endParaRPr lang="en-US" sz="2200" b="0" dirty="0" smtClean="0"/>
          </a:p>
          <a:p>
            <a:pPr marL="0" indent="0">
              <a:buNone/>
            </a:pPr>
            <a:r>
              <a:rPr lang="en-US" sz="2200" b="0" dirty="0" smtClean="0"/>
              <a:t>[7] 20/357r0 </a:t>
            </a:r>
            <a:r>
              <a:rPr lang="en-US" sz="2200" b="0" dirty="0"/>
              <a:t>- Container for advertising ML </a:t>
            </a:r>
            <a:r>
              <a:rPr lang="en-US" sz="2200" b="0" dirty="0" smtClean="0"/>
              <a:t>Information (Abhishek </a:t>
            </a:r>
            <a:r>
              <a:rPr lang="en-US" sz="2200" b="0" dirty="0" err="1" smtClean="0"/>
              <a:t>Patil</a:t>
            </a:r>
            <a:r>
              <a:rPr lang="en-US" sz="2200" b="0" dirty="0" smtClean="0"/>
              <a:t>)</a:t>
            </a:r>
          </a:p>
          <a:p>
            <a:pPr marL="0" indent="0">
              <a:buNone/>
            </a:pPr>
            <a:r>
              <a:rPr lang="en-US" sz="2200" b="0" dirty="0" smtClean="0"/>
              <a:t>[8] 20/389r3 </a:t>
            </a:r>
            <a:r>
              <a:rPr lang="en-US" sz="2200" b="0" dirty="0"/>
              <a:t>- Multi-Link Discovery – part 1 (Laurent </a:t>
            </a:r>
            <a:r>
              <a:rPr lang="en-US" sz="2200" b="0" dirty="0" err="1"/>
              <a:t>Cariou</a:t>
            </a:r>
            <a:r>
              <a:rPr lang="en-US" sz="2200" b="0" dirty="0" smtClean="0"/>
              <a:t>)</a:t>
            </a:r>
          </a:p>
          <a:p>
            <a:pPr marL="0" indent="0">
              <a:buNone/>
            </a:pPr>
            <a:r>
              <a:rPr lang="en-US" sz="2200" b="0" dirty="0" smtClean="0"/>
              <a:t>[9] 20/82r2- </a:t>
            </a:r>
            <a:r>
              <a:rPr lang="en-US" sz="2200" b="0" dirty="0"/>
              <a:t>Synchronous Transmitter Medium State </a:t>
            </a:r>
            <a:r>
              <a:rPr lang="en-US" sz="2200" b="0" dirty="0" smtClean="0"/>
              <a:t>Information (Matthew Fischer)</a:t>
            </a:r>
            <a:endParaRPr lang="en-US" sz="22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0FF88134-36A3-492E-B6B5-2F4703E76746}" type="slidenum">
              <a:rPr lang="en-US" altLang="en-US" smtClean="0"/>
              <a:pPr/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254890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8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Straw Poll </a:t>
            </a:r>
            <a:r>
              <a:rPr lang="en-US" altLang="ko-KR" sz="3600" kern="0" dirty="0" smtClean="0">
                <a:ea typeface="Gulim" pitchFamily="34" charset="-127"/>
              </a:rPr>
              <a:t>1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97739AAF-32B4-4013-BDC6-D1C54FAB297A}"/>
              </a:ext>
            </a:extLst>
          </p:cNvPr>
          <p:cNvSpPr txBox="1"/>
          <p:nvPr/>
        </p:nvSpPr>
        <p:spPr>
          <a:xfrm>
            <a:off x="76200" y="1371600"/>
            <a:ext cx="8915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b="1" dirty="0"/>
              <a:t>Do you support </a:t>
            </a:r>
            <a:r>
              <a:rPr lang="en-US" sz="2800" b="1" dirty="0" smtClean="0"/>
              <a:t>to add to the 11be SFD in R1: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n-US" sz="2800" dirty="0" smtClean="0"/>
              <a:t>A common Multi-link element is defined to carry the information for various Multi-link operations, the element carrying a Type field to differentiate the various formats of the element. </a:t>
            </a:r>
            <a:endParaRPr lang="en-US" sz="2800" dirty="0"/>
          </a:p>
          <a:p>
            <a:pPr lvl="0"/>
            <a:endParaRPr lang="en-US" sz="2400" dirty="0"/>
          </a:p>
          <a:p>
            <a:pPr marL="914400" lvl="1" indent="-457200">
              <a:buFont typeface="Wingdings" panose="05000000000000000000" pitchFamily="2" charset="2"/>
              <a:buChar char="§"/>
            </a:pPr>
            <a:endParaRPr lang="en-US" sz="2400" dirty="0"/>
          </a:p>
          <a:p>
            <a:pPr lvl="1"/>
            <a:r>
              <a:rPr lang="en-US" sz="2800" dirty="0" smtClean="0"/>
              <a:t>Y/N/A</a:t>
            </a:r>
          </a:p>
        </p:txBody>
      </p:sp>
    </p:spTree>
    <p:extLst>
      <p:ext uri="{BB962C8B-B14F-4D97-AF65-F5344CB8AC3E}">
        <p14:creationId xmlns:p14="http://schemas.microsoft.com/office/powerpoint/2010/main" val="15022643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9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Straw Poll </a:t>
            </a:r>
            <a:r>
              <a:rPr lang="en-US" altLang="ko-KR" sz="3600" kern="0" dirty="0" smtClean="0">
                <a:ea typeface="Gulim" pitchFamily="34" charset="-127"/>
              </a:rPr>
              <a:t>2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97739AAF-32B4-4013-BDC6-D1C54FAB297A}"/>
              </a:ext>
            </a:extLst>
          </p:cNvPr>
          <p:cNvSpPr txBox="1"/>
          <p:nvPr/>
        </p:nvSpPr>
        <p:spPr>
          <a:xfrm>
            <a:off x="76200" y="1524000"/>
            <a:ext cx="8915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b="1" dirty="0"/>
              <a:t>Do you support to add to the 11be SFD in R1: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n-US" sz="2800" dirty="0" smtClean="0"/>
              <a:t>The Type </a:t>
            </a:r>
            <a:r>
              <a:rPr lang="en-US" sz="2800" dirty="0"/>
              <a:t>field </a:t>
            </a:r>
            <a:r>
              <a:rPr lang="en-US" sz="2800" dirty="0" smtClean="0"/>
              <a:t>is carried as the first sub-field in the Control field of the common </a:t>
            </a:r>
            <a:r>
              <a:rPr lang="en-US" sz="2800" dirty="0" smtClean="0"/>
              <a:t>Multi-link </a:t>
            </a:r>
            <a:r>
              <a:rPr lang="en-US" sz="2800" dirty="0" smtClean="0"/>
              <a:t>element</a:t>
            </a:r>
            <a:r>
              <a:rPr lang="en-US" sz="2800" dirty="0" smtClean="0"/>
              <a:t>. </a:t>
            </a:r>
            <a:endParaRPr lang="en-US" sz="2800" dirty="0"/>
          </a:p>
          <a:p>
            <a:pPr lvl="0"/>
            <a:endParaRPr lang="en-US" sz="2400" dirty="0"/>
          </a:p>
          <a:p>
            <a:pPr marL="914400" lvl="1" indent="-457200">
              <a:buFont typeface="Wingdings" panose="05000000000000000000" pitchFamily="2" charset="2"/>
              <a:buChar char="§"/>
            </a:pPr>
            <a:endParaRPr lang="en-US" sz="2400" dirty="0"/>
          </a:p>
          <a:p>
            <a:pPr lvl="1"/>
            <a:r>
              <a:rPr lang="en-US" sz="2800" dirty="0"/>
              <a:t>Y/N/A</a:t>
            </a:r>
          </a:p>
          <a:p>
            <a:pPr lvl="1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4551428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42719</TotalTime>
  <Words>767</Words>
  <Application>Microsoft Office PowerPoint</Application>
  <PresentationFormat>On-screen Show (4:3)</PresentationFormat>
  <Paragraphs>203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802-11-Submission</vt:lpstr>
      <vt:lpstr>Multi-link Element format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</vt:lpstr>
      <vt:lpstr>PowerPoint Presentation</vt:lpstr>
      <vt:lpstr>PowerPoint Presentation</vt:lpstr>
      <vt:lpstr>PowerPoint Presentation</vt:lpstr>
    </vt:vector>
  </TitlesOfParts>
  <Company>Panasonic Corporation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Multi-link transmission</dc:title>
  <dc:creator>Rojan Chitrakar</dc:creator>
  <cp:lastModifiedBy>CHITRAKAR_Rojan</cp:lastModifiedBy>
  <cp:revision>381</cp:revision>
  <cp:lastPrinted>2014-11-04T15:04:57Z</cp:lastPrinted>
  <dcterms:created xsi:type="dcterms:W3CDTF">2007-04-17T18:10:23Z</dcterms:created>
  <dcterms:modified xsi:type="dcterms:W3CDTF">2020-09-08T07:06:50Z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