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30" r:id="rId3"/>
    <p:sldId id="347" r:id="rId4"/>
    <p:sldId id="346" r:id="rId5"/>
    <p:sldId id="348" r:id="rId6"/>
    <p:sldId id="349" r:id="rId7"/>
    <p:sldId id="312" r:id="rId8"/>
    <p:sldId id="345" r:id="rId9"/>
    <p:sldId id="35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78" d="100"/>
          <a:sy n="78" d="100"/>
        </p:scale>
        <p:origin x="-1930" y="-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802.11-20/0772r0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May </a:t>
            </a:r>
            <a:r>
              <a:rPr lang="en-US" altLang="en-US" sz="1800" b="1" dirty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</a:t>
            </a:r>
            <a:r>
              <a:rPr lang="en-US" altLang="ko-KR" dirty="0" smtClean="0"/>
              <a:t>Element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Many variants of Multi-link elements have been proposed in .11be. Defining multiple elements will cause the Element ID Extension space to run out faster. As of REVmd_D3.3, only 162 IDs are available.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5" y="3124200"/>
            <a:ext cx="78695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elements - 1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7" y="39624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TIM element [2] 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element for Discovery &amp; </a:t>
            </a:r>
            <a:r>
              <a:rPr lang="en-US" sz="2400" dirty="0"/>
              <a:t>Multi-link Setup [1] </a:t>
            </a:r>
            <a:endParaRPr lang="en-US" sz="2000" dirty="0"/>
          </a:p>
        </p:txBody>
      </p:sp>
      <p:pic>
        <p:nvPicPr>
          <p:cNvPr id="39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7772400" cy="1314450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1259632" y="4653136"/>
            <a:ext cx="6700026" cy="1024262"/>
            <a:chOff x="1167390" y="4691545"/>
            <a:chExt cx="6700026" cy="1024262"/>
          </a:xfrm>
        </p:grpSpPr>
        <p:sp>
          <p:nvSpPr>
            <p:cNvPr id="42" name="Rectangle 41"/>
            <p:cNvSpPr/>
            <p:nvPr/>
          </p:nvSpPr>
          <p:spPr>
            <a:xfrm>
              <a:off x="1771659" y="4692379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771659" y="4893657"/>
              <a:ext cx="859692" cy="3760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Element ID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167390" y="4692379"/>
              <a:ext cx="604269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Octets: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633086" y="4898783"/>
              <a:ext cx="694544" cy="3709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Length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631351" y="4692379"/>
              <a:ext cx="696279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27631" y="4898782"/>
              <a:ext cx="859692" cy="3709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Element ID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Extension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27630" y="4691962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or 1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187322" y="4898782"/>
              <a:ext cx="856329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ID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185640" y="4691545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43823" y="4898782"/>
              <a:ext cx="972280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Per-link TIM Information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42141" y="4691545"/>
              <a:ext cx="97396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4173860" y="5442213"/>
              <a:ext cx="184632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4173819" y="5454197"/>
              <a:ext cx="18463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For link “x”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015521" y="4898902"/>
              <a:ext cx="856329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ID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013839" y="4691665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872022" y="4898902"/>
              <a:ext cx="972280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Per-link TIM Information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870340" y="4691665"/>
              <a:ext cx="97396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6021093" y="5442213"/>
              <a:ext cx="184632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6021052" y="5454197"/>
              <a:ext cx="18463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For link “y”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85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</a:t>
            </a:r>
            <a:r>
              <a:rPr lang="en-US" sz="3600" dirty="0" smtClean="0"/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1950" y="1537767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IE for BSS Parameter update [3]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504245"/>
              </p:ext>
            </p:extLst>
          </p:nvPr>
        </p:nvGraphicFramePr>
        <p:xfrm>
          <a:off x="1425347" y="2209800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/>
                <a:gridCol w="762000"/>
                <a:gridCol w="1066800"/>
                <a:gridCol w="838200"/>
                <a:gridCol w="1916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 Extension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Optional Subelements</a:t>
                      </a: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 octet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39167" y="3034488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&lt;Multi-link IE&gt;</a:t>
            </a:r>
            <a:endParaRPr lang="en-US" sz="1400" b="1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6" y="37338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Multiple </a:t>
            </a:r>
            <a:r>
              <a:rPr lang="en-US" sz="2400" dirty="0"/>
              <a:t>Link Attribute (MLA) </a:t>
            </a:r>
            <a:r>
              <a:rPr lang="en-US" sz="2400" dirty="0" smtClean="0"/>
              <a:t>element for ML Discovery [4]</a:t>
            </a:r>
            <a:endParaRPr lang="en-US" sz="20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=""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97332"/>
              </p:ext>
            </p:extLst>
          </p:nvPr>
        </p:nvGraphicFramePr>
        <p:xfrm>
          <a:off x="804295" y="4638122"/>
          <a:ext cx="7535409" cy="770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=""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=""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=""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=""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=""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=""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=""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=""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=""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=""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Length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 Extension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=""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Octets: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=""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4" name="Right Brace 13">
            <a:extLst>
              <a:ext uri="{FF2B5EF4-FFF2-40B4-BE49-F238E27FC236}">
                <a16:creationId xmlns=""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851204" y="3706110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153419" y="5669362"/>
            <a:ext cx="16257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Common/MLD Capabilities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=""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469973" y="4765374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780200" y="5638584"/>
            <a:ext cx="1625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617169" y="4343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Strcuture of Multiple 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9841" y="5248383"/>
            <a:ext cx="1915430" cy="526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EF9B70F3-ABF4-4FC3-A00D-40009C21A342}"/>
              </a:ext>
            </a:extLst>
          </p:cNvPr>
          <p:cNvCxnSpPr>
            <a:cxnSpLocks/>
            <a:endCxn id="15" idx="1"/>
          </p:cNvCxnSpPr>
          <p:nvPr/>
        </p:nvCxnSpPr>
        <p:spPr bwMode="auto">
          <a:xfrm>
            <a:off x="3757059" y="5221609"/>
            <a:ext cx="396360" cy="570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99841" y="577980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611009" y="577980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99841" y="574447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Addr Present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870066" y="574641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448437" y="574139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845125" y="577980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433753" y="577980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3022381" y="577980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</a:t>
            </a:r>
            <a:r>
              <a:rPr lang="en-US" sz="3600" dirty="0" smtClean="0"/>
              <a:t>elements: Others?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New elements may be needed for other Multi-link operations, e.g. TID-to-link mapping, per-link Medium State Information etc.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It may be possible to design a unified format for some usage e.g. Multi-link Discovery and Multi-link Setup, but a common design that cater to all use cases may be more complicated and may lead to unnecessary overhead.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6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Proposal: A common Multi-link element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31203"/>
            <a:ext cx="906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A common Multi-link element that carries a Type field to differentiate the various usages, each of which could be of different format:</a:t>
            </a:r>
            <a:endParaRPr lang="en-US" sz="20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630154"/>
              </p:ext>
            </p:extLst>
          </p:nvPr>
        </p:nvGraphicFramePr>
        <p:xfrm>
          <a:off x="609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="" xmlns:a16="http://schemas.microsoft.com/office/drawing/2014/main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Type </a:t>
                      </a:r>
                      <a:r>
                        <a:rPr lang="en-US" sz="1400" dirty="0"/>
                        <a:t>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Discovery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Setup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</a:t>
                      </a:r>
                      <a:r>
                        <a:rPr lang="en-US" sz="1400" dirty="0" smtClean="0"/>
                        <a:t>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Multi-link 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~ 255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609140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18539"/>
              </p:ext>
            </p:extLst>
          </p:nvPr>
        </p:nvGraphicFramePr>
        <p:xfrm>
          <a:off x="5181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="" xmlns:a16="http://schemas.microsoft.com/office/drawing/2014/main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Type </a:t>
                      </a:r>
                      <a:r>
                        <a:rPr lang="en-US" sz="1400" dirty="0"/>
                        <a:t>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Capabilities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Operation Parameters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</a:t>
                      </a:r>
                      <a:r>
                        <a:rPr lang="en-US" sz="1400" dirty="0" smtClean="0"/>
                        <a:t>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~ 255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609140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3500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 smtClean="0"/>
              <a:t>Option 1: Based on Usage:</a:t>
            </a:r>
            <a:endParaRPr lang="en-US" sz="2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105400" y="35052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</a:t>
            </a:r>
            <a:r>
              <a:rPr lang="en-US" sz="2400" u="sng" dirty="0" smtClean="0"/>
              <a:t>2: </a:t>
            </a:r>
            <a:r>
              <a:rPr lang="en-US" sz="2400" u="sng" dirty="0"/>
              <a:t>Based </a:t>
            </a:r>
            <a:r>
              <a:rPr lang="en-US" sz="2400" u="sng" dirty="0" smtClean="0"/>
              <a:t>on content:</a:t>
            </a:r>
            <a:endParaRPr lang="en-US" sz="2000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248" y="2362201"/>
            <a:ext cx="6577352" cy="1066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6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[1</a:t>
            </a:r>
            <a:r>
              <a:rPr lang="en-US" sz="2200" b="0" dirty="0"/>
              <a:t>] </a:t>
            </a:r>
            <a:r>
              <a:rPr lang="en-US" sz="2200" b="0" dirty="0" smtClean="0"/>
              <a:t>20/28r1 </a:t>
            </a:r>
            <a:r>
              <a:rPr lang="en-US" sz="2200" b="0" dirty="0"/>
              <a:t>- Indication of Multi-link Information (Insun Jang) </a:t>
            </a:r>
            <a:endParaRPr lang="en-US" sz="2200" b="0" dirty="0" smtClean="0"/>
          </a:p>
          <a:p>
            <a:pPr marL="0" indent="0">
              <a:buNone/>
            </a:pPr>
            <a:r>
              <a:rPr lang="en-US" sz="2200" b="0" dirty="0" smtClean="0"/>
              <a:t>[2] 20/84r0 </a:t>
            </a:r>
            <a:r>
              <a:rPr lang="en-US" sz="2200" b="0" dirty="0"/>
              <a:t>- Multi-link TIM </a:t>
            </a:r>
            <a:r>
              <a:rPr lang="en-US" sz="2200" b="0" dirty="0" smtClean="0"/>
              <a:t>design (Alexander Min)</a:t>
            </a:r>
          </a:p>
          <a:p>
            <a:pPr marL="0" indent="0">
              <a:buNone/>
            </a:pPr>
            <a:r>
              <a:rPr lang="en-US" sz="2200" b="0" dirty="0" smtClean="0"/>
              <a:t>[3</a:t>
            </a:r>
            <a:r>
              <a:rPr lang="en-US" sz="2200" b="0" dirty="0"/>
              <a:t>] </a:t>
            </a:r>
            <a:r>
              <a:rPr lang="en-US" sz="2200" b="0" dirty="0" smtClean="0"/>
              <a:t>20/337r1 </a:t>
            </a:r>
            <a:r>
              <a:rPr lang="en-US" sz="2200" b="0" dirty="0"/>
              <a:t>- Multi-link BSS Parameter </a:t>
            </a:r>
            <a:r>
              <a:rPr lang="en-US" sz="2200" b="0" dirty="0" smtClean="0"/>
              <a:t>Update (Yongho Seok)</a:t>
            </a:r>
          </a:p>
          <a:p>
            <a:pPr marL="0" indent="0">
              <a:buNone/>
            </a:pPr>
            <a:r>
              <a:rPr lang="en-US" sz="2200" b="0" dirty="0" smtClean="0"/>
              <a:t>[4</a:t>
            </a:r>
            <a:r>
              <a:rPr lang="en-US" sz="2200" b="0" dirty="0"/>
              <a:t>] </a:t>
            </a:r>
            <a:r>
              <a:rPr lang="en-US" sz="2200" b="0" dirty="0" smtClean="0"/>
              <a:t>20/357r0 </a:t>
            </a:r>
            <a:r>
              <a:rPr lang="en-US" sz="2200" b="0" dirty="0"/>
              <a:t>- Container for advertising ML </a:t>
            </a:r>
            <a:r>
              <a:rPr lang="en-US" sz="2200" b="0" dirty="0" smtClean="0"/>
              <a:t>Information (Abhishek Patil)</a:t>
            </a:r>
            <a:endParaRPr lang="en-US" sz="2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371600"/>
            <a:ext cx="8915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 smtClean="0"/>
              <a:t>that: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 common element is defined to carry the information for various Multi-link operations, the element carrying a Type field right after the </a:t>
            </a:r>
            <a:r>
              <a:rPr lang="en-US" sz="2800" dirty="0"/>
              <a:t>Element ID Extension </a:t>
            </a:r>
            <a:r>
              <a:rPr lang="en-US" sz="2800" dirty="0" smtClean="0"/>
              <a:t>field to differentiate the various usage of the element.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n-US" sz="2800" dirty="0" smtClean="0"/>
              <a:t>The format of the element may differ based on the value of the Type field. 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Y/N/A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Note: This is not for SFD.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 smtClean="0"/>
              <a:t>Which option do you prefer for the Type field: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1: Based on Usage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2: Based on Content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Opt1/Opt2/Others/Abstain</a:t>
            </a:r>
          </a:p>
          <a:p>
            <a:pPr lvl="1"/>
            <a:endParaRPr lang="en-US" sz="28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Note: This is not for SFD.</a:t>
            </a:r>
            <a:endParaRPr lang="en-US" sz="36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514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42588</TotalTime>
  <Words>637</Words>
  <Application>Microsoft Office PowerPoint</Application>
  <PresentationFormat>On-screen Show (4:3)</PresentationFormat>
  <Paragraphs>163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Multi-link Element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354</cp:revision>
  <cp:lastPrinted>2014-11-04T15:04:57Z</cp:lastPrinted>
  <dcterms:created xsi:type="dcterms:W3CDTF">2007-04-17T18:10:23Z</dcterms:created>
  <dcterms:modified xsi:type="dcterms:W3CDTF">2020-06-04T03:10:48Z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