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1"/>
  </p:notesMasterIdLst>
  <p:handoutMasterIdLst>
    <p:handoutMasterId r:id="rId252"/>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 id="2531" r:id="rId246"/>
    <p:sldId id="2533" r:id="rId247"/>
    <p:sldId id="2534" r:id="rId248"/>
    <p:sldId id="2532" r:id="rId249"/>
    <p:sldId id="2535" r:id="rId2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 name="Sep. 13th IEEE week" id="{2D14F55F-24A3-40A3-9E59-42C2A69D42CF}">
          <p14:sldIdLst>
            <p14:sldId id="2531"/>
            <p14:sldId id="2533"/>
          </p14:sldIdLst>
        </p14:section>
        <p14:section name="Sep. 14th IEEE week" id="{EA0579A8-DB65-4573-9B1A-36E245A7AA64}">
          <p14:sldIdLst>
            <p14:sldId id="2534"/>
            <p14:sldId id="2532"/>
          </p14:sldIdLst>
        </p14:section>
        <p14:section name="Oct. 3rd TGaz Telecon" id="{79E0B4DA-7FEF-42D2-8B75-F97E019C213A}">
          <p14:sldIdLst>
            <p14:sldId id="253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48B304-5CDA-498B-A81C-7A3CDBA072A3}" v="2" dt="2022-10-03T17:39:46.9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5" autoAdjust="0"/>
    <p:restoredTop sz="94660"/>
  </p:normalViewPr>
  <p:slideViewPr>
    <p:cSldViewPr>
      <p:cViewPr varScale="1">
        <p:scale>
          <a:sx n="115" d="100"/>
          <a:sy n="115" d="100"/>
        </p:scale>
        <p:origin x="108" y="3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notesMaster" Target="notesMasters/notes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handoutMaster" Target="handoutMasters/handout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viewProps" Target="viewProp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theme" Target="theme/theme1.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tableStyles" Target="tableStyle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hyperlink" Target="https://mentor.ieee.org/802.11/dcn/22/11-22-1592-01-00az-comment-resolution-sa2.docx" TargetMode="External"/><Relationship Id="rId2" Type="http://schemas.openxmlformats.org/officeDocument/2006/relationships/hyperlink" Target="https://mentor.ieee.org/802.11/dcn/22/11-22-1581-02-00az-sa2-comment-database-9000.xlsx" TargetMode="Externa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2022-10-03</a:t>
            </a:r>
            <a:endParaRPr lang="en-GB" sz="2000" b="0" dirty="0"/>
          </a:p>
        </p:txBody>
      </p:sp>
      <p:sp>
        <p:nvSpPr>
          <p:cNvPr id="6" name="Date Placeholder 3"/>
          <p:cNvSpPr>
            <a:spLocks noGrp="1"/>
          </p:cNvSpPr>
          <p:nvPr>
            <p:ph type="dt" idx="10"/>
          </p:nvPr>
        </p:nvSpPr>
        <p:spPr/>
        <p:txBody>
          <a:bodyPr/>
          <a:lstStyle/>
          <a:p>
            <a:r>
              <a:rPr lang="en-US"/>
              <a:t>Oct.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11-22-1581</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202209-05:</a:t>
            </a:r>
            <a:endParaRPr lang="en-US" dirty="0"/>
          </a:p>
          <a:p>
            <a:pPr marL="0" indent="0"/>
            <a:r>
              <a:rPr lang="en-US" sz="2000" b="0" dirty="0"/>
              <a:t>Move to adopt the resolutions depicted by document 11-22-1581r2 for CIDs 9001, 9002, 9003, 9004, 9005, 9006, 9007, 9008, 9009, 9010, 9012, 9013, 9014, 9015, 9016, 9017, 9018, 9019, 9020</a:t>
            </a:r>
          </a:p>
          <a:p>
            <a:pPr marL="0" indent="0"/>
            <a:r>
              <a:rPr lang="en-US" sz="2000" b="0" dirty="0"/>
              <a:t>9021 (total of 20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 </a:t>
            </a:r>
          </a:p>
          <a:p>
            <a:pPr marL="0" indent="0"/>
            <a:r>
              <a:rPr lang="en-US" sz="2000" b="0" dirty="0"/>
              <a:t>Second: Roy Want</a:t>
            </a:r>
          </a:p>
          <a:p>
            <a:pPr marL="0" indent="0"/>
            <a:r>
              <a:rPr lang="en-US" sz="2000" b="0" dirty="0"/>
              <a:t>Results (Y/N/A): 5/0/1</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5922107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11-22-1592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202209-06:</a:t>
            </a:r>
            <a:endParaRPr lang="en-US" dirty="0"/>
          </a:p>
          <a:p>
            <a:pPr marL="0" indent="0"/>
            <a:r>
              <a:rPr lang="en-US" sz="2000" b="0" dirty="0"/>
              <a:t>Move to adopt the resolution depicted by document 11-22-1592r1 for CID 9011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9786116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(202209-07</a:t>
            </a:r>
            <a:r>
              <a:rPr lang="en-US" sz="2000" b="0" dirty="0"/>
              <a:t>):</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2</a:t>
            </a:r>
            <a:r>
              <a:rPr lang="en-US" sz="2000" b="0" baseline="30000" dirty="0">
                <a:effectLst/>
                <a:latin typeface="Times New Roman" panose="02020603050405020304" pitchFamily="18" charset="0"/>
                <a:ea typeface="Times New Roman" panose="02020603050405020304" pitchFamily="18" charset="0"/>
              </a:rPr>
              <a:t>nd</a:t>
            </a:r>
            <a:r>
              <a:rPr lang="en-US" sz="2000" b="0" dirty="0">
                <a:effectLst/>
                <a:latin typeface="Times New Roman" panose="02020603050405020304" pitchFamily="18" charset="0"/>
                <a:ea typeface="Times New Roman" panose="02020603050405020304" pitchFamily="18" charset="0"/>
              </a:rPr>
              <a:t> SA recirculation ballot on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D6.0 as contained in documents:</a:t>
            </a: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2"/>
              </a:rPr>
              <a:t>https://mentor.ieee.org/802.11/dcn/22/11-22-1581-02-00az-sa2-comment-database-9000.xlsx</a:t>
            </a:r>
            <a:endParaRPr lang="en-US" dirty="0">
              <a:latin typeface="Times New Roman" panose="02020603050405020304" pitchFamily="18" charset="0"/>
              <a:ea typeface="Times New Roman" panose="02020603050405020304" pitchFamily="18" charset="0"/>
            </a:endParaRP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3"/>
              </a:rPr>
              <a:t>https://mentor.ieee.org/802.11/dcn/22/11-22-1592-01-00az-comment-resolution-sa2.docx</a:t>
            </a:r>
            <a:endParaRPr lang="en-US"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P802.11az D7.0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10 day SA Recirculation Ballot asking the question “Should P802.11az D7.0 be forwarded to </a:t>
            </a:r>
            <a:r>
              <a:rPr lang="en-US" sz="2000" b="0" dirty="0" err="1">
                <a:effectLst/>
                <a:latin typeface="Times New Roman" panose="02020603050405020304" pitchFamily="18" charset="0"/>
                <a:ea typeface="Times New Roman" panose="02020603050405020304" pitchFamily="18" charset="0"/>
              </a:rPr>
              <a:t>RevCom</a:t>
            </a:r>
            <a:r>
              <a:rPr lang="en-US" sz="2000" b="0" dirty="0">
                <a:effectLst/>
                <a:latin typeface="Times New Roman" panose="02020603050405020304" pitchFamily="18" charset="0"/>
                <a:ea typeface="Times New Roman" panose="02020603050405020304" pitchFamily="18" charset="0"/>
              </a:rPr>
              <a:t>?”</a:t>
            </a:r>
          </a:p>
          <a:p>
            <a:r>
              <a:rPr lang="en-US" sz="2000" dirty="0"/>
              <a:t>Moved: </a:t>
            </a:r>
            <a:r>
              <a:rPr lang="en-US" sz="2000" b="0" dirty="0"/>
              <a:t>Roy Want</a:t>
            </a:r>
          </a:p>
          <a:p>
            <a:r>
              <a:rPr lang="en-US" sz="2000" dirty="0"/>
              <a:t>Second: </a:t>
            </a:r>
            <a:r>
              <a:rPr lang="en-US" sz="2000" b="0" dirty="0"/>
              <a:t>Ali Raissinia </a:t>
            </a:r>
          </a:p>
          <a:p>
            <a:r>
              <a:rPr lang="en-US" sz="2000" dirty="0"/>
              <a:t>Results (Y/N/A): 8/0/0 motion passes.</a:t>
            </a:r>
            <a:endParaRPr lang="en-US" sz="2000" b="0" dirty="0"/>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459249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C494-7799-43F4-AAC0-AA79E06EDBE9}"/>
              </a:ext>
            </a:extLst>
          </p:cNvPr>
          <p:cNvSpPr>
            <a:spLocks noGrp="1"/>
          </p:cNvSpPr>
          <p:nvPr>
            <p:ph type="title"/>
          </p:nvPr>
        </p:nvSpPr>
        <p:spPr/>
        <p:txBody>
          <a:bodyPr/>
          <a:lstStyle/>
          <a:p>
            <a:r>
              <a:rPr lang="en-US" dirty="0"/>
              <a:t>Forward Draft to </a:t>
            </a:r>
            <a:r>
              <a:rPr lang="en-US" dirty="0" err="1"/>
              <a:t>RevCom</a:t>
            </a:r>
            <a:r>
              <a:rPr lang="en-US" dirty="0"/>
              <a:t> using conditional approval</a:t>
            </a:r>
          </a:p>
        </p:txBody>
      </p:sp>
      <p:sp>
        <p:nvSpPr>
          <p:cNvPr id="3" name="Content Placeholder 2">
            <a:extLst>
              <a:ext uri="{FF2B5EF4-FFF2-40B4-BE49-F238E27FC236}">
                <a16:creationId xmlns:a16="http://schemas.microsoft.com/office/drawing/2014/main" id="{72B7CE97-5498-46D2-99B5-E8CC828585CA}"/>
              </a:ext>
            </a:extLst>
          </p:cNvPr>
          <p:cNvSpPr>
            <a:spLocks noGrp="1"/>
          </p:cNvSpPr>
          <p:nvPr>
            <p:ph idx="1"/>
          </p:nvPr>
        </p:nvSpPr>
        <p:spPr>
          <a:xfrm>
            <a:off x="407368" y="1981201"/>
            <a:ext cx="11449272" cy="4113213"/>
          </a:xfrm>
        </p:spPr>
        <p:txBody>
          <a:bodyPr/>
          <a:lstStyle/>
          <a:p>
            <a:r>
              <a:rPr lang="en-US" dirty="0"/>
              <a:t>Motion</a:t>
            </a:r>
            <a:r>
              <a:rPr lang="en-US" b="0" dirty="0"/>
              <a:t> 202209-08</a:t>
            </a:r>
          </a:p>
          <a:p>
            <a:r>
              <a:rPr lang="en-US" b="0" dirty="0"/>
              <a:t>•	Approve document 11-22-1511r2 as the report to the IEEE 802 Executive Committee on the requirements for conditional approval to forward P802.11az D7.0 to </a:t>
            </a:r>
            <a:r>
              <a:rPr lang="en-US" b="0" dirty="0" err="1"/>
              <a:t>RevCom</a:t>
            </a:r>
            <a:r>
              <a:rPr lang="en-US" b="0" dirty="0"/>
              <a:t>,</a:t>
            </a:r>
          </a:p>
          <a:p>
            <a:r>
              <a:rPr lang="en-US" b="0" dirty="0"/>
              <a:t>•	Re-affirm the CSD in EC 11-19-64r0 , and</a:t>
            </a:r>
          </a:p>
          <a:p>
            <a:r>
              <a:rPr lang="en-US" b="0" dirty="0"/>
              <a:t>•	Request the IEEE 802 Executive Committee to conditionally approve forwarding P802.11az D7.0 to </a:t>
            </a:r>
            <a:r>
              <a:rPr lang="en-US" b="0" dirty="0" err="1"/>
              <a:t>RevCom</a:t>
            </a:r>
            <a:r>
              <a:rPr lang="en-US" b="0" dirty="0"/>
              <a:t>.</a:t>
            </a:r>
          </a:p>
          <a:p>
            <a:endParaRPr lang="en-US" b="0" dirty="0"/>
          </a:p>
          <a:p>
            <a:r>
              <a:rPr lang="en-US" dirty="0"/>
              <a:t>Move: </a:t>
            </a:r>
            <a:r>
              <a:rPr lang="en-US" b="0" dirty="0"/>
              <a:t>Assaf Kasher</a:t>
            </a:r>
          </a:p>
          <a:p>
            <a:pPr marL="0" indent="0"/>
            <a:r>
              <a:rPr lang="en-US" dirty="0"/>
              <a:t>Second: </a:t>
            </a:r>
            <a:r>
              <a:rPr lang="en-US" b="0" dirty="0"/>
              <a:t>Roy Want</a:t>
            </a:r>
          </a:p>
          <a:p>
            <a:pPr marL="0" indent="0"/>
            <a:r>
              <a:rPr lang="en-US" dirty="0"/>
              <a:t>Results: 7/0/0</a:t>
            </a:r>
          </a:p>
          <a:p>
            <a:endParaRPr lang="en-US" dirty="0"/>
          </a:p>
        </p:txBody>
      </p:sp>
      <p:sp>
        <p:nvSpPr>
          <p:cNvPr id="4" name="Slide Number Placeholder 3">
            <a:extLst>
              <a:ext uri="{FF2B5EF4-FFF2-40B4-BE49-F238E27FC236}">
                <a16:creationId xmlns:a16="http://schemas.microsoft.com/office/drawing/2014/main" id="{B1461AF8-11A8-486C-8824-5F900EE4AC71}"/>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5148F52F-8A2A-4CD4-9206-8BEEFA27B2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8EF5A-5F35-46D7-93F0-2B38A4F6155E}"/>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511943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11-22-1682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202210-01):</a:t>
            </a:r>
            <a:endParaRPr lang="en-US" dirty="0"/>
          </a:p>
          <a:p>
            <a:pPr marL="0" indent="0"/>
            <a:r>
              <a:rPr lang="en-US" sz="2000" b="0" dirty="0"/>
              <a:t>Move to adopt the resolutions depicted by document 11-22-1682r1 for CIDs 10000 and 10001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Stephan Sand </a:t>
            </a:r>
          </a:p>
          <a:p>
            <a:pPr marL="0" indent="0"/>
            <a:r>
              <a:rPr lang="en-US" sz="2000" b="0" dirty="0"/>
              <a:t>Results (Y/N/A): 9/0/0</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29734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163352</TotalTime>
  <Words>21087</Words>
  <Application>Microsoft Office PowerPoint</Application>
  <PresentationFormat>Widescreen</PresentationFormat>
  <Paragraphs>2918</Paragraphs>
  <Slides>249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249</vt:i4>
      </vt:variant>
    </vt:vector>
  </HeadingPairs>
  <TitlesOfParts>
    <vt:vector size="256"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lpstr>11-22-1581</vt:lpstr>
      <vt:lpstr>11-22-1592</vt:lpstr>
      <vt:lpstr>SA Recirculation Ballot</vt:lpstr>
      <vt:lpstr>Forward Draft to RevCom using conditional approval</vt:lpstr>
      <vt:lpstr>11-22-1682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471</cp:revision>
  <cp:lastPrinted>1601-01-01T00:00:00Z</cp:lastPrinted>
  <dcterms:created xsi:type="dcterms:W3CDTF">2018-08-06T10:28:59Z</dcterms:created>
  <dcterms:modified xsi:type="dcterms:W3CDTF">2022-10-03T17:44:10Z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