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0"/>
  </p:notesMasterIdLst>
  <p:handoutMasterIdLst>
    <p:handoutMasterId r:id="rId251"/>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 id="2518" r:id="rId234"/>
    <p:sldId id="2519" r:id="rId235"/>
    <p:sldId id="2520" r:id="rId236"/>
    <p:sldId id="2521" r:id="rId237"/>
    <p:sldId id="2522" r:id="rId238"/>
    <p:sldId id="2523" r:id="rId239"/>
    <p:sldId id="2524" r:id="rId240"/>
    <p:sldId id="2528" r:id="rId241"/>
    <p:sldId id="2529" r:id="rId242"/>
    <p:sldId id="2525" r:id="rId243"/>
    <p:sldId id="2526" r:id="rId244"/>
    <p:sldId id="2530" r:id="rId245"/>
    <p:sldId id="2531" r:id="rId246"/>
    <p:sldId id="2533" r:id="rId247"/>
    <p:sldId id="2534" r:id="rId248"/>
    <p:sldId id="2532" r:id="rId2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 name="Aug. 3rd TGaz Telecon" id="{B7EAE818-AB61-444E-BAA1-3708E477F031}">
          <p14:sldIdLst>
            <p14:sldId id="2518"/>
            <p14:sldId id="2519"/>
          </p14:sldIdLst>
        </p14:section>
        <p14:section name="Aug. 10th TGaz Telecon" id="{085A5D5B-A7D9-4D0A-8DF0-E1F47B49B347}">
          <p14:sldIdLst>
            <p14:sldId id="2520"/>
            <p14:sldId id="2521"/>
            <p14:sldId id="2522"/>
            <p14:sldId id="2523"/>
            <p14:sldId id="2524"/>
          </p14:sldIdLst>
        </p14:section>
        <p14:section name="Sep. 12th IEEE meeting" id="{FBFA79C1-92EE-444D-A5F3-0A688A477CA2}">
          <p14:sldIdLst>
            <p14:sldId id="2528"/>
            <p14:sldId id="2529"/>
            <p14:sldId id="2525"/>
            <p14:sldId id="2526"/>
            <p14:sldId id="2530"/>
          </p14:sldIdLst>
        </p14:section>
        <p14:section name="Sep. 13th IEEE week" id="{2D14F55F-24A3-40A3-9E59-42C2A69D42CF}">
          <p14:sldIdLst>
            <p14:sldId id="2531"/>
            <p14:sldId id="2533"/>
          </p14:sldIdLst>
        </p14:section>
        <p14:section name="Sep. 14th IEEE week" id="{EA0579A8-DB65-4573-9B1A-36E245A7AA64}">
          <p14:sldIdLst>
            <p14:sldId id="2534"/>
            <p14:sldId id="253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85" autoAdjust="0"/>
    <p:restoredTop sz="94660"/>
  </p:normalViewPr>
  <p:slideViewPr>
    <p:cSldViewPr>
      <p:cViewPr>
        <p:scale>
          <a:sx n="66" d="100"/>
          <a:sy n="66" d="100"/>
        </p:scale>
        <p:origin x="384" y="2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notesMaster" Target="notesMasters/notes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handoutMaster" Target="handoutMasters/handout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theme" Target="theme/theme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tableStyles" Target="tableStyles.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microsoft.com/office/2016/11/relationships/changesInfo" Target="changesInfos/changesInfo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F7E882E-4FE3-4F93-925C-38E81DFDF7F1}"/>
    <pc:docChg chg="modMainMaster">
      <pc:chgData name="Segev, Jonathan" userId="7c67a1b0-8725-4553-8055-0888dbcaef94" providerId="ADAL" clId="{7F7E882E-4FE3-4F93-925C-38E81DFDF7F1}" dt="2022-09-14T03:10:04.916" v="5" actId="6549"/>
      <pc:docMkLst>
        <pc:docMk/>
      </pc:docMkLst>
      <pc:sldMasterChg chg="modSp mod">
        <pc:chgData name="Segev, Jonathan" userId="7c67a1b0-8725-4553-8055-0888dbcaef94" providerId="ADAL" clId="{7F7E882E-4FE3-4F93-925C-38E81DFDF7F1}" dt="2022-09-14T03:10:04.916" v="5" actId="6549"/>
        <pc:sldMasterMkLst>
          <pc:docMk/>
          <pc:sldMasterMk cId="0" sldId="2147483648"/>
        </pc:sldMasterMkLst>
        <pc:spChg chg="mod">
          <ac:chgData name="Segev, Jonathan" userId="7c67a1b0-8725-4553-8055-0888dbcaef94" providerId="ADAL" clId="{7F7E882E-4FE3-4F93-925C-38E81DFDF7F1}" dt="2022-09-14T03:10:04.916" v="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66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2/11-22-1304-00-00az-sab2-phase-shift-toa-feedback-cr.docx" TargetMode="External"/><Relationship Id="rId2" Type="http://schemas.openxmlformats.org/officeDocument/2006/relationships/hyperlink" Target="https://mentor.ieee.org/802.11/dcn/22/11-22-0898-03-00az-sa1-8000-comments.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23-01-00az-comment-resolution-sa1-8000s-part2.docx" TargetMode="External"/><Relationship Id="rId4" Type="http://schemas.openxmlformats.org/officeDocument/2006/relationships/hyperlink" Target="https://mentor.ieee.org/802.11/dcn/22/11-22-1256-01-00az-sab2-group-cr-20220803-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hyperlink" Target="https://mentor.ieee.org/802.11/dcn/22/11-22-1592-01-00az-comment-resolution-sa2.docx" TargetMode="External"/><Relationship Id="rId2" Type="http://schemas.openxmlformats.org/officeDocument/2006/relationships/hyperlink" Target="https://mentor.ieee.org/802.11/dcn/22/11-22-1581-02-00az-sa2-comment-database-9000.xlsx" TargetMode="Externa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486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11-22-1167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80730192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202208-01:</a:t>
            </a:r>
            <a:endParaRPr lang="en-US" dirty="0"/>
          </a:p>
          <a:p>
            <a:pPr marL="0" indent="0"/>
            <a:r>
              <a:rPr lang="en-US" sz="2000" b="0" dirty="0"/>
              <a:t>Move to adopt the resolution depicted by document 11-22-1167r1 for CID 8003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002423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11-22-1304</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202208-02:</a:t>
            </a:r>
            <a:endParaRPr lang="en-US" dirty="0"/>
          </a:p>
          <a:p>
            <a:pPr marL="0" indent="0"/>
            <a:r>
              <a:rPr lang="en-US" sz="2000" b="0" dirty="0"/>
              <a:t>Move to adopt the resolution depicted by document 11-22-1304r0 for CID 8066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5773628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11-22-1256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202208-03:</a:t>
            </a:r>
            <a:endParaRPr lang="en-US" dirty="0"/>
          </a:p>
          <a:p>
            <a:pPr marL="0" indent="0"/>
            <a:r>
              <a:rPr lang="en-US" sz="2000" b="0" dirty="0"/>
              <a:t>Move to adopt the resolution depicted by document 11-22-1256r1 for CID 8064, 8065, 8001, 8048, 8057 (total of 5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2010404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11-22-1323</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202208-04:</a:t>
            </a:r>
            <a:endParaRPr lang="en-US" dirty="0"/>
          </a:p>
          <a:p>
            <a:pPr marL="0" indent="0"/>
            <a:r>
              <a:rPr lang="en-US" sz="2000" b="0" dirty="0"/>
              <a:t>Move to adopt the resolution depicted by document 11-22-1323r1 for CIDs 8054, 8055, 8056</a:t>
            </a:r>
          </a:p>
          <a:p>
            <a:pPr marL="0" indent="0"/>
            <a:r>
              <a:rPr lang="en-US" sz="2000" b="0" dirty="0"/>
              <a:t>(total of 3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4688684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11-22-898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202208-05:</a:t>
            </a:r>
            <a:endParaRPr lang="en-US" dirty="0"/>
          </a:p>
          <a:p>
            <a:pPr marL="0" indent="0"/>
            <a:r>
              <a:rPr lang="en-US" sz="2000" b="0" dirty="0"/>
              <a:t>Move to adopt the resolution depicted by document 11-22-898r3 for CID 8051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8725341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(202208-06</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Initial SA recirculation ballot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as contained in documents:</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11-22-898r3 </a:t>
            </a:r>
            <a:r>
              <a:rPr lang="en-US" sz="1400" b="0" dirty="0">
                <a:effectLst/>
                <a:latin typeface="Times New Roman" panose="02020603050405020304" pitchFamily="18" charset="0"/>
                <a:ea typeface="Times New Roman" panose="02020603050405020304" pitchFamily="18" charset="0"/>
                <a:hlinkClick r:id="rId2"/>
              </a:rPr>
              <a:t>https://mentor.ieee.org/802.11/dcn/22/11-22-0898-03-00az-sa1-8000-comments.xlsx</a:t>
            </a:r>
            <a:r>
              <a:rPr lang="en-US" sz="1400" b="0"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latin typeface="Times New Roman" panose="02020603050405020304" pitchFamily="18" charset="0"/>
                <a:ea typeface="Times New Roman" panose="02020603050405020304" pitchFamily="18" charset="0"/>
              </a:rPr>
              <a:t>11-22-1304r0 </a:t>
            </a:r>
            <a:r>
              <a:rPr lang="en-US" sz="1400" dirty="0">
                <a:latin typeface="Times New Roman" panose="02020603050405020304" pitchFamily="18" charset="0"/>
                <a:ea typeface="Times New Roman" panose="02020603050405020304" pitchFamily="18" charset="0"/>
                <a:hlinkClick r:id="rId3"/>
              </a:rPr>
              <a:t>https://mentor.ieee.org/802.11/dcn/22/11-22-1304-00-00az-sab2-phase-shift-toa-feedback-cr.docx</a:t>
            </a:r>
            <a:r>
              <a:rPr lang="en-US" sz="1400" dirty="0">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b="0" dirty="0">
                <a:effectLst/>
                <a:latin typeface="Times New Roman" panose="02020603050405020304" pitchFamily="18" charset="0"/>
                <a:ea typeface="Times New Roman" panose="02020603050405020304" pitchFamily="18" charset="0"/>
              </a:rPr>
              <a:t>11-22-1256r1 </a:t>
            </a:r>
            <a:r>
              <a:rPr lang="en-US" sz="1400" b="0" dirty="0">
                <a:effectLst/>
                <a:latin typeface="Times New Roman" panose="02020603050405020304" pitchFamily="18" charset="0"/>
                <a:ea typeface="Times New Roman" panose="02020603050405020304" pitchFamily="18" charset="0"/>
                <a:hlinkClick r:id="rId4"/>
              </a:rPr>
              <a:t>https://mentor.ieee.org/802.11/dcn/22/11-22-1256-01-00az-sab2-group-cr-20220803-meeting.docx</a:t>
            </a:r>
            <a:r>
              <a:rPr lang="en-US" sz="1400" b="1" dirty="0">
                <a:effectLst/>
                <a:latin typeface="Times New Roman" panose="02020603050405020304" pitchFamily="18" charset="0"/>
                <a:ea typeface="Times New Roman" panose="02020603050405020304" pitchFamily="18" charset="0"/>
              </a:rPr>
              <a:t> </a:t>
            </a:r>
          </a:p>
          <a:p>
            <a:pPr lvl="1" indent="-342900">
              <a:buFont typeface="Symbol" panose="05050102010706020507" pitchFamily="18" charset="2"/>
              <a:buChar char=""/>
              <a:tabLst>
                <a:tab pos="457200" algn="l"/>
              </a:tabLst>
            </a:pPr>
            <a:r>
              <a:rPr lang="en-US" sz="1400" dirty="0">
                <a:effectLst/>
                <a:latin typeface="Times New Roman" panose="02020603050405020304" pitchFamily="18" charset="0"/>
                <a:ea typeface="Times New Roman" panose="02020603050405020304" pitchFamily="18" charset="0"/>
              </a:rPr>
              <a:t>11-22</a:t>
            </a:r>
            <a:r>
              <a:rPr lang="en-US" sz="1400" dirty="0">
                <a:latin typeface="Times New Roman" panose="02020603050405020304" pitchFamily="18" charset="0"/>
                <a:ea typeface="Times New Roman" panose="02020603050405020304" pitchFamily="18" charset="0"/>
              </a:rPr>
              <a:t>-1323r1 </a:t>
            </a:r>
            <a:r>
              <a:rPr lang="en-US" sz="1400" dirty="0">
                <a:latin typeface="Times New Roman" panose="02020603050405020304" pitchFamily="18" charset="0"/>
                <a:ea typeface="Times New Roman" panose="02020603050405020304" pitchFamily="18" charset="0"/>
                <a:hlinkClick r:id="rId5"/>
              </a:rPr>
              <a:t>https://mentor.ieee.org/802.11/dcn/22/11-22-1323-01-00az-comment-resolution-sa1-8000s-part2.docx</a:t>
            </a:r>
            <a:r>
              <a:rPr lang="en-US" sz="1400" dirty="0">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P802.11az D6.0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SA Recirculation Ballot asking the question “Should P802.11az D6.0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Roy Want </a:t>
            </a:r>
            <a:endParaRPr lang="en-US" sz="2000" b="0" dirty="0"/>
          </a:p>
          <a:p>
            <a:r>
              <a:rPr lang="en-US" sz="2000" dirty="0"/>
              <a:t>Second: Assaf Kasher </a:t>
            </a:r>
            <a:endParaRPr lang="en-US" sz="2000" b="0" dirty="0"/>
          </a:p>
          <a:p>
            <a:r>
              <a:rPr lang="en-US" sz="2000" dirty="0"/>
              <a:t>Results (Y/N/A): 13/0/0</a:t>
            </a:r>
          </a:p>
          <a:p>
            <a:r>
              <a:rPr lang="en-US" sz="2000" b="0" dirty="0"/>
              <a:t>Motion passes. </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11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11-22/1183 “July-2022-Plenary-Meeting-Minutes” R0 posted to Mentor July 24</a:t>
            </a:r>
            <a:r>
              <a:rPr lang="en-US" b="0" baseline="30000" dirty="0"/>
              <a:t>th</a:t>
            </a:r>
            <a:r>
              <a:rPr lang="en-US" b="0" dirty="0"/>
              <a:t> and an updated R1 posted to mentor Aug. 16</a:t>
            </a:r>
            <a:r>
              <a:rPr lang="en-US" b="0" baseline="30000" dirty="0"/>
              <a:t>th</a:t>
            </a:r>
            <a:r>
              <a:rPr lang="en-US" b="0" dirty="0"/>
              <a:t> .  </a:t>
            </a:r>
          </a:p>
          <a:p>
            <a:endParaRPr lang="en-US" dirty="0"/>
          </a:p>
          <a:p>
            <a:r>
              <a:rPr lang="en-US" dirty="0"/>
              <a:t>Motion </a:t>
            </a:r>
            <a:r>
              <a:rPr lang="en-US" b="0" dirty="0"/>
              <a:t>(202209-01):</a:t>
            </a:r>
          </a:p>
          <a:p>
            <a:pPr marL="0" indent="0"/>
            <a:r>
              <a:rPr lang="en-US" b="0" dirty="0"/>
              <a:t>Move to approve document 11-22/1183r1 as TGaz meeting minutes for the July meeting.</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7946963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11-22/1446r0  posted to Mentor Sep. 1</a:t>
            </a:r>
            <a:r>
              <a:rPr lang="en-US" b="0" baseline="30000" dirty="0"/>
              <a:t>st</a:t>
            </a:r>
            <a:endParaRPr lang="en-US" b="0" dirty="0"/>
          </a:p>
          <a:p>
            <a:endParaRPr lang="en-US" dirty="0"/>
          </a:p>
          <a:p>
            <a:r>
              <a:rPr lang="en-US" dirty="0"/>
              <a:t>Motion </a:t>
            </a:r>
            <a:r>
              <a:rPr lang="en-US" b="0" dirty="0"/>
              <a:t>(202209-02):</a:t>
            </a:r>
          </a:p>
          <a:p>
            <a:pPr marL="0" indent="0"/>
            <a:r>
              <a:rPr lang="en-US" b="0" dirty="0"/>
              <a:t>Move to approve document 11-22/1446r0 as TGaz meeting minutes for the Aug. </a:t>
            </a:r>
            <a:r>
              <a:rPr lang="en-US" b="0" dirty="0" err="1"/>
              <a:t>TGaz</a:t>
            </a:r>
            <a:r>
              <a:rPr lang="en-US" b="0" dirty="0"/>
              <a:t> meetings.</a:t>
            </a:r>
          </a:p>
          <a:p>
            <a:pPr marL="0" indent="0"/>
            <a:endParaRPr lang="en-US" b="0" dirty="0"/>
          </a:p>
          <a:p>
            <a:r>
              <a:rPr lang="en-US" b="0" dirty="0"/>
              <a:t>Moved by: Assaf Kasher </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8572948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(202209-02)</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Ali Raissinia </a:t>
            </a:r>
          </a:p>
          <a:p>
            <a:r>
              <a:rPr lang="en-US" b="0" dirty="0"/>
              <a:t>Second: Roy Want</a:t>
            </a:r>
          </a:p>
          <a:p>
            <a:r>
              <a:rPr lang="en-US" b="0" dirty="0"/>
              <a:t>Results (Y/N/A): 11/0/1</a:t>
            </a:r>
          </a:p>
          <a:p>
            <a:endParaRPr lang="en-US" b="0" dirty="0"/>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500671"/>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09A9-C12A-467E-A04B-159A42694E2E}"/>
              </a:ext>
            </a:extLst>
          </p:cNvPr>
          <p:cNvSpPr>
            <a:spLocks noGrp="1"/>
          </p:cNvSpPr>
          <p:nvPr>
            <p:ph type="title"/>
          </p:nvPr>
        </p:nvSpPr>
        <p:spPr/>
        <p:txBody>
          <a:bodyPr/>
          <a:lstStyle/>
          <a:p>
            <a:r>
              <a:rPr lang="en-US" dirty="0"/>
              <a:t>CSD Approval</a:t>
            </a:r>
          </a:p>
        </p:txBody>
      </p:sp>
      <p:sp>
        <p:nvSpPr>
          <p:cNvPr id="3" name="Content Placeholder 2">
            <a:extLst>
              <a:ext uri="{FF2B5EF4-FFF2-40B4-BE49-F238E27FC236}">
                <a16:creationId xmlns:a16="http://schemas.microsoft.com/office/drawing/2014/main" id="{DFDF5638-664C-40E5-9146-52EEAD2764CD}"/>
              </a:ext>
            </a:extLst>
          </p:cNvPr>
          <p:cNvSpPr>
            <a:spLocks noGrp="1"/>
          </p:cNvSpPr>
          <p:nvPr>
            <p:ph idx="1"/>
          </p:nvPr>
        </p:nvSpPr>
        <p:spPr>
          <a:xfrm>
            <a:off x="914401" y="1751015"/>
            <a:ext cx="10361084" cy="4343400"/>
          </a:xfrm>
        </p:spPr>
        <p:txBody>
          <a:bodyPr/>
          <a:lstStyle/>
          <a:p>
            <a:r>
              <a:rPr lang="en-US" dirty="0"/>
              <a:t>Motion </a:t>
            </a:r>
            <a:r>
              <a:rPr lang="en-US" b="0" dirty="0"/>
              <a:t>(202209-03):</a:t>
            </a:r>
          </a:p>
          <a:p>
            <a:r>
              <a:rPr lang="en-US" b="0" dirty="0"/>
              <a:t>•	Believing that the CSD contained in the document referenced below meets IEEE 802 guidelines, </a:t>
            </a:r>
          </a:p>
          <a:p>
            <a:r>
              <a:rPr lang="en-US" b="0" dirty="0"/>
              <a:t>•	Request that the CSD contained in 11-22-1353r1 be posted to the IEEE 802 Executive Committee (EC) agenda for WG 802 preview and EC approval.</a:t>
            </a:r>
          </a:p>
          <a:p>
            <a:pPr>
              <a:buFont typeface="Arial" panose="020B0604020202020204" pitchFamily="34" charset="0"/>
              <a:buChar char="•"/>
            </a:pPr>
            <a:r>
              <a:rPr lang="en-US" b="0" dirty="0"/>
              <a:t>And grant the WG chair editorial license.</a:t>
            </a:r>
          </a:p>
          <a:p>
            <a:endParaRPr lang="en-US" b="0" dirty="0"/>
          </a:p>
          <a:p>
            <a:r>
              <a:rPr lang="en-US" b="0" dirty="0"/>
              <a:t>Moved: Assaf Kasher </a:t>
            </a:r>
          </a:p>
          <a:p>
            <a:r>
              <a:rPr lang="en-US" b="0" dirty="0"/>
              <a:t>Second: Roy Want</a:t>
            </a:r>
          </a:p>
          <a:p>
            <a:r>
              <a:rPr lang="en-US" b="0" dirty="0"/>
              <a:t>Results (Y/N/A): 12/0/1</a:t>
            </a:r>
          </a:p>
          <a:p>
            <a:endParaRPr lang="en-US" b="0" dirty="0"/>
          </a:p>
        </p:txBody>
      </p:sp>
      <p:sp>
        <p:nvSpPr>
          <p:cNvPr id="4" name="Slide Number Placeholder 3">
            <a:extLst>
              <a:ext uri="{FF2B5EF4-FFF2-40B4-BE49-F238E27FC236}">
                <a16:creationId xmlns:a16="http://schemas.microsoft.com/office/drawing/2014/main" id="{AA6BE871-7AB4-4BE5-9670-6CD9946C3E4E}"/>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A951A64-B4A7-4D06-A6B4-C0AB36A57D5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52312A-7B45-4191-A41A-1C02454856F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20274324"/>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02FC-1A4F-45CA-98C9-10C8A1EB25FC}"/>
              </a:ext>
            </a:extLst>
          </p:cNvPr>
          <p:cNvSpPr>
            <a:spLocks noGrp="1"/>
          </p:cNvSpPr>
          <p:nvPr>
            <p:ph type="title"/>
          </p:nvPr>
        </p:nvSpPr>
        <p:spPr>
          <a:xfrm>
            <a:off x="914401" y="685801"/>
            <a:ext cx="10361084" cy="654967"/>
          </a:xfrm>
        </p:spPr>
        <p:txBody>
          <a:bodyPr/>
          <a:lstStyle/>
          <a:p>
            <a:r>
              <a:rPr lang="en-US" dirty="0"/>
              <a:t>PAR Approval</a:t>
            </a:r>
          </a:p>
        </p:txBody>
      </p:sp>
      <p:sp>
        <p:nvSpPr>
          <p:cNvPr id="3" name="Content Placeholder 2">
            <a:extLst>
              <a:ext uri="{FF2B5EF4-FFF2-40B4-BE49-F238E27FC236}">
                <a16:creationId xmlns:a16="http://schemas.microsoft.com/office/drawing/2014/main" id="{D4682C77-FA92-4665-A789-630A5967792D}"/>
              </a:ext>
            </a:extLst>
          </p:cNvPr>
          <p:cNvSpPr>
            <a:spLocks noGrp="1"/>
          </p:cNvSpPr>
          <p:nvPr>
            <p:ph idx="1"/>
          </p:nvPr>
        </p:nvSpPr>
        <p:spPr>
          <a:xfrm>
            <a:off x="914401" y="1628801"/>
            <a:ext cx="10361084" cy="4465614"/>
          </a:xfrm>
        </p:spPr>
        <p:txBody>
          <a:bodyPr/>
          <a:lstStyle/>
          <a:p>
            <a:r>
              <a:rPr lang="en-US" dirty="0"/>
              <a:t>Motion </a:t>
            </a:r>
            <a:r>
              <a:rPr lang="en-US" b="0" dirty="0"/>
              <a:t>(202209-04)</a:t>
            </a:r>
            <a:r>
              <a:rPr lang="en-US" dirty="0"/>
              <a:t>: </a:t>
            </a:r>
          </a:p>
          <a:p>
            <a:r>
              <a:rPr lang="en-US" b="0" dirty="0"/>
              <a:t>•	Believing that the PAR contained in the document referenced below meets IEEE-SA guidelines,</a:t>
            </a:r>
          </a:p>
          <a:p>
            <a:r>
              <a:rPr lang="en-US" b="0" dirty="0"/>
              <a:t>•	Request that the PAR contained in 11-22-1325r5 be posted to the IEEE 802 Executive Committee (EC) agenda for WG 802 preview and EC approval to submit to </a:t>
            </a:r>
            <a:r>
              <a:rPr lang="en-US" b="0" dirty="0" err="1"/>
              <a:t>NesCom</a:t>
            </a:r>
            <a:r>
              <a:rPr lang="en-US" b="0" dirty="0"/>
              <a:t>.</a:t>
            </a:r>
          </a:p>
          <a:p>
            <a:pPr>
              <a:buFont typeface="Arial" panose="020B0604020202020204" pitchFamily="34" charset="0"/>
              <a:buChar char="•"/>
            </a:pPr>
            <a:r>
              <a:rPr lang="en-US" b="0" dirty="0"/>
              <a:t>And grant the WG chair editorial license.</a:t>
            </a:r>
          </a:p>
          <a:p>
            <a:endParaRPr lang="en-US" b="0" dirty="0"/>
          </a:p>
          <a:p>
            <a:r>
              <a:rPr lang="en-US" b="0" dirty="0"/>
              <a:t>Moved: Assaf Kasher</a:t>
            </a:r>
          </a:p>
          <a:p>
            <a:r>
              <a:rPr lang="en-US" b="0" dirty="0"/>
              <a:t>Second: Roy Want</a:t>
            </a:r>
          </a:p>
          <a:p>
            <a:r>
              <a:rPr lang="en-US" b="0" dirty="0"/>
              <a:t>Results (Y/N/A): 11/0/1 motion passes</a:t>
            </a:r>
          </a:p>
        </p:txBody>
      </p:sp>
      <p:sp>
        <p:nvSpPr>
          <p:cNvPr id="4" name="Slide Number Placeholder 3">
            <a:extLst>
              <a:ext uri="{FF2B5EF4-FFF2-40B4-BE49-F238E27FC236}">
                <a16:creationId xmlns:a16="http://schemas.microsoft.com/office/drawing/2014/main" id="{758B96F2-6A12-4C4A-A29B-B013528938BE}"/>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4F0DA349-2FE0-4A2B-A6A1-4328F87288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38A4C6-D270-4BC5-8C22-3874C1EC7C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2153154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11-22-1581</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202209-05:</a:t>
            </a:r>
            <a:endParaRPr lang="en-US" dirty="0"/>
          </a:p>
          <a:p>
            <a:pPr marL="0" indent="0"/>
            <a:r>
              <a:rPr lang="en-US" sz="2000" b="0" dirty="0"/>
              <a:t>Move to adopt the resolutions depicted by document 11-22-1581r2 for CIDs 9001, 9002, 9003, 9004, 9005, 9006, 9007, 9008, 9009, 9010, 9012, 9013, 9014, 9015, 9016, 9017, 9018, 9019, 9020</a:t>
            </a:r>
          </a:p>
          <a:p>
            <a:pPr marL="0" indent="0"/>
            <a:r>
              <a:rPr lang="en-US" sz="2000" b="0" dirty="0"/>
              <a:t>9021 (total of 20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 </a:t>
            </a:r>
          </a:p>
          <a:p>
            <a:pPr marL="0" indent="0"/>
            <a:r>
              <a:rPr lang="en-US" sz="2000" b="0" dirty="0"/>
              <a:t>Second: Roy Want</a:t>
            </a:r>
          </a:p>
          <a:p>
            <a:pPr marL="0" indent="0"/>
            <a:r>
              <a:rPr lang="en-US" sz="2000" b="0" dirty="0"/>
              <a:t>Results (Y/N/A): 5/0/1</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9221073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11-22-1592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202209-06:</a:t>
            </a:r>
            <a:endParaRPr lang="en-US" dirty="0"/>
          </a:p>
          <a:p>
            <a:pPr marL="0" indent="0"/>
            <a:r>
              <a:rPr lang="en-US" sz="2000" b="0" dirty="0"/>
              <a:t>Move to adopt the resolution depicted by document 11-22-1592r1 for CID 9011 (total of 1 CID)</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unanimous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9786116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(202209-07</a:t>
            </a:r>
            <a:r>
              <a:rPr lang="en-US" sz="2000" b="0" dirty="0"/>
              <a:t>):</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2</a:t>
            </a:r>
            <a:r>
              <a:rPr lang="en-US" sz="2000" b="0" baseline="30000" dirty="0">
                <a:effectLst/>
                <a:latin typeface="Times New Roman" panose="02020603050405020304" pitchFamily="18" charset="0"/>
                <a:ea typeface="Times New Roman" panose="02020603050405020304" pitchFamily="18" charset="0"/>
              </a:rPr>
              <a:t>nd</a:t>
            </a:r>
            <a:r>
              <a:rPr lang="en-US" sz="2000" b="0" dirty="0">
                <a:effectLst/>
                <a:latin typeface="Times New Roman" panose="02020603050405020304" pitchFamily="18" charset="0"/>
                <a:ea typeface="Times New Roman" panose="02020603050405020304" pitchFamily="18" charset="0"/>
              </a:rPr>
              <a:t> SA recirculation ballot on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D6.0 as contained in documents:</a:t>
            </a: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2"/>
              </a:rPr>
              <a:t>https://mentor.ieee.org/802.11/dcn/22/11-22-1581-02-00az-sa2-comment-database-9000.xlsx</a:t>
            </a:r>
            <a:endParaRPr lang="en-US" dirty="0">
              <a:latin typeface="Times New Roman" panose="02020603050405020304" pitchFamily="18" charset="0"/>
              <a:ea typeface="Times New Roman" panose="02020603050405020304" pitchFamily="18" charset="0"/>
            </a:endParaRPr>
          </a:p>
          <a:p>
            <a:pPr lvl="1" indent="-342900">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hlinkClick r:id="rId3"/>
              </a:rPr>
              <a:t>https://mentor.ieee.org/802.11/dcn/22/11-22-1592-01-00az-comment-resolution-sa2.docx</a:t>
            </a:r>
            <a:endParaRPr lang="en-US"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TGaz</a:t>
            </a:r>
            <a:r>
              <a:rPr lang="en-US" sz="2000" b="0" dirty="0">
                <a:effectLst/>
                <a:latin typeface="Times New Roman" panose="02020603050405020304" pitchFamily="18" charset="0"/>
                <a:ea typeface="Times New Roman" panose="02020603050405020304" pitchFamily="18" charset="0"/>
              </a:rPr>
              <a:t> P802.11az D7.0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10 day SA Recirculation Ballot asking the question “Should P802.11az D6.0 be forwarded to </a:t>
            </a:r>
            <a:r>
              <a:rPr lang="en-US" sz="2000" b="0" dirty="0" err="1">
                <a:effectLst/>
                <a:latin typeface="Times New Roman" panose="02020603050405020304" pitchFamily="18" charset="0"/>
                <a:ea typeface="Times New Roman" panose="02020603050405020304" pitchFamily="18" charset="0"/>
              </a:rPr>
              <a:t>RevCom</a:t>
            </a:r>
            <a:r>
              <a:rPr lang="en-US" sz="2000" b="0" dirty="0">
                <a:effectLst/>
                <a:latin typeface="Times New Roman" panose="02020603050405020304" pitchFamily="18" charset="0"/>
                <a:ea typeface="Times New Roman" panose="02020603050405020304" pitchFamily="18" charset="0"/>
              </a:rPr>
              <a:t>?”</a:t>
            </a:r>
          </a:p>
          <a:p>
            <a:r>
              <a:rPr lang="en-US" sz="2000" dirty="0"/>
              <a:t>Moved:</a:t>
            </a:r>
            <a:endParaRPr lang="en-US" sz="2000" b="0" dirty="0"/>
          </a:p>
          <a:p>
            <a:r>
              <a:rPr lang="en-US" sz="2000" dirty="0"/>
              <a:t>Second:</a:t>
            </a:r>
            <a:endParaRPr lang="en-US" sz="2000" b="0" dirty="0"/>
          </a:p>
          <a:p>
            <a:r>
              <a:rPr lang="en-US" sz="2000" dirty="0"/>
              <a:t>Results (Y/N/A):</a:t>
            </a:r>
            <a:endParaRPr lang="en-US" sz="2000" b="0" dirty="0"/>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5459249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C494-7799-43F4-AAC0-AA79E06EDBE9}"/>
              </a:ext>
            </a:extLst>
          </p:cNvPr>
          <p:cNvSpPr>
            <a:spLocks noGrp="1"/>
          </p:cNvSpPr>
          <p:nvPr>
            <p:ph type="title"/>
          </p:nvPr>
        </p:nvSpPr>
        <p:spPr/>
        <p:txBody>
          <a:bodyPr/>
          <a:lstStyle/>
          <a:p>
            <a:r>
              <a:rPr lang="en-US" dirty="0"/>
              <a:t>Forward Draft to </a:t>
            </a:r>
            <a:r>
              <a:rPr lang="en-US" dirty="0" err="1"/>
              <a:t>RevCom</a:t>
            </a:r>
            <a:r>
              <a:rPr lang="en-US" dirty="0"/>
              <a:t> using conditional approval</a:t>
            </a:r>
          </a:p>
        </p:txBody>
      </p:sp>
      <p:sp>
        <p:nvSpPr>
          <p:cNvPr id="3" name="Content Placeholder 2">
            <a:extLst>
              <a:ext uri="{FF2B5EF4-FFF2-40B4-BE49-F238E27FC236}">
                <a16:creationId xmlns:a16="http://schemas.microsoft.com/office/drawing/2014/main" id="{72B7CE97-5498-46D2-99B5-E8CC828585CA}"/>
              </a:ext>
            </a:extLst>
          </p:cNvPr>
          <p:cNvSpPr>
            <a:spLocks noGrp="1"/>
          </p:cNvSpPr>
          <p:nvPr>
            <p:ph idx="1"/>
          </p:nvPr>
        </p:nvSpPr>
        <p:spPr>
          <a:xfrm>
            <a:off x="407368" y="1981201"/>
            <a:ext cx="11449272" cy="4113213"/>
          </a:xfrm>
        </p:spPr>
        <p:txBody>
          <a:bodyPr/>
          <a:lstStyle/>
          <a:p>
            <a:r>
              <a:rPr lang="en-US" dirty="0"/>
              <a:t>Motion</a:t>
            </a:r>
            <a:r>
              <a:rPr lang="en-US" b="0" dirty="0"/>
              <a:t> 202209-07</a:t>
            </a:r>
          </a:p>
          <a:p>
            <a:r>
              <a:rPr lang="en-US" b="0" dirty="0"/>
              <a:t>•	Approve document 11-22-1511</a:t>
            </a:r>
            <a:r>
              <a:rPr lang="en-US" b="0" dirty="0">
                <a:highlight>
                  <a:srgbClr val="FFFF00"/>
                </a:highlight>
              </a:rPr>
              <a:t>r0</a:t>
            </a:r>
            <a:r>
              <a:rPr lang="en-US" b="0" dirty="0"/>
              <a:t> as the report to the IEEE 802 Executive Committee on the requirements for conditional approval to forward P802.11 D7.0 to </a:t>
            </a:r>
            <a:r>
              <a:rPr lang="en-US" b="0" dirty="0" err="1"/>
              <a:t>RevCom</a:t>
            </a:r>
            <a:r>
              <a:rPr lang="en-US" b="0" dirty="0"/>
              <a:t>,</a:t>
            </a:r>
          </a:p>
          <a:p>
            <a:r>
              <a:rPr lang="en-US" b="0" dirty="0"/>
              <a:t>•	Re-affirm the CSD in EC 11-19-64r0 , and</a:t>
            </a:r>
          </a:p>
          <a:p>
            <a:r>
              <a:rPr lang="en-US" b="0" dirty="0"/>
              <a:t>•	Request the IEEE 802 Executive Committee to conditionally approve forwarding P802.11az D7.0 to </a:t>
            </a:r>
            <a:r>
              <a:rPr lang="en-US" b="0" dirty="0" err="1"/>
              <a:t>RevCom</a:t>
            </a:r>
            <a:r>
              <a:rPr lang="en-US" b="0" dirty="0"/>
              <a:t>.</a:t>
            </a:r>
          </a:p>
          <a:p>
            <a:endParaRPr lang="en-US" b="0" dirty="0"/>
          </a:p>
          <a:p>
            <a:r>
              <a:rPr lang="en-US" dirty="0"/>
              <a:t>Move:</a:t>
            </a:r>
          </a:p>
          <a:p>
            <a:pPr marL="0" indent="0"/>
            <a:r>
              <a:rPr lang="en-US" dirty="0"/>
              <a:t>Second: </a:t>
            </a:r>
          </a:p>
          <a:p>
            <a:pPr marL="0" indent="0"/>
            <a:r>
              <a:rPr lang="en-US" dirty="0"/>
              <a:t>Results:</a:t>
            </a:r>
          </a:p>
          <a:p>
            <a:endParaRPr lang="en-US" dirty="0"/>
          </a:p>
        </p:txBody>
      </p:sp>
      <p:sp>
        <p:nvSpPr>
          <p:cNvPr id="4" name="Slide Number Placeholder 3">
            <a:extLst>
              <a:ext uri="{FF2B5EF4-FFF2-40B4-BE49-F238E27FC236}">
                <a16:creationId xmlns:a16="http://schemas.microsoft.com/office/drawing/2014/main" id="{B1461AF8-11A8-486C-8824-5F900EE4AC71}"/>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5148F52F-8A2A-4CD4-9206-8BEEFA27B2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078EF5A-5F35-46D7-93F0-2B38A4F615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5119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162454</TotalTime>
  <Words>21000</Words>
  <Application>Microsoft Office PowerPoint</Application>
  <PresentationFormat>Widescreen</PresentationFormat>
  <Paragraphs>2906</Paragraphs>
  <Slides>248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248</vt:i4>
      </vt:variant>
    </vt:vector>
  </HeadingPairs>
  <TitlesOfParts>
    <vt:vector size="255" baseType="lpstr">
      <vt:lpstr>Arial</vt: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lpstr>11-22-1167</vt:lpstr>
      <vt:lpstr>11-22-1256</vt:lpstr>
      <vt:lpstr>11-22-1304</vt:lpstr>
      <vt:lpstr>11-22-1256</vt:lpstr>
      <vt:lpstr>11-22-1323</vt:lpstr>
      <vt:lpstr>11-22-898</vt:lpstr>
      <vt:lpstr>SA Recirculation Ballot</vt:lpstr>
      <vt:lpstr>Approval of previous meeting minutes</vt:lpstr>
      <vt:lpstr>Approval of previous meeting minutes</vt:lpstr>
      <vt:lpstr>PAR Approval</vt:lpstr>
      <vt:lpstr>CSD Approval</vt:lpstr>
      <vt:lpstr>PAR Approval</vt:lpstr>
      <vt:lpstr>11-22-1581</vt:lpstr>
      <vt:lpstr>11-22-1592</vt:lpstr>
      <vt:lpstr>SA Recirculation Ballot</vt:lpstr>
      <vt:lpstr>Forward Draft to RevCom using conditional approval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469</cp:revision>
  <cp:lastPrinted>1601-01-01T00:00:00Z</cp:lastPrinted>
  <dcterms:created xsi:type="dcterms:W3CDTF">2018-08-06T10:28:59Z</dcterms:created>
  <dcterms:modified xsi:type="dcterms:W3CDTF">2022-09-14T03:10:11Z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