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0"/>
  </p:notesMasterIdLst>
  <p:handoutMasterIdLst>
    <p:handoutMasterId r:id="rId251"/>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 id="981" r:id="rId198"/>
    <p:sldId id="982" r:id="rId199"/>
    <p:sldId id="983" r:id="rId200"/>
    <p:sldId id="984" r:id="rId201"/>
    <p:sldId id="985" r:id="rId202"/>
    <p:sldId id="986" r:id="rId203"/>
    <p:sldId id="987" r:id="rId204"/>
    <p:sldId id="988" r:id="rId205"/>
    <p:sldId id="989" r:id="rId206"/>
    <p:sldId id="990" r:id="rId207"/>
    <p:sldId id="991" r:id="rId208"/>
    <p:sldId id="992" r:id="rId209"/>
    <p:sldId id="993" r:id="rId210"/>
    <p:sldId id="994" r:id="rId211"/>
    <p:sldId id="996" r:id="rId212"/>
    <p:sldId id="997" r:id="rId213"/>
    <p:sldId id="1000" r:id="rId214"/>
    <p:sldId id="999" r:id="rId215"/>
    <p:sldId id="1002" r:id="rId216"/>
    <p:sldId id="1001" r:id="rId217"/>
    <p:sldId id="1003" r:id="rId218"/>
    <p:sldId id="998" r:id="rId219"/>
    <p:sldId id="1004" r:id="rId220"/>
    <p:sldId id="1005" r:id="rId221"/>
    <p:sldId id="2504" r:id="rId222"/>
    <p:sldId id="2505" r:id="rId223"/>
    <p:sldId id="2506" r:id="rId224"/>
    <p:sldId id="2507" r:id="rId225"/>
    <p:sldId id="2512" r:id="rId226"/>
    <p:sldId id="2508" r:id="rId227"/>
    <p:sldId id="2511" r:id="rId228"/>
    <p:sldId id="2509" r:id="rId229"/>
    <p:sldId id="2510" r:id="rId230"/>
    <p:sldId id="2516" r:id="rId231"/>
    <p:sldId id="2515" r:id="rId232"/>
    <p:sldId id="2517" r:id="rId233"/>
    <p:sldId id="2518" r:id="rId234"/>
    <p:sldId id="2519" r:id="rId235"/>
    <p:sldId id="2520" r:id="rId236"/>
    <p:sldId id="2521" r:id="rId237"/>
    <p:sldId id="2522" r:id="rId238"/>
    <p:sldId id="2523" r:id="rId239"/>
    <p:sldId id="2524" r:id="rId240"/>
    <p:sldId id="2528" r:id="rId241"/>
    <p:sldId id="2529" r:id="rId242"/>
    <p:sldId id="2525" r:id="rId243"/>
    <p:sldId id="2526" r:id="rId244"/>
    <p:sldId id="2530" r:id="rId245"/>
    <p:sldId id="2531" r:id="rId246"/>
    <p:sldId id="2533" r:id="rId247"/>
    <p:sldId id="2534" r:id="rId248"/>
    <p:sldId id="2532" r:id="rId24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 name="Apr 13 TGaz Telecon" id="{EE7946D1-E5CD-4010-A33E-27EFD778A339}">
          <p14:sldIdLst>
            <p14:sldId id="981"/>
            <p14:sldId id="982"/>
          </p14:sldIdLst>
        </p14:section>
        <p14:section name="Apr 20th TGaz Telecon" id="{B601D8BE-9CA0-46E1-9755-671DE49D89F9}">
          <p14:sldIdLst>
            <p14:sldId id="983"/>
            <p14:sldId id="984"/>
            <p14:sldId id="985"/>
          </p14:sldIdLst>
        </p14:section>
        <p14:section name="Apr 27th TGaz Telecon" id="{ED2533F3-72C7-437A-8246-31C9BD091744}">
          <p14:sldIdLst>
            <p14:sldId id="986"/>
            <p14:sldId id="987"/>
            <p14:sldId id="988"/>
          </p14:sldIdLst>
        </p14:section>
        <p14:section name="May 4th TGaz Telecon" id="{C2D427B6-A5AF-42AE-BE91-B3BB9F6E1DF4}">
          <p14:sldIdLst>
            <p14:sldId id="989"/>
            <p14:sldId id="990"/>
          </p14:sldIdLst>
        </p14:section>
        <p14:section name="May 10th IEEE meeting week" id="{DFCC0771-04DA-4826-A1CE-C65CF384B118}">
          <p14:sldIdLst>
            <p14:sldId id="991"/>
            <p14:sldId id="992"/>
            <p14:sldId id="993"/>
            <p14:sldId id="994"/>
            <p14:sldId id="996"/>
            <p14:sldId id="997"/>
          </p14:sldIdLst>
        </p14:section>
        <p14:section name="May 12th IEEE meeting week" id="{909969B2-3278-47B7-B07F-B62551B0306B}">
          <p14:sldIdLst>
            <p14:sldId id="1000"/>
            <p14:sldId id="999"/>
            <p14:sldId id="1002"/>
            <p14:sldId id="1001"/>
            <p14:sldId id="1003"/>
            <p14:sldId id="998"/>
            <p14:sldId id="1004"/>
          </p14:sldIdLst>
        </p14:section>
        <p14:section name="June 29th TGaz Telecon" id="{381E7B3B-BBC7-48BA-BEA3-D45BD407C0A2}">
          <p14:sldIdLst>
            <p14:sldId id="1005"/>
          </p14:sldIdLst>
        </p14:section>
        <p14:section name="July 6th TGaz Telecon" id="{AB3494D9-0D03-4B4D-A09B-5295AEE3D200}">
          <p14:sldIdLst>
            <p14:sldId id="2504"/>
            <p14:sldId id="2505"/>
          </p14:sldIdLst>
        </p14:section>
        <p14:section name="July  11th, 2022 IEEE Meeting week" id="{B404AAF8-684D-41F1-810B-EF6AD0932EBE}">
          <p14:sldIdLst>
            <p14:sldId id="2506"/>
            <p14:sldId id="2507"/>
            <p14:sldId id="2512"/>
            <p14:sldId id="2508"/>
          </p14:sldIdLst>
        </p14:section>
        <p14:section name="July 12th, 2022 IEEE meeting" id="{A43608A1-A307-4BC3-BC5D-E914474462A7}">
          <p14:sldIdLst>
            <p14:sldId id="2511"/>
            <p14:sldId id="2509"/>
            <p14:sldId id="2510"/>
          </p14:sldIdLst>
        </p14:section>
        <p14:section name="July 14th, 2022 IEEE meeting" id="{EAC075A7-3916-49F9-A22E-AAE55D2B653B}">
          <p14:sldIdLst>
            <p14:sldId id="2516"/>
            <p14:sldId id="2515"/>
            <p14:sldId id="2517"/>
          </p14:sldIdLst>
        </p14:section>
        <p14:section name="Aug. 3rd TGaz Telecon" id="{B7EAE818-AB61-444E-BAA1-3708E477F031}">
          <p14:sldIdLst>
            <p14:sldId id="2518"/>
            <p14:sldId id="2519"/>
          </p14:sldIdLst>
        </p14:section>
        <p14:section name="Aug. 10th TGaz Telecon" id="{085A5D5B-A7D9-4D0A-8DF0-E1F47B49B347}">
          <p14:sldIdLst>
            <p14:sldId id="2520"/>
            <p14:sldId id="2521"/>
            <p14:sldId id="2522"/>
            <p14:sldId id="2523"/>
            <p14:sldId id="2524"/>
          </p14:sldIdLst>
        </p14:section>
        <p14:section name="Sep. 12th IEEE meeting" id="{FBFA79C1-92EE-444D-A5F3-0A688A477CA2}">
          <p14:sldIdLst>
            <p14:sldId id="2528"/>
            <p14:sldId id="2529"/>
            <p14:sldId id="2525"/>
            <p14:sldId id="2526"/>
            <p14:sldId id="2530"/>
          </p14:sldIdLst>
        </p14:section>
        <p14:section name="Sep. 13th IEEE week" id="{2D14F55F-24A3-40A3-9E59-42C2A69D42CF}">
          <p14:sldIdLst>
            <p14:sldId id="2531"/>
            <p14:sldId id="2533"/>
          </p14:sldIdLst>
        </p14:section>
        <p14:section name="Sep. 14th IEEE week" id="{EA0579A8-DB65-4573-9B1A-36E245A7AA64}">
          <p14:sldIdLst>
            <p14:sldId id="2534"/>
            <p14:sldId id="253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85" autoAdjust="0"/>
    <p:restoredTop sz="94660"/>
  </p:normalViewPr>
  <p:slideViewPr>
    <p:cSldViewPr>
      <p:cViewPr>
        <p:scale>
          <a:sx n="66" d="100"/>
          <a:sy n="66" d="100"/>
        </p:scale>
        <p:origin x="384" y="2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notesMaster" Target="notesMasters/notesMaster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handoutMaster" Target="handoutMasters/handoutMaster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presProps" Target="presProp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theme" Target="theme/theme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tableStyles" Target="tableStyles.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microsoft.com/office/2016/11/relationships/changesInfo" Target="changesInfos/changesInfo1.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7F7E882E-4FE3-4F93-925C-38E81DFDF7F1}"/>
    <pc:docChg chg="modMainMaster">
      <pc:chgData name="Segev, Jonathan" userId="7c67a1b0-8725-4553-8055-0888dbcaef94" providerId="ADAL" clId="{7F7E882E-4FE3-4F93-925C-38E81DFDF7F1}" dt="2022-09-14T03:10:04.916" v="5" actId="6549"/>
      <pc:docMkLst>
        <pc:docMk/>
      </pc:docMkLst>
      <pc:sldMasterChg chg="modSp mod">
        <pc:chgData name="Segev, Jonathan" userId="7c67a1b0-8725-4553-8055-0888dbcaef94" providerId="ADAL" clId="{7F7E882E-4FE3-4F93-925C-38E81DFDF7F1}" dt="2022-09-14T03:10:04.916" v="5" actId="6549"/>
        <pc:sldMasterMkLst>
          <pc:docMk/>
          <pc:sldMasterMk cId="0" sldId="2147483648"/>
        </pc:sldMasterMkLst>
        <pc:spChg chg="mod">
          <ac:chgData name="Segev, Jonathan" userId="7c67a1b0-8725-4553-8055-0888dbcaef94" providerId="ADAL" clId="{7F7E882E-4FE3-4F93-925C-38E81DFDF7F1}" dt="2022-09-14T03:10:04.916" v="5"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66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3" Type="http://schemas.openxmlformats.org/officeDocument/2006/relationships/hyperlink" Target="https://mentor.ieee.org/802.11/dcn/22/11-22-1304-00-00az-sab2-phase-shift-toa-feedback-cr.docx" TargetMode="External"/><Relationship Id="rId2" Type="http://schemas.openxmlformats.org/officeDocument/2006/relationships/hyperlink" Target="https://mentor.ieee.org/802.11/dcn/22/11-22-0898-03-00az-sa1-8000-comments.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23-01-00az-comment-resolution-sa1-8000s-part2.docx" TargetMode="External"/><Relationship Id="rId4" Type="http://schemas.openxmlformats.org/officeDocument/2006/relationships/hyperlink" Target="https://mentor.ieee.org/802.11/dcn/22/11-22-1256-01-00az-sab2-group-cr-20220803-meeting.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3" Type="http://schemas.openxmlformats.org/officeDocument/2006/relationships/hyperlink" Target="https://mentor.ieee.org/802.11/dcn/22/11-22-1592-01-00az-comment-resolution-sa2.docx" TargetMode="External"/><Relationship Id="rId2" Type="http://schemas.openxmlformats.org/officeDocument/2006/relationships/hyperlink" Target="https://mentor.ieee.org/802.11/dcn/22/11-22-1581-02-00az-sa2-comment-database-9000.xlsx" TargetMode="External"/><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4866"/>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2022-09-13</a:t>
            </a:r>
          </a:p>
        </p:txBody>
      </p:sp>
      <p:sp>
        <p:nvSpPr>
          <p:cNvPr id="6" name="Date Placeholder 3"/>
          <p:cNvSpPr>
            <a:spLocks noGrp="1"/>
          </p:cNvSpPr>
          <p:nvPr>
            <p:ph type="dt" idx="10"/>
          </p:nvPr>
        </p:nvSpPr>
        <p:spPr/>
        <p:txBody>
          <a:bodyPr/>
          <a:lstStyle/>
          <a:p>
            <a:r>
              <a:rPr lang="en-US"/>
              <a:t>Sep.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(202204-02): </a:t>
            </a:r>
          </a:p>
          <a:p>
            <a:pPr marL="0" indent="0"/>
            <a:r>
              <a:rPr lang="en-US" sz="2000" b="0" dirty="0"/>
              <a:t>Move to adopt the resolution depicted by document 11-22-572r1 for CID 7264 (1 CID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627623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(202204-03): </a:t>
            </a:r>
          </a:p>
          <a:p>
            <a:pPr marL="0" indent="0"/>
            <a:r>
              <a:rPr lang="en-US" sz="2000" b="0" dirty="0"/>
              <a:t>Move to adopt the resolutions depicted by document 11-22-624r1 for CIDs 7310, 7317 and 7322 (3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 </a:t>
            </a:r>
          </a:p>
          <a:p>
            <a:r>
              <a:rPr lang="en-US" sz="2000" b="0" dirty="0"/>
              <a:t>Results (Y/N/A</a:t>
            </a:r>
            <a:r>
              <a:rPr lang="en-US" sz="2000" b="0"/>
              <a:t>): unanimous</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459365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(202204-04): </a:t>
            </a:r>
          </a:p>
          <a:p>
            <a:pPr marL="0" indent="0"/>
            <a:r>
              <a:rPr lang="en-US" sz="2000" b="0" dirty="0"/>
              <a:t>Move to adopt the resolutions depicted by document 11-22-637r1 a total of 80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Approve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1887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(202204-05): </a:t>
            </a:r>
          </a:p>
          <a:p>
            <a:pPr marL="0" indent="0"/>
            <a:r>
              <a:rPr lang="en-US" sz="2000" b="0" dirty="0"/>
              <a:t>Move to adopt the resolution depicted by document 11-22-605r2 for CID 7285,7286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a:t>
            </a:r>
          </a:p>
          <a:p>
            <a:r>
              <a:rPr lang="en-US" sz="2000" b="0" dirty="0"/>
              <a:t>Results (Y/N/A): Approved By Unanimous Consent</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5842864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(202204-06): </a:t>
            </a:r>
          </a:p>
          <a:p>
            <a:pPr marL="0" indent="0"/>
            <a:r>
              <a:rPr lang="en-US" sz="2000" b="0" dirty="0"/>
              <a:t>Move to adopt the resolutions depicted by document 11-22-640r1 a total of 11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Peter Yee</a:t>
            </a:r>
          </a:p>
          <a:p>
            <a:r>
              <a:rPr lang="en-US" sz="2000" b="0" dirty="0"/>
              <a:t>Results (Y/N/A): Approved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3651405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(202204-07): </a:t>
            </a:r>
          </a:p>
          <a:p>
            <a:pPr marL="0" indent="0"/>
            <a:r>
              <a:rPr lang="en-US" sz="2000" b="0" dirty="0"/>
              <a:t>Move to adopt the resolution depicted by document 11-22-673r0 for CID 7207 (a total of 1 Editorial CID),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398742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(202204-08): </a:t>
            </a:r>
          </a:p>
          <a:p>
            <a:pPr marL="0" indent="0"/>
            <a:r>
              <a:rPr lang="en-US" sz="2000" b="0" dirty="0"/>
              <a:t>Move to adopt the resolution depicted by document 11-22-672r1 for CIDs 7211 and 7212 (a total 2 CIDs),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2951131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(202204-09): </a:t>
            </a:r>
          </a:p>
          <a:p>
            <a:pPr marL="0" indent="0"/>
            <a:r>
              <a:rPr lang="en-US" sz="2000" b="0" dirty="0"/>
              <a:t>Move to adopt the resolution depicted by document 11-22-643r2 for CIDs 7296 and 7336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46540428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(202205-01): </a:t>
            </a:r>
          </a:p>
          <a:p>
            <a:pPr marL="0" indent="0"/>
            <a:r>
              <a:rPr lang="en-US" sz="2000" b="0" dirty="0"/>
              <a:t>Move to adopt the resolution depicted by document 11-22-671r1 for CIDs 7204, 7205, 7284, and 7288 (a total 4 CIDs),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42837747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(202205-02): </a:t>
            </a:r>
          </a:p>
          <a:p>
            <a:pPr marL="0" indent="0"/>
            <a:r>
              <a:rPr lang="en-US" sz="2000" b="0" dirty="0"/>
              <a:t>Move to adopt the resolution depicted by document 11-22-621r1 for CIDs 7227, 7293 and 7294 </a:t>
            </a:r>
          </a:p>
          <a:p>
            <a:pPr marL="0" indent="0"/>
            <a:r>
              <a:rPr lang="en-US" sz="2000" b="0" dirty="0"/>
              <a:t>(a total 3 CIDs),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Sai Nanda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1806850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202205-03): </a:t>
            </a:r>
          </a:p>
          <a:p>
            <a:pPr marL="0" indent="0"/>
            <a:r>
              <a:rPr lang="en-US" sz="2400" b="0" dirty="0"/>
              <a:t>Move to approve Assaf Kasher as </a:t>
            </a:r>
            <a:r>
              <a:rPr lang="en-US" sz="2400" b="0" dirty="0" err="1"/>
              <a:t>TGaz</a:t>
            </a:r>
            <a:r>
              <a:rPr lang="en-US" sz="2400" b="0" dirty="0"/>
              <a:t> vice chair. </a:t>
            </a:r>
          </a:p>
          <a:p>
            <a:endParaRPr lang="en-US" sz="2400" b="0" dirty="0"/>
          </a:p>
          <a:p>
            <a:r>
              <a:rPr lang="en-US" sz="2400" b="0" dirty="0"/>
              <a:t>Moved by: Jon Rosdahl </a:t>
            </a:r>
          </a:p>
          <a:p>
            <a:r>
              <a:rPr lang="en-US" sz="2400" b="0" dirty="0"/>
              <a:t>Seconded by: Roy Want</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202205-04): </a:t>
            </a:r>
          </a:p>
          <a:p>
            <a:pPr marL="0" indent="0"/>
            <a:r>
              <a:rPr lang="en-US" sz="2400" b="0" dirty="0"/>
              <a:t>Move to approve Assaf Kasher as </a:t>
            </a:r>
            <a:r>
              <a:rPr lang="en-US" sz="2400" b="0" dirty="0" err="1"/>
              <a:t>TGaz</a:t>
            </a:r>
            <a:r>
              <a:rPr lang="en-US" sz="2400" b="0" dirty="0"/>
              <a:t> secretary. </a:t>
            </a:r>
          </a:p>
          <a:p>
            <a:endParaRPr lang="en-US" sz="2400" b="0" dirty="0"/>
          </a:p>
          <a:p>
            <a:r>
              <a:rPr lang="en-US" sz="2400" b="0" dirty="0"/>
              <a:t>Moved by: Jon Rosdahl </a:t>
            </a:r>
          </a:p>
          <a:p>
            <a:r>
              <a:rPr lang="en-US" sz="2400" b="0" dirty="0"/>
              <a:t>Seconded by: Roy Want </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11-22/448 “March 2022 Plenary Meeting Minutes” R0 posted to Mentor Apr. 4</a:t>
            </a:r>
            <a:r>
              <a:rPr lang="en-US" b="0" baseline="30000" dirty="0"/>
              <a:t>th</a:t>
            </a:r>
            <a:endParaRPr lang="en-US" b="0" dirty="0"/>
          </a:p>
          <a:p>
            <a:endParaRPr lang="en-US" dirty="0"/>
          </a:p>
          <a:p>
            <a:r>
              <a:rPr lang="en-US" dirty="0"/>
              <a:t>Motion (</a:t>
            </a:r>
            <a:r>
              <a:rPr lang="en-US" b="0" dirty="0"/>
              <a:t>202205-05):</a:t>
            </a:r>
          </a:p>
          <a:p>
            <a:pPr marL="0" indent="0"/>
            <a:r>
              <a:rPr lang="en-US" b="0" dirty="0"/>
              <a:t>Move to approve document 11-22/448r0 as TGaz meeting minutes for the March meeting.</a:t>
            </a:r>
          </a:p>
          <a:p>
            <a:pPr marL="0" indent="0"/>
            <a:endParaRPr lang="en-US" b="0" dirty="0"/>
          </a:p>
          <a:p>
            <a:r>
              <a:rPr lang="en-US" b="0" dirty="0"/>
              <a:t>Moved by: Assaf Kasher </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3939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11-22/504 “March-May-2022-telecon-minutes” R0 posted to Mentor Mar. 16</a:t>
            </a:r>
            <a:r>
              <a:rPr lang="en-US" b="0" baseline="30000" dirty="0"/>
              <a:t>th</a:t>
            </a:r>
            <a:r>
              <a:rPr lang="en-US" b="0" dirty="0"/>
              <a:t> and R1 May 10</a:t>
            </a:r>
            <a:r>
              <a:rPr lang="en-US" b="0" baseline="30000" dirty="0"/>
              <a:t>th</a:t>
            </a:r>
            <a:r>
              <a:rPr lang="en-US" b="0" dirty="0"/>
              <a:t> 2022</a:t>
            </a:r>
          </a:p>
          <a:p>
            <a:endParaRPr lang="en-US" dirty="0"/>
          </a:p>
          <a:p>
            <a:r>
              <a:rPr lang="en-US" dirty="0"/>
              <a:t>Motion (</a:t>
            </a:r>
            <a:r>
              <a:rPr lang="en-US" b="0" dirty="0"/>
              <a:t>202205-06):</a:t>
            </a:r>
          </a:p>
          <a:p>
            <a:pPr marL="0" indent="0"/>
            <a:r>
              <a:rPr lang="en-US" b="0" dirty="0"/>
              <a:t>Move to approve document 11-22/0504r1 as TGaz meeting minutes for the </a:t>
            </a:r>
            <a:r>
              <a:rPr lang="en-US" b="0" dirty="0" err="1"/>
              <a:t>TGaz</a:t>
            </a:r>
            <a:r>
              <a:rPr lang="en-US" b="0" dirty="0"/>
              <a:t> telecons running between March and May 2022 IEEE meetings. </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5813380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(202205-07): </a:t>
            </a:r>
          </a:p>
          <a:p>
            <a:pPr marL="0" indent="0"/>
            <a:r>
              <a:rPr lang="en-US" sz="2000" b="0" dirty="0"/>
              <a:t>Move to adopt the resolution depicted by document 11-22-695r3 for CIDs 7343 and 7353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Niranjan Grandhe</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16847535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(202205-08): </a:t>
            </a:r>
          </a:p>
          <a:p>
            <a:pPr marL="0" indent="0"/>
            <a:r>
              <a:rPr lang="en-US" sz="2000" b="0" dirty="0"/>
              <a:t>Move to adopt the resolution depicted by document 11-22-735r0 for CID 7254 (a total 1 CID),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Roy Want</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1487237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(202205-09): </a:t>
            </a:r>
          </a:p>
          <a:p>
            <a:pPr marL="0" indent="0"/>
            <a:r>
              <a:rPr lang="en-US" sz="2000" b="0" dirty="0"/>
              <a:t>Move to adopt the resolution depicted by document 11-22-712r2 for CID 7209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 </a:t>
            </a:r>
          </a:p>
          <a:p>
            <a:r>
              <a:rPr lang="en-US" sz="2000" b="0" dirty="0"/>
              <a:t>Results (Y/N/A): Unanimous approval</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9508142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(202205-10): </a:t>
            </a:r>
          </a:p>
          <a:p>
            <a:pPr marL="0" indent="0"/>
            <a:r>
              <a:rPr lang="en-US" sz="2000" b="0" dirty="0"/>
              <a:t>Move to adopt the resolution depicted by document 11-22-751r0 for CID 7295 (a total 1 CID),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0475707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(202205-11): </a:t>
            </a:r>
          </a:p>
          <a:p>
            <a:pPr marL="0" indent="0"/>
            <a:r>
              <a:rPr lang="en-US" sz="2000" b="0" dirty="0"/>
              <a:t>Move to adopt the resolution depicted by document 11-22-739r1 for CID 7217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47286608"/>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(202205-12): </a:t>
            </a:r>
          </a:p>
          <a:p>
            <a:pPr marL="0" indent="0"/>
            <a:r>
              <a:rPr lang="en-US" sz="2000" b="0" dirty="0"/>
              <a:t>Move to adopt the resolution depicted by document 11-22-758r2 for CID 7300 (a total 1 CID),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Tianyu Wu</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107936409"/>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11-22-767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(202205-13): </a:t>
            </a:r>
          </a:p>
          <a:p>
            <a:pPr marL="0" indent="0"/>
            <a:r>
              <a:rPr lang="en-US" sz="2000" b="0" dirty="0"/>
              <a:t>Move to adopt the text changes identified in submission 11-22-767r0,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0088008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(202205-14</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D4.0 as contained in document 11-22-084r</a:t>
            </a:r>
            <a:r>
              <a:rPr lang="en-US" sz="1800" b="0" dirty="0">
                <a:latin typeface="Times New Roman" panose="02020603050405020304" pitchFamily="18" charset="0"/>
                <a:ea typeface="Times New Roman" panose="02020603050405020304" pitchFamily="18" charset="0"/>
              </a:rPr>
              <a:t>7</a:t>
            </a:r>
            <a:r>
              <a:rPr lang="en-US" sz="1800" b="0" dirty="0">
                <a:effectLst/>
                <a:latin typeface="Times New Roman" panose="02020603050405020304" pitchFamily="18" charset="0"/>
                <a:ea typeface="Times New Roman" panose="02020603050405020304" pitchFamily="18" charset="0"/>
              </a:rPr>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a:t>
            </a:r>
            <a:r>
              <a:rPr lang="en-US" sz="2000" b="0" dirty="0"/>
              <a:t>Roy Want</a:t>
            </a:r>
          </a:p>
          <a:p>
            <a:r>
              <a:rPr lang="en-US" sz="2000" dirty="0"/>
              <a:t>Second: </a:t>
            </a:r>
            <a:r>
              <a:rPr lang="en-US" sz="2000" b="0" dirty="0"/>
              <a:t>Assaf Kasher</a:t>
            </a:r>
          </a:p>
          <a:p>
            <a:r>
              <a:rPr lang="en-US" sz="2000" dirty="0"/>
              <a:t>Results (Y/N/A): </a:t>
            </a:r>
            <a:r>
              <a:rPr lang="en-US" sz="2000" b="0" dirty="0"/>
              <a:t>19/0/1</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3831466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(202205-15): </a:t>
            </a:r>
          </a:p>
          <a:p>
            <a:pPr marL="0" indent="0"/>
            <a:r>
              <a:rPr lang="en-US" sz="2000" b="0" dirty="0"/>
              <a:t>Move to adopt the text changes identified in submission 11-22-696r0,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Roy Want</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64658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11-22-929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(202206-01): </a:t>
            </a:r>
          </a:p>
          <a:p>
            <a:pPr marL="0" indent="0"/>
            <a:r>
              <a:rPr lang="en-US" sz="2000" b="0" dirty="0"/>
              <a:t>Move to adopt the resolution depicted by document 11-22-929r1 for CIDs 8011, 8012, 8013, 8015, 8017, 8018, 8053 (a total 7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4425854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 Submission 11-20-0957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202207-01</a:t>
            </a:r>
            <a:endParaRPr lang="en-US" dirty="0"/>
          </a:p>
          <a:p>
            <a:pPr marL="0" indent="0"/>
            <a:r>
              <a:rPr lang="en-US" sz="2000" b="0" dirty="0"/>
              <a:t>Move to adopt the resolutions depicted by document 11-20-0957r1 for CIDs 8020, 8058, 8059, 8060, 8061, 8062 and 8063 (Total of 7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0597341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7F6E5-7D63-13F6-5911-ED28E8ED43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628EFA0-C28C-7B25-52E0-DBB599DE7B1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770A945-771C-4EE0-D639-81733DEF2EC0}"/>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9D3C8571-DBE1-349E-35D1-1FD9C78BC18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33FEC1-0A96-0F3C-8E09-014A595501D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84588598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11-22/732 “May-2022-Interim-Meeting-Minutes” R0 posted to Mentor June 1</a:t>
            </a:r>
            <a:r>
              <a:rPr lang="en-US" b="0" baseline="30000" dirty="0"/>
              <a:t>st</a:t>
            </a:r>
            <a:r>
              <a:rPr lang="en-US" b="0" dirty="0"/>
              <a:t> </a:t>
            </a:r>
          </a:p>
          <a:p>
            <a:endParaRPr lang="en-US" dirty="0"/>
          </a:p>
          <a:p>
            <a:r>
              <a:rPr lang="en-US" dirty="0"/>
              <a:t>Motion (</a:t>
            </a:r>
            <a:r>
              <a:rPr lang="en-US" b="0" dirty="0"/>
              <a:t>202207-02):</a:t>
            </a:r>
          </a:p>
          <a:p>
            <a:pPr marL="0" indent="0"/>
            <a:r>
              <a:rPr lang="en-US" b="0" dirty="0"/>
              <a:t>Move to approve document 11-22/732r0 as TGaz meeting minutes for the May meeting.</a:t>
            </a:r>
          </a:p>
          <a:p>
            <a:pPr marL="0" indent="0"/>
            <a:endParaRPr lang="en-US" b="0" dirty="0"/>
          </a:p>
          <a:p>
            <a:r>
              <a:rPr lang="en-US" b="0" dirty="0"/>
              <a:t>Moved by: Ali Raissinia</a:t>
            </a:r>
          </a:p>
          <a:p>
            <a:r>
              <a:rPr lang="en-US" b="0" dirty="0"/>
              <a:t>Seconded by: Roy Want </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7336425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telecons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11-22/991 “May-July-telecon-minutes” R0 posted to Mentor July 9</a:t>
            </a:r>
            <a:r>
              <a:rPr lang="en-US" b="0" baseline="30000" dirty="0"/>
              <a:t>th</a:t>
            </a:r>
            <a:endParaRPr lang="en-US" dirty="0"/>
          </a:p>
          <a:p>
            <a:r>
              <a:rPr lang="en-US" dirty="0"/>
              <a:t>Motion (</a:t>
            </a:r>
            <a:r>
              <a:rPr lang="en-US" b="0" dirty="0"/>
              <a:t>202207-03):</a:t>
            </a:r>
          </a:p>
          <a:p>
            <a:pPr marL="0" indent="0"/>
            <a:r>
              <a:rPr lang="en-US" b="0" dirty="0"/>
              <a:t>Move to approve document 11-22/0991r0 as TGaz meeting minutes for the TGaz telecons running between May and July 2022 IEEE meetings. </a:t>
            </a:r>
          </a:p>
          <a:p>
            <a:pPr marL="0" indent="0"/>
            <a:endParaRPr lang="en-US" b="0" dirty="0"/>
          </a:p>
          <a:p>
            <a:r>
              <a:rPr lang="en-US" b="0" dirty="0"/>
              <a:t>Moved by: Christian Berger</a:t>
            </a:r>
          </a:p>
          <a:p>
            <a:r>
              <a:rPr lang="en-US" b="0" dirty="0"/>
              <a:t>Seconded by: Roy Want</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877958787"/>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2800" b="0" dirty="0">
                <a:solidFill>
                  <a:schemeClr val="tx1"/>
                </a:solidFill>
                <a:effectLst/>
                <a:latin typeface="+mj-lt"/>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4041075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11-22-1093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202207-07:</a:t>
            </a:r>
            <a:endParaRPr lang="en-US" dirty="0"/>
          </a:p>
          <a:p>
            <a:pPr marL="0" indent="0"/>
            <a:r>
              <a:rPr lang="en-US" sz="2000" b="0" dirty="0"/>
              <a:t>Move to adopt the resolutions depicted by document 11-22-1093r1 for CIDs 8004, 8036, 8039, 8041 (total of 4 CIDs),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67771844"/>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11-22-1099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202207-08:</a:t>
            </a:r>
            <a:endParaRPr lang="en-US" dirty="0"/>
          </a:p>
          <a:p>
            <a:pPr marL="0" indent="0"/>
            <a:r>
              <a:rPr lang="en-US" sz="2000" b="0" dirty="0"/>
              <a:t>Move to adopt the resolutions depicted by document 11-22-1099r1 for CIDs 8043, 8074, (total of 2 CIDs), instruct the technical editor to incorporate it in the P802.11az draft and grant the editor editorial license. </a:t>
            </a:r>
          </a:p>
          <a:p>
            <a:pPr marL="0" indent="0"/>
            <a:endParaRPr lang="en-US" sz="2000" b="0" dirty="0"/>
          </a:p>
          <a:p>
            <a:pPr marL="0" indent="0"/>
            <a:r>
              <a:rPr lang="en-US" sz="2000" b="0" dirty="0"/>
              <a:t>Moved: Jonathan Segev</a:t>
            </a:r>
          </a:p>
          <a:p>
            <a:pPr marL="0" indent="0"/>
            <a:r>
              <a:rPr lang="en-US" sz="2000" b="0" dirty="0"/>
              <a:t>Second: Ali Raissinia </a:t>
            </a:r>
          </a:p>
          <a:p>
            <a:pPr marL="0" indent="0"/>
            <a:r>
              <a:rPr lang="en-US" sz="2000" b="0" dirty="0"/>
              <a:t>Results (Y/N/A): Approved by Unanimous Consent</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0962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11-22-1167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202208-01:</a:t>
            </a:r>
            <a:endParaRPr lang="en-US" dirty="0"/>
          </a:p>
          <a:p>
            <a:pPr marL="0" indent="0"/>
            <a:r>
              <a:rPr lang="en-US" sz="2000" b="0" dirty="0"/>
              <a:t>Move to adopt the resolution depicted by document 11-22-1167r1 for CID 8003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807301921"/>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11-22-1256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202208-01:</a:t>
            </a:r>
            <a:endParaRPr lang="en-US" dirty="0"/>
          </a:p>
          <a:p>
            <a:pPr marL="0" indent="0"/>
            <a:r>
              <a:rPr lang="en-US" sz="2000" b="0" dirty="0"/>
              <a:t>Move to adopt the resolution depicted by document 11-22-1167r1 for CID 8003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0024234"/>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11-22-1304</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202208-02:</a:t>
            </a:r>
            <a:endParaRPr lang="en-US" dirty="0"/>
          </a:p>
          <a:p>
            <a:pPr marL="0" indent="0"/>
            <a:r>
              <a:rPr lang="en-US" sz="2000" b="0" dirty="0"/>
              <a:t>Move to adopt the resolution depicted by document 11-22-1304r0 for CID 8066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57736285"/>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11-22-1256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202208-03:</a:t>
            </a:r>
            <a:endParaRPr lang="en-US" dirty="0"/>
          </a:p>
          <a:p>
            <a:pPr marL="0" indent="0"/>
            <a:r>
              <a:rPr lang="en-US" sz="2000" b="0" dirty="0"/>
              <a:t>Move to adopt the resolution depicted by document 11-22-1256r1 for CID 8064, 8065, 8001, 8048, 8057 (total of 5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20104043"/>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11-22-1323</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202208-04:</a:t>
            </a:r>
            <a:endParaRPr lang="en-US" dirty="0"/>
          </a:p>
          <a:p>
            <a:pPr marL="0" indent="0"/>
            <a:r>
              <a:rPr lang="en-US" sz="2000" b="0" dirty="0"/>
              <a:t>Move to adopt the resolution depicted by document 11-22-1323r1 for CIDs 8054, 8055, 8056</a:t>
            </a:r>
          </a:p>
          <a:p>
            <a:pPr marL="0" indent="0"/>
            <a:r>
              <a:rPr lang="en-US" sz="2000" b="0" dirty="0"/>
              <a:t>(total of 3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46886846"/>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11-22-898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202208-05:</a:t>
            </a:r>
            <a:endParaRPr lang="en-US" dirty="0"/>
          </a:p>
          <a:p>
            <a:pPr marL="0" indent="0"/>
            <a:r>
              <a:rPr lang="en-US" sz="2000" b="0" dirty="0"/>
              <a:t>Move to adopt the resolution depicted by document 11-22-898r3 for CID 8051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87253419"/>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(202208-06</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Initial SA recirculation ballot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as contained in documents:</a:t>
            </a:r>
          </a:p>
          <a:p>
            <a:pPr lvl="1" indent="-342900">
              <a:buFont typeface="Symbol" panose="05050102010706020507" pitchFamily="18" charset="2"/>
              <a:buChar char=""/>
              <a:tabLst>
                <a:tab pos="457200" algn="l"/>
              </a:tabLst>
            </a:pPr>
            <a:r>
              <a:rPr lang="en-US" sz="1400" b="0" dirty="0">
                <a:effectLst/>
                <a:latin typeface="Times New Roman" panose="02020603050405020304" pitchFamily="18" charset="0"/>
                <a:ea typeface="Times New Roman" panose="02020603050405020304" pitchFamily="18" charset="0"/>
              </a:rPr>
              <a:t>11-22-898r3 </a:t>
            </a:r>
            <a:r>
              <a:rPr lang="en-US" sz="1400" b="0" dirty="0">
                <a:effectLst/>
                <a:latin typeface="Times New Roman" panose="02020603050405020304" pitchFamily="18" charset="0"/>
                <a:ea typeface="Times New Roman" panose="02020603050405020304" pitchFamily="18" charset="0"/>
                <a:hlinkClick r:id="rId2"/>
              </a:rPr>
              <a:t>https://mentor.ieee.org/802.11/dcn/22/11-22-0898-03-00az-sa1-8000-comments.xlsx</a:t>
            </a:r>
            <a:r>
              <a:rPr lang="en-US" sz="1400" b="0" dirty="0">
                <a:effectLst/>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dirty="0">
                <a:latin typeface="Times New Roman" panose="02020603050405020304" pitchFamily="18" charset="0"/>
                <a:ea typeface="Times New Roman" panose="02020603050405020304" pitchFamily="18" charset="0"/>
              </a:rPr>
              <a:t>11-22-1304r0 </a:t>
            </a:r>
            <a:r>
              <a:rPr lang="en-US" sz="1400" dirty="0">
                <a:latin typeface="Times New Roman" panose="02020603050405020304" pitchFamily="18" charset="0"/>
                <a:ea typeface="Times New Roman" panose="02020603050405020304" pitchFamily="18" charset="0"/>
                <a:hlinkClick r:id="rId3"/>
              </a:rPr>
              <a:t>https://mentor.ieee.org/802.11/dcn/22/11-22-1304-00-00az-sab2-phase-shift-toa-feedback-cr.docx</a:t>
            </a:r>
            <a:r>
              <a:rPr lang="en-US" sz="1400" dirty="0">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b="0" dirty="0">
                <a:effectLst/>
                <a:latin typeface="Times New Roman" panose="02020603050405020304" pitchFamily="18" charset="0"/>
                <a:ea typeface="Times New Roman" panose="02020603050405020304" pitchFamily="18" charset="0"/>
              </a:rPr>
              <a:t>11-22-1256r1 </a:t>
            </a:r>
            <a:r>
              <a:rPr lang="en-US" sz="1400" b="0" dirty="0">
                <a:effectLst/>
                <a:latin typeface="Times New Roman" panose="02020603050405020304" pitchFamily="18" charset="0"/>
                <a:ea typeface="Times New Roman" panose="02020603050405020304" pitchFamily="18" charset="0"/>
                <a:hlinkClick r:id="rId4"/>
              </a:rPr>
              <a:t>https://mentor.ieee.org/802.11/dcn/22/11-22-1256-01-00az-sab2-group-cr-20220803-meeting.docx</a:t>
            </a:r>
            <a:r>
              <a:rPr lang="en-US" sz="1400" b="1" dirty="0">
                <a:effectLst/>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dirty="0">
                <a:effectLst/>
                <a:latin typeface="Times New Roman" panose="02020603050405020304" pitchFamily="18" charset="0"/>
                <a:ea typeface="Times New Roman" panose="02020603050405020304" pitchFamily="18" charset="0"/>
              </a:rPr>
              <a:t>11-22</a:t>
            </a:r>
            <a:r>
              <a:rPr lang="en-US" sz="1400" dirty="0">
                <a:latin typeface="Times New Roman" panose="02020603050405020304" pitchFamily="18" charset="0"/>
                <a:ea typeface="Times New Roman" panose="02020603050405020304" pitchFamily="18" charset="0"/>
              </a:rPr>
              <a:t>-1323r1 </a:t>
            </a:r>
            <a:r>
              <a:rPr lang="en-US" sz="1400" dirty="0">
                <a:latin typeface="Times New Roman" panose="02020603050405020304" pitchFamily="18" charset="0"/>
                <a:ea typeface="Times New Roman" panose="02020603050405020304" pitchFamily="18" charset="0"/>
                <a:hlinkClick r:id="rId5"/>
              </a:rPr>
              <a:t>https://mentor.ieee.org/802.11/dcn/22/11-22-1323-01-00az-comment-resolution-sa1-8000s-part2.docx</a:t>
            </a:r>
            <a:r>
              <a:rPr lang="en-US" sz="1400" dirty="0">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P802.11az D6.0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SA Recirculation Ballot asking the question “Should P802.11az D6.0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Roy Want </a:t>
            </a:r>
            <a:endParaRPr lang="en-US" sz="2000" b="0" dirty="0"/>
          </a:p>
          <a:p>
            <a:r>
              <a:rPr lang="en-US" sz="2000" dirty="0"/>
              <a:t>Second: Assaf Kasher </a:t>
            </a:r>
            <a:endParaRPr lang="en-US" sz="2000" b="0" dirty="0"/>
          </a:p>
          <a:p>
            <a:r>
              <a:rPr lang="en-US" sz="2000" dirty="0"/>
              <a:t>Results (Y/N/A): 13/0/0</a:t>
            </a:r>
          </a:p>
          <a:p>
            <a:r>
              <a:rPr lang="en-US" sz="2000" b="0" dirty="0"/>
              <a:t>Motion passes. </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94117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11-22/1183 “July-2022-Plenary-Meeting-Minutes” R0 posted to Mentor July 24</a:t>
            </a:r>
            <a:r>
              <a:rPr lang="en-US" b="0" baseline="30000" dirty="0"/>
              <a:t>th</a:t>
            </a:r>
            <a:r>
              <a:rPr lang="en-US" b="0" dirty="0"/>
              <a:t> and an updated R1 posted to mentor Aug. 16</a:t>
            </a:r>
            <a:r>
              <a:rPr lang="en-US" b="0" baseline="30000" dirty="0"/>
              <a:t>th</a:t>
            </a:r>
            <a:r>
              <a:rPr lang="en-US" b="0" dirty="0"/>
              <a:t> .  </a:t>
            </a:r>
          </a:p>
          <a:p>
            <a:endParaRPr lang="en-US" dirty="0"/>
          </a:p>
          <a:p>
            <a:r>
              <a:rPr lang="en-US" dirty="0"/>
              <a:t>Motion </a:t>
            </a:r>
            <a:r>
              <a:rPr lang="en-US" b="0" dirty="0"/>
              <a:t>(202209-01):</a:t>
            </a:r>
          </a:p>
          <a:p>
            <a:pPr marL="0" indent="0"/>
            <a:r>
              <a:rPr lang="en-US" b="0" dirty="0"/>
              <a:t>Move to approve document 11-22/1183r1 as TGaz meeting minutes for the July meeting.</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479469637"/>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11-22/1446r0  posted to Mentor Sep. 1</a:t>
            </a:r>
            <a:r>
              <a:rPr lang="en-US" b="0" baseline="30000" dirty="0"/>
              <a:t>st</a:t>
            </a:r>
            <a:endParaRPr lang="en-US" b="0" dirty="0"/>
          </a:p>
          <a:p>
            <a:endParaRPr lang="en-US" dirty="0"/>
          </a:p>
          <a:p>
            <a:r>
              <a:rPr lang="en-US" dirty="0"/>
              <a:t>Motion </a:t>
            </a:r>
            <a:r>
              <a:rPr lang="en-US" b="0" dirty="0"/>
              <a:t>(202209-02):</a:t>
            </a:r>
          </a:p>
          <a:p>
            <a:pPr marL="0" indent="0"/>
            <a:r>
              <a:rPr lang="en-US" b="0" dirty="0"/>
              <a:t>Move to approve document 11-22/1446r0 as TGaz meeting minutes for the Aug. </a:t>
            </a:r>
            <a:r>
              <a:rPr lang="en-US" b="0" dirty="0" err="1"/>
              <a:t>TGaz</a:t>
            </a:r>
            <a:r>
              <a:rPr lang="en-US" b="0" dirty="0"/>
              <a:t> meetings.</a:t>
            </a:r>
          </a:p>
          <a:p>
            <a:pPr marL="0" indent="0"/>
            <a:endParaRPr lang="en-US" b="0" dirty="0"/>
          </a:p>
          <a:p>
            <a:r>
              <a:rPr lang="en-US" b="0" dirty="0"/>
              <a:t>Moved by: Assaf Kasher </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85729486"/>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702FC-1A4F-45CA-98C9-10C8A1EB25FC}"/>
              </a:ext>
            </a:extLst>
          </p:cNvPr>
          <p:cNvSpPr>
            <a:spLocks noGrp="1"/>
          </p:cNvSpPr>
          <p:nvPr>
            <p:ph type="title"/>
          </p:nvPr>
        </p:nvSpPr>
        <p:spPr>
          <a:xfrm>
            <a:off x="914401" y="685801"/>
            <a:ext cx="10361084" cy="654967"/>
          </a:xfrm>
        </p:spPr>
        <p:txBody>
          <a:bodyPr/>
          <a:lstStyle/>
          <a:p>
            <a:r>
              <a:rPr lang="en-US" dirty="0"/>
              <a:t>PAR Approval</a:t>
            </a:r>
          </a:p>
        </p:txBody>
      </p:sp>
      <p:sp>
        <p:nvSpPr>
          <p:cNvPr id="3" name="Content Placeholder 2">
            <a:extLst>
              <a:ext uri="{FF2B5EF4-FFF2-40B4-BE49-F238E27FC236}">
                <a16:creationId xmlns:a16="http://schemas.microsoft.com/office/drawing/2014/main" id="{D4682C77-FA92-4665-A789-630A5967792D}"/>
              </a:ext>
            </a:extLst>
          </p:cNvPr>
          <p:cNvSpPr>
            <a:spLocks noGrp="1"/>
          </p:cNvSpPr>
          <p:nvPr>
            <p:ph idx="1"/>
          </p:nvPr>
        </p:nvSpPr>
        <p:spPr>
          <a:xfrm>
            <a:off x="914401" y="1628801"/>
            <a:ext cx="10361084" cy="4465614"/>
          </a:xfrm>
        </p:spPr>
        <p:txBody>
          <a:bodyPr/>
          <a:lstStyle/>
          <a:p>
            <a:r>
              <a:rPr lang="en-US" dirty="0"/>
              <a:t>Motion </a:t>
            </a:r>
            <a:r>
              <a:rPr lang="en-US" b="0" dirty="0"/>
              <a:t>(202209-02)</a:t>
            </a:r>
            <a:r>
              <a:rPr lang="en-US" dirty="0"/>
              <a:t>: </a:t>
            </a:r>
          </a:p>
          <a:p>
            <a:r>
              <a:rPr lang="en-US" b="0" dirty="0"/>
              <a:t>•	Believing that the PAR contained in the document referenced below meets IEEE-SA guidelines,</a:t>
            </a:r>
          </a:p>
          <a:p>
            <a:r>
              <a:rPr lang="en-US" b="0" dirty="0"/>
              <a:t>•	Request that the PAR contained in 11-22-1325r5 be posted to the IEEE 802 Executive Committee (EC) agenda for WG 802 preview and EC approval to submit to </a:t>
            </a:r>
            <a:r>
              <a:rPr lang="en-US" b="0" dirty="0" err="1"/>
              <a:t>NesCom</a:t>
            </a:r>
            <a:r>
              <a:rPr lang="en-US" b="0" dirty="0"/>
              <a:t>.</a:t>
            </a:r>
          </a:p>
          <a:p>
            <a:pPr>
              <a:buFont typeface="Arial" panose="020B0604020202020204" pitchFamily="34" charset="0"/>
              <a:buChar char="•"/>
            </a:pPr>
            <a:r>
              <a:rPr lang="en-US" b="0" dirty="0"/>
              <a:t>And grant the WG chair editorial license.</a:t>
            </a:r>
          </a:p>
          <a:p>
            <a:endParaRPr lang="en-US" b="0" dirty="0"/>
          </a:p>
          <a:p>
            <a:r>
              <a:rPr lang="en-US" b="0" dirty="0"/>
              <a:t>Moved: Ali Raissinia </a:t>
            </a:r>
          </a:p>
          <a:p>
            <a:r>
              <a:rPr lang="en-US" b="0" dirty="0"/>
              <a:t>Second: Roy Want</a:t>
            </a:r>
          </a:p>
          <a:p>
            <a:r>
              <a:rPr lang="en-US" b="0" dirty="0"/>
              <a:t>Results (Y/N/A): 11/0/1</a:t>
            </a:r>
          </a:p>
          <a:p>
            <a:endParaRPr lang="en-US" b="0" dirty="0"/>
          </a:p>
        </p:txBody>
      </p:sp>
      <p:sp>
        <p:nvSpPr>
          <p:cNvPr id="4" name="Slide Number Placeholder 3">
            <a:extLst>
              <a:ext uri="{FF2B5EF4-FFF2-40B4-BE49-F238E27FC236}">
                <a16:creationId xmlns:a16="http://schemas.microsoft.com/office/drawing/2014/main" id="{758B96F2-6A12-4C4A-A29B-B013528938BE}"/>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4F0DA349-2FE0-4A2B-A6A1-4328F87288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38A4C6-D270-4BC5-8C22-3874C1EC7C3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7500671"/>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309A9-C12A-467E-A04B-159A42694E2E}"/>
              </a:ext>
            </a:extLst>
          </p:cNvPr>
          <p:cNvSpPr>
            <a:spLocks noGrp="1"/>
          </p:cNvSpPr>
          <p:nvPr>
            <p:ph type="title"/>
          </p:nvPr>
        </p:nvSpPr>
        <p:spPr/>
        <p:txBody>
          <a:bodyPr/>
          <a:lstStyle/>
          <a:p>
            <a:r>
              <a:rPr lang="en-US" dirty="0"/>
              <a:t>CSD Approval</a:t>
            </a:r>
          </a:p>
        </p:txBody>
      </p:sp>
      <p:sp>
        <p:nvSpPr>
          <p:cNvPr id="3" name="Content Placeholder 2">
            <a:extLst>
              <a:ext uri="{FF2B5EF4-FFF2-40B4-BE49-F238E27FC236}">
                <a16:creationId xmlns:a16="http://schemas.microsoft.com/office/drawing/2014/main" id="{DFDF5638-664C-40E5-9146-52EEAD2764CD}"/>
              </a:ext>
            </a:extLst>
          </p:cNvPr>
          <p:cNvSpPr>
            <a:spLocks noGrp="1"/>
          </p:cNvSpPr>
          <p:nvPr>
            <p:ph idx="1"/>
          </p:nvPr>
        </p:nvSpPr>
        <p:spPr>
          <a:xfrm>
            <a:off x="914401" y="1751015"/>
            <a:ext cx="10361084" cy="4343400"/>
          </a:xfrm>
        </p:spPr>
        <p:txBody>
          <a:bodyPr/>
          <a:lstStyle/>
          <a:p>
            <a:r>
              <a:rPr lang="en-US" dirty="0"/>
              <a:t>Motion </a:t>
            </a:r>
            <a:r>
              <a:rPr lang="en-US" b="0" dirty="0"/>
              <a:t>(202209-03):</a:t>
            </a:r>
          </a:p>
          <a:p>
            <a:r>
              <a:rPr lang="en-US" b="0" dirty="0"/>
              <a:t>•	Believing that the CSD contained in the document referenced below meets IEEE 802 guidelines, </a:t>
            </a:r>
          </a:p>
          <a:p>
            <a:r>
              <a:rPr lang="en-US" b="0" dirty="0"/>
              <a:t>•	Request that the CSD contained in 11-22-1353r1 be posted to the IEEE 802 Executive Committee (EC) agenda for WG 802 preview and EC approval.</a:t>
            </a:r>
          </a:p>
          <a:p>
            <a:pPr>
              <a:buFont typeface="Arial" panose="020B0604020202020204" pitchFamily="34" charset="0"/>
              <a:buChar char="•"/>
            </a:pPr>
            <a:r>
              <a:rPr lang="en-US" b="0" dirty="0"/>
              <a:t>And grant the WG chair editorial license.</a:t>
            </a:r>
          </a:p>
          <a:p>
            <a:endParaRPr lang="en-US" b="0" dirty="0"/>
          </a:p>
          <a:p>
            <a:r>
              <a:rPr lang="en-US" b="0" dirty="0"/>
              <a:t>Moved: Assaf Kasher </a:t>
            </a:r>
          </a:p>
          <a:p>
            <a:r>
              <a:rPr lang="en-US" b="0" dirty="0"/>
              <a:t>Second: Roy Want</a:t>
            </a:r>
          </a:p>
          <a:p>
            <a:r>
              <a:rPr lang="en-US" b="0" dirty="0"/>
              <a:t>Results (Y/N/A): 12/0/1</a:t>
            </a:r>
          </a:p>
          <a:p>
            <a:endParaRPr lang="en-US" b="0" dirty="0"/>
          </a:p>
        </p:txBody>
      </p:sp>
      <p:sp>
        <p:nvSpPr>
          <p:cNvPr id="4" name="Slide Number Placeholder 3">
            <a:extLst>
              <a:ext uri="{FF2B5EF4-FFF2-40B4-BE49-F238E27FC236}">
                <a16:creationId xmlns:a16="http://schemas.microsoft.com/office/drawing/2014/main" id="{AA6BE871-7AB4-4BE5-9670-6CD9946C3E4E}"/>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AA951A64-B4A7-4D06-A6B4-C0AB36A57D5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252312A-7B45-4191-A41A-1C02454856F3}"/>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20274324"/>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702FC-1A4F-45CA-98C9-10C8A1EB25FC}"/>
              </a:ext>
            </a:extLst>
          </p:cNvPr>
          <p:cNvSpPr>
            <a:spLocks noGrp="1"/>
          </p:cNvSpPr>
          <p:nvPr>
            <p:ph type="title"/>
          </p:nvPr>
        </p:nvSpPr>
        <p:spPr>
          <a:xfrm>
            <a:off x="914401" y="685801"/>
            <a:ext cx="10361084" cy="654967"/>
          </a:xfrm>
        </p:spPr>
        <p:txBody>
          <a:bodyPr/>
          <a:lstStyle/>
          <a:p>
            <a:r>
              <a:rPr lang="en-US" dirty="0"/>
              <a:t>PAR Approval</a:t>
            </a:r>
          </a:p>
        </p:txBody>
      </p:sp>
      <p:sp>
        <p:nvSpPr>
          <p:cNvPr id="3" name="Content Placeholder 2">
            <a:extLst>
              <a:ext uri="{FF2B5EF4-FFF2-40B4-BE49-F238E27FC236}">
                <a16:creationId xmlns:a16="http://schemas.microsoft.com/office/drawing/2014/main" id="{D4682C77-FA92-4665-A789-630A5967792D}"/>
              </a:ext>
            </a:extLst>
          </p:cNvPr>
          <p:cNvSpPr>
            <a:spLocks noGrp="1"/>
          </p:cNvSpPr>
          <p:nvPr>
            <p:ph idx="1"/>
          </p:nvPr>
        </p:nvSpPr>
        <p:spPr>
          <a:xfrm>
            <a:off x="914401" y="1628801"/>
            <a:ext cx="10361084" cy="4465614"/>
          </a:xfrm>
        </p:spPr>
        <p:txBody>
          <a:bodyPr/>
          <a:lstStyle/>
          <a:p>
            <a:r>
              <a:rPr lang="en-US" dirty="0"/>
              <a:t>Motion </a:t>
            </a:r>
            <a:r>
              <a:rPr lang="en-US" b="0" dirty="0"/>
              <a:t>(202209-04)</a:t>
            </a:r>
            <a:r>
              <a:rPr lang="en-US" dirty="0"/>
              <a:t>: </a:t>
            </a:r>
          </a:p>
          <a:p>
            <a:r>
              <a:rPr lang="en-US" b="0" dirty="0"/>
              <a:t>•	Believing that the PAR contained in the document referenced below meets IEEE-SA guidelines,</a:t>
            </a:r>
          </a:p>
          <a:p>
            <a:r>
              <a:rPr lang="en-US" b="0" dirty="0"/>
              <a:t>•	Request that the PAR contained in 11-22-1325r5 be posted to the IEEE 802 Executive Committee (EC) agenda for WG 802 preview and EC approval to submit to </a:t>
            </a:r>
            <a:r>
              <a:rPr lang="en-US" b="0" dirty="0" err="1"/>
              <a:t>NesCom</a:t>
            </a:r>
            <a:r>
              <a:rPr lang="en-US" b="0" dirty="0"/>
              <a:t>.</a:t>
            </a:r>
          </a:p>
          <a:p>
            <a:pPr>
              <a:buFont typeface="Arial" panose="020B0604020202020204" pitchFamily="34" charset="0"/>
              <a:buChar char="•"/>
            </a:pPr>
            <a:r>
              <a:rPr lang="en-US" b="0" dirty="0"/>
              <a:t>And grant the WG chair editorial license.</a:t>
            </a:r>
          </a:p>
          <a:p>
            <a:endParaRPr lang="en-US" b="0" dirty="0"/>
          </a:p>
          <a:p>
            <a:r>
              <a:rPr lang="en-US" b="0" dirty="0"/>
              <a:t>Moved: Assaf Kasher</a:t>
            </a:r>
          </a:p>
          <a:p>
            <a:r>
              <a:rPr lang="en-US" b="0" dirty="0"/>
              <a:t>Second: Roy Want</a:t>
            </a:r>
          </a:p>
          <a:p>
            <a:r>
              <a:rPr lang="en-US" b="0" dirty="0"/>
              <a:t>Results (Y/N/A): 11/0/1 motion passes</a:t>
            </a:r>
          </a:p>
        </p:txBody>
      </p:sp>
      <p:sp>
        <p:nvSpPr>
          <p:cNvPr id="4" name="Slide Number Placeholder 3">
            <a:extLst>
              <a:ext uri="{FF2B5EF4-FFF2-40B4-BE49-F238E27FC236}">
                <a16:creationId xmlns:a16="http://schemas.microsoft.com/office/drawing/2014/main" id="{758B96F2-6A12-4C4A-A29B-B013528938BE}"/>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4F0DA349-2FE0-4A2B-A6A1-4328F87288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38A4C6-D270-4BC5-8C22-3874C1EC7C3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121531549"/>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11-22-1581</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202209-05:</a:t>
            </a:r>
            <a:endParaRPr lang="en-US" dirty="0"/>
          </a:p>
          <a:p>
            <a:pPr marL="0" indent="0"/>
            <a:r>
              <a:rPr lang="en-US" sz="2000" b="0" dirty="0"/>
              <a:t>Move to adopt the resolutions depicted by document 11-22-1581r2 for CIDs 9001, 9002, 9003, 9004, 9005, 9006, 9007, 9008, 9009, 9010, 9012, 9013, 9014, 9015, 9016, 9017, 9018, 9019, 9020</a:t>
            </a:r>
          </a:p>
          <a:p>
            <a:pPr marL="0" indent="0"/>
            <a:r>
              <a:rPr lang="en-US" sz="2000" b="0" dirty="0"/>
              <a:t>9021 (total of 20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 </a:t>
            </a:r>
          </a:p>
          <a:p>
            <a:pPr marL="0" indent="0"/>
            <a:r>
              <a:rPr lang="en-US" sz="2000" b="0" dirty="0"/>
              <a:t>Second: Roy Want</a:t>
            </a:r>
          </a:p>
          <a:p>
            <a:pPr marL="0" indent="0"/>
            <a:r>
              <a:rPr lang="en-US" sz="2000" b="0" dirty="0"/>
              <a:t>Results (Y/N/A): 5/0/1</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92210736"/>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11-22-1592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202209-06:</a:t>
            </a:r>
            <a:endParaRPr lang="en-US" dirty="0"/>
          </a:p>
          <a:p>
            <a:pPr marL="0" indent="0"/>
            <a:r>
              <a:rPr lang="en-US" sz="2000" b="0" dirty="0"/>
              <a:t>Move to adopt the resolution depicted by document 11-22-1592r1 for CID 9011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97861163"/>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(202209-07</a:t>
            </a:r>
            <a:r>
              <a:rPr lang="en-US" sz="2000" b="0" dirty="0"/>
              <a:t>):</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Having approved comment resolutions for all of the comments received from 2</a:t>
            </a:r>
            <a:r>
              <a:rPr lang="en-US" sz="2000" b="0" baseline="30000" dirty="0">
                <a:effectLst/>
                <a:latin typeface="Times New Roman" panose="02020603050405020304" pitchFamily="18" charset="0"/>
                <a:ea typeface="Times New Roman" panose="02020603050405020304" pitchFamily="18" charset="0"/>
              </a:rPr>
              <a:t>nd</a:t>
            </a:r>
            <a:r>
              <a:rPr lang="en-US" sz="2000" b="0" dirty="0">
                <a:effectLst/>
                <a:latin typeface="Times New Roman" panose="02020603050405020304" pitchFamily="18" charset="0"/>
                <a:ea typeface="Times New Roman" panose="02020603050405020304" pitchFamily="18" charset="0"/>
              </a:rPr>
              <a:t> SA recirculation ballot on </a:t>
            </a:r>
            <a:r>
              <a:rPr lang="en-US" sz="2000" b="0" dirty="0" err="1">
                <a:effectLst/>
                <a:latin typeface="Times New Roman" panose="02020603050405020304" pitchFamily="18" charset="0"/>
                <a:ea typeface="Times New Roman" panose="02020603050405020304" pitchFamily="18" charset="0"/>
              </a:rPr>
              <a:t>TGaz</a:t>
            </a:r>
            <a:r>
              <a:rPr lang="en-US" sz="2000" b="0" dirty="0">
                <a:effectLst/>
                <a:latin typeface="Times New Roman" panose="02020603050405020304" pitchFamily="18" charset="0"/>
                <a:ea typeface="Times New Roman" panose="02020603050405020304" pitchFamily="18" charset="0"/>
              </a:rPr>
              <a:t> D6.0 as contained in documents:</a:t>
            </a:r>
          </a:p>
          <a:p>
            <a:pPr lvl="1" indent="-342900">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hlinkClick r:id="rId2"/>
              </a:rPr>
              <a:t>https://mentor.ieee.org/802.11/dcn/22/11-22-1581-02-00az-sa2-comment-database-9000.xlsx</a:t>
            </a:r>
            <a:endParaRPr lang="en-US" dirty="0">
              <a:latin typeface="Times New Roman" panose="02020603050405020304" pitchFamily="18" charset="0"/>
              <a:ea typeface="Times New Roman" panose="02020603050405020304" pitchFamily="18" charset="0"/>
            </a:endParaRPr>
          </a:p>
          <a:p>
            <a:pPr lvl="1" indent="-342900">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hlinkClick r:id="rId3"/>
              </a:rPr>
              <a:t>https://mentor.ieee.org/802.11/dcn/22/11-22-1592-01-00az-comment-resolution-sa2.docx</a:t>
            </a:r>
            <a:endParaRPr lang="en-US"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Instruct the editor to prepare </a:t>
            </a:r>
            <a:r>
              <a:rPr lang="en-US" sz="2000" b="0" dirty="0" err="1">
                <a:effectLst/>
                <a:latin typeface="Times New Roman" panose="02020603050405020304" pitchFamily="18" charset="0"/>
                <a:ea typeface="Times New Roman" panose="02020603050405020304" pitchFamily="18" charset="0"/>
              </a:rPr>
              <a:t>TGaz</a:t>
            </a:r>
            <a:r>
              <a:rPr lang="en-US" sz="2000" b="0" dirty="0">
                <a:effectLst/>
                <a:latin typeface="Times New Roman" panose="02020603050405020304" pitchFamily="18" charset="0"/>
                <a:ea typeface="Times New Roman" panose="02020603050405020304" pitchFamily="18" charset="0"/>
              </a:rPr>
              <a:t> P802.11az D7.0 incorporating these resolutions and,</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Approve a 10 day SA Recirculation Ballot asking the question “Should P802.11az D6.0 be forwarded to </a:t>
            </a:r>
            <a:r>
              <a:rPr lang="en-US" sz="2000" b="0" dirty="0" err="1">
                <a:effectLst/>
                <a:latin typeface="Times New Roman" panose="02020603050405020304" pitchFamily="18" charset="0"/>
                <a:ea typeface="Times New Roman" panose="02020603050405020304" pitchFamily="18" charset="0"/>
              </a:rPr>
              <a:t>RevCom</a:t>
            </a:r>
            <a:r>
              <a:rPr lang="en-US" sz="2000" b="0" dirty="0">
                <a:effectLst/>
                <a:latin typeface="Times New Roman" panose="02020603050405020304" pitchFamily="18" charset="0"/>
                <a:ea typeface="Times New Roman" panose="02020603050405020304" pitchFamily="18" charset="0"/>
              </a:rPr>
              <a:t>?”</a:t>
            </a:r>
          </a:p>
          <a:p>
            <a:r>
              <a:rPr lang="en-US" sz="2000" dirty="0"/>
              <a:t>Moved:</a:t>
            </a:r>
            <a:endParaRPr lang="en-US" sz="2000" b="0" dirty="0"/>
          </a:p>
          <a:p>
            <a:r>
              <a:rPr lang="en-US" sz="2000" dirty="0"/>
              <a:t>Second:</a:t>
            </a:r>
            <a:endParaRPr lang="en-US" sz="2000" b="0" dirty="0"/>
          </a:p>
          <a:p>
            <a:r>
              <a:rPr lang="en-US" sz="2000" dirty="0"/>
              <a:t>Results (Y/N/A):</a:t>
            </a:r>
            <a:endParaRPr lang="en-US" sz="2000" b="0" dirty="0"/>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54592490"/>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9C494-7799-43F4-AAC0-AA79E06EDBE9}"/>
              </a:ext>
            </a:extLst>
          </p:cNvPr>
          <p:cNvSpPr>
            <a:spLocks noGrp="1"/>
          </p:cNvSpPr>
          <p:nvPr>
            <p:ph type="title"/>
          </p:nvPr>
        </p:nvSpPr>
        <p:spPr/>
        <p:txBody>
          <a:bodyPr/>
          <a:lstStyle/>
          <a:p>
            <a:r>
              <a:rPr lang="en-US" dirty="0"/>
              <a:t>Forward Draft to </a:t>
            </a:r>
            <a:r>
              <a:rPr lang="en-US" dirty="0" err="1"/>
              <a:t>RevCom</a:t>
            </a:r>
            <a:r>
              <a:rPr lang="en-US" dirty="0"/>
              <a:t> using conditional approval</a:t>
            </a:r>
          </a:p>
        </p:txBody>
      </p:sp>
      <p:sp>
        <p:nvSpPr>
          <p:cNvPr id="3" name="Content Placeholder 2">
            <a:extLst>
              <a:ext uri="{FF2B5EF4-FFF2-40B4-BE49-F238E27FC236}">
                <a16:creationId xmlns:a16="http://schemas.microsoft.com/office/drawing/2014/main" id="{72B7CE97-5498-46D2-99B5-E8CC828585CA}"/>
              </a:ext>
            </a:extLst>
          </p:cNvPr>
          <p:cNvSpPr>
            <a:spLocks noGrp="1"/>
          </p:cNvSpPr>
          <p:nvPr>
            <p:ph idx="1"/>
          </p:nvPr>
        </p:nvSpPr>
        <p:spPr>
          <a:xfrm>
            <a:off x="407368" y="1981201"/>
            <a:ext cx="11449272" cy="4113213"/>
          </a:xfrm>
        </p:spPr>
        <p:txBody>
          <a:bodyPr/>
          <a:lstStyle/>
          <a:p>
            <a:r>
              <a:rPr lang="en-US" dirty="0"/>
              <a:t>Motion</a:t>
            </a:r>
            <a:r>
              <a:rPr lang="en-US" b="0" dirty="0"/>
              <a:t> 202209-07</a:t>
            </a:r>
          </a:p>
          <a:p>
            <a:r>
              <a:rPr lang="en-US" b="0" dirty="0"/>
              <a:t>•	Approve document 11-22-1511</a:t>
            </a:r>
            <a:r>
              <a:rPr lang="en-US" b="0" dirty="0">
                <a:highlight>
                  <a:srgbClr val="FFFF00"/>
                </a:highlight>
              </a:rPr>
              <a:t>r0</a:t>
            </a:r>
            <a:r>
              <a:rPr lang="en-US" b="0" dirty="0"/>
              <a:t> as the report to the IEEE 802 Executive Committee on the requirements for conditional approval to forward P802.11 D7.0 to </a:t>
            </a:r>
            <a:r>
              <a:rPr lang="en-US" b="0" dirty="0" err="1"/>
              <a:t>RevCom</a:t>
            </a:r>
            <a:r>
              <a:rPr lang="en-US" b="0" dirty="0"/>
              <a:t>,</a:t>
            </a:r>
          </a:p>
          <a:p>
            <a:r>
              <a:rPr lang="en-US" b="0" dirty="0"/>
              <a:t>•	Re-affirm the CSD in EC 11-19-64r0 , and</a:t>
            </a:r>
          </a:p>
          <a:p>
            <a:r>
              <a:rPr lang="en-US" b="0" dirty="0"/>
              <a:t>•	Request the IEEE 802 Executive Committee to conditionally approve forwarding P802.11az D7.0 to </a:t>
            </a:r>
            <a:r>
              <a:rPr lang="en-US" b="0" dirty="0" err="1"/>
              <a:t>RevCom</a:t>
            </a:r>
            <a:r>
              <a:rPr lang="en-US" b="0" dirty="0"/>
              <a:t>.</a:t>
            </a:r>
          </a:p>
          <a:p>
            <a:endParaRPr lang="en-US" b="0" dirty="0"/>
          </a:p>
          <a:p>
            <a:r>
              <a:rPr lang="en-US" dirty="0"/>
              <a:t>Move:</a:t>
            </a:r>
          </a:p>
          <a:p>
            <a:pPr marL="0" indent="0"/>
            <a:r>
              <a:rPr lang="en-US" dirty="0"/>
              <a:t>Second: </a:t>
            </a:r>
          </a:p>
          <a:p>
            <a:pPr marL="0" indent="0"/>
            <a:r>
              <a:rPr lang="en-US" dirty="0"/>
              <a:t>Results:</a:t>
            </a:r>
          </a:p>
          <a:p>
            <a:endParaRPr lang="en-US" dirty="0"/>
          </a:p>
        </p:txBody>
      </p:sp>
      <p:sp>
        <p:nvSpPr>
          <p:cNvPr id="4" name="Slide Number Placeholder 3">
            <a:extLst>
              <a:ext uri="{FF2B5EF4-FFF2-40B4-BE49-F238E27FC236}">
                <a16:creationId xmlns:a16="http://schemas.microsoft.com/office/drawing/2014/main" id="{B1461AF8-11A8-486C-8824-5F900EE4AC71}"/>
              </a:ext>
            </a:extLst>
          </p:cNvPr>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ooter Placeholder 4">
            <a:extLst>
              <a:ext uri="{FF2B5EF4-FFF2-40B4-BE49-F238E27FC236}">
                <a16:creationId xmlns:a16="http://schemas.microsoft.com/office/drawing/2014/main" id="{5148F52F-8A2A-4CD4-9206-8BEEFA27B23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078EF5A-5F35-46D7-93F0-2B38A4F6155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05119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3200" b="0" dirty="0">
                <a:solidFill>
                  <a:schemeClr val="tx1"/>
                </a:solidFill>
                <a:effectLst/>
                <a:latin typeface="Calibri" panose="020F0502020204030204" pitchFamily="34" charset="0"/>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162454</TotalTime>
  <Words>21000</Words>
  <Application>Microsoft Office PowerPoint</Application>
  <PresentationFormat>Widescreen</PresentationFormat>
  <Paragraphs>2906</Paragraphs>
  <Slides>248</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248</vt:i4>
      </vt:variant>
    </vt:vector>
  </HeadingPairs>
  <TitlesOfParts>
    <vt:vector size="255" baseType="lpstr">
      <vt:lpstr>Arial</vt:lpstr>
      <vt:lpstr>Calibri</vt:lpstr>
      <vt:lpstr>Symbol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11-22-1085-01-00az-resolutions-for-20-editorial-cids-in-sa1-8000</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lpstr>Submission 11-22-572</vt:lpstr>
      <vt:lpstr>Submission 11-22-624</vt:lpstr>
      <vt:lpstr>Submission 11-22-637</vt:lpstr>
      <vt:lpstr>Submission 11-22-605</vt:lpstr>
      <vt:lpstr>Submission 11-22-640</vt:lpstr>
      <vt:lpstr>Submission 11-22-673</vt:lpstr>
      <vt:lpstr>Submission 11-22-672</vt:lpstr>
      <vt:lpstr>Submission 11-22-643</vt:lpstr>
      <vt:lpstr>Submission 11-22-671</vt:lpstr>
      <vt:lpstr>Submission 11-22-621</vt:lpstr>
      <vt:lpstr>TG vice chair affirmation</vt:lpstr>
      <vt:lpstr>TG secretary affirmation</vt:lpstr>
      <vt:lpstr>Approval of previous meeting minutes</vt:lpstr>
      <vt:lpstr>Approval of previous meeting minutes</vt:lpstr>
      <vt:lpstr>Submission 11-22-695</vt:lpstr>
      <vt:lpstr>Submission 11-22-735</vt:lpstr>
      <vt:lpstr>Submission 11-22-712</vt:lpstr>
      <vt:lpstr>Submission 11-22-751</vt:lpstr>
      <vt:lpstr>Submission 11-22-739</vt:lpstr>
      <vt:lpstr>Submission 11-22-758</vt:lpstr>
      <vt:lpstr>Submission 11-22-767</vt:lpstr>
      <vt:lpstr>SA Recirculation Ballot</vt:lpstr>
      <vt:lpstr>Submission 11-22-696</vt:lpstr>
      <vt:lpstr>Submission 11-22-929</vt:lpstr>
      <vt:lpstr> Submission 11-20-0957</vt:lpstr>
      <vt:lpstr>PowerPoint Presentation</vt:lpstr>
      <vt:lpstr>Approval of previous meeting minutes</vt:lpstr>
      <vt:lpstr>Approval of previous telecons minutes</vt:lpstr>
      <vt:lpstr>Motion to adopt text</vt:lpstr>
      <vt:lpstr>Document 11-22-1071r0</vt:lpstr>
      <vt:lpstr>11-22-1085-01-00az-resolutions-for-20-editorial-cids-in-sa1-8000</vt:lpstr>
      <vt:lpstr>11-22-1093 </vt:lpstr>
      <vt:lpstr>11-22-1099 </vt:lpstr>
      <vt:lpstr>11-22-1138</vt:lpstr>
      <vt:lpstr>11-22-1106</vt:lpstr>
      <vt:lpstr>11-22-1022</vt:lpstr>
      <vt:lpstr>11-22-1167</vt:lpstr>
      <vt:lpstr>11-22-1256</vt:lpstr>
      <vt:lpstr>11-22-1304</vt:lpstr>
      <vt:lpstr>11-22-1256</vt:lpstr>
      <vt:lpstr>11-22-1323</vt:lpstr>
      <vt:lpstr>11-22-898</vt:lpstr>
      <vt:lpstr>SA Recirculation Ballot</vt:lpstr>
      <vt:lpstr>Approval of previous meeting minutes</vt:lpstr>
      <vt:lpstr>Approval of previous meeting minutes</vt:lpstr>
      <vt:lpstr>PAR Approval</vt:lpstr>
      <vt:lpstr>CSD Approval</vt:lpstr>
      <vt:lpstr>PAR Approval</vt:lpstr>
      <vt:lpstr>11-22-1581</vt:lpstr>
      <vt:lpstr>11-22-1592</vt:lpstr>
      <vt:lpstr>SA Recirculation Ballot</vt:lpstr>
      <vt:lpstr>Forward Draft to RevCom using conditional approval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469</cp:revision>
  <cp:lastPrinted>1601-01-01T00:00:00Z</cp:lastPrinted>
  <dcterms:created xsi:type="dcterms:W3CDTF">2018-08-06T10:28:59Z</dcterms:created>
  <dcterms:modified xsi:type="dcterms:W3CDTF">2022-09-14T03:10:11Z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