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4"/>
  </p:notesMasterIdLst>
  <p:handoutMasterIdLst>
    <p:handoutMasterId r:id="rId245"/>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 id="2519" r:id="rId235"/>
    <p:sldId id="2520" r:id="rId236"/>
    <p:sldId id="2521" r:id="rId237"/>
    <p:sldId id="2522" r:id="rId238"/>
    <p:sldId id="2523" r:id="rId239"/>
    <p:sldId id="2524" r:id="rId240"/>
    <p:sldId id="2528" r:id="rId241"/>
    <p:sldId id="2525" r:id="rId242"/>
    <p:sldId id="2526" r:id="rId2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 id="2519"/>
          </p14:sldIdLst>
        </p14:section>
        <p14:section name="Aug. 10th TGaz Telecon" id="{085A5D5B-A7D9-4D0A-8DF0-E1F47B49B347}">
          <p14:sldIdLst>
            <p14:sldId id="2520"/>
            <p14:sldId id="2521"/>
            <p14:sldId id="2522"/>
            <p14:sldId id="2523"/>
            <p14:sldId id="2524"/>
          </p14:sldIdLst>
        </p14:section>
        <p14:section name="Sep. 12th IEEE meeting" id="{FBFA79C1-92EE-444D-A5F3-0A688A477CA2}">
          <p14:sldIdLst>
            <p14:sldId id="2528"/>
            <p14:sldId id="2525"/>
            <p14:sldId id="252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0" d="100"/>
          <a:sy n="110" d="100"/>
        </p:scale>
        <p:origin x="69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microsoft.com/office/2016/11/relationships/changesInfo" Target="changesInfos/changesInfo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notesMaster" Target="notesMasters/notesMaster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handoutMaster" Target="handoutMasters/handout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presProps" Target="presProp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13A2D88-2014-456C-ABF4-519C148EA634}"/>
    <pc:docChg chg="undo custSel addSld delSld modSld sldOrd addSection modSection">
      <pc:chgData name="Segev, Jonathan" userId="7c67a1b0-8725-4553-8055-0888dbcaef94" providerId="ADAL" clId="{013A2D88-2014-456C-ABF4-519C148EA634}" dt="2022-08-29T22:37:47.552" v="274" actId="20577"/>
      <pc:docMkLst>
        <pc:docMk/>
      </pc:docMkLst>
      <pc:sldChg chg="modSp new mod">
        <pc:chgData name="Segev, Jonathan" userId="7c67a1b0-8725-4553-8055-0888dbcaef94" providerId="ADAL" clId="{013A2D88-2014-456C-ABF4-519C148EA634}" dt="2022-08-29T22:37:17.530" v="269" actId="20577"/>
        <pc:sldMkLst>
          <pc:docMk/>
          <pc:sldMk cId="387500671" sldId="2525"/>
        </pc:sldMkLst>
        <pc:spChg chg="mod">
          <ac:chgData name="Segev, Jonathan" userId="7c67a1b0-8725-4553-8055-0888dbcaef94" providerId="ADAL" clId="{013A2D88-2014-456C-ABF4-519C148EA634}" dt="2022-08-29T22:16:29.521" v="15" actId="20577"/>
          <ac:spMkLst>
            <pc:docMk/>
            <pc:sldMk cId="387500671" sldId="2525"/>
            <ac:spMk id="2" creationId="{E75702FC-1A4F-45CA-98C9-10C8A1EB25FC}"/>
          </ac:spMkLst>
        </pc:spChg>
        <pc:spChg chg="mod">
          <ac:chgData name="Segev, Jonathan" userId="7c67a1b0-8725-4553-8055-0888dbcaef94" providerId="ADAL" clId="{013A2D88-2014-456C-ABF4-519C148EA634}" dt="2022-08-29T22:37:17.530" v="269" actId="20577"/>
          <ac:spMkLst>
            <pc:docMk/>
            <pc:sldMk cId="387500671" sldId="2525"/>
            <ac:spMk id="3" creationId="{D4682C77-FA92-4665-A789-630A5967792D}"/>
          </ac:spMkLst>
        </pc:spChg>
      </pc:sldChg>
      <pc:sldChg chg="modSp new mod">
        <pc:chgData name="Segev, Jonathan" userId="7c67a1b0-8725-4553-8055-0888dbcaef94" providerId="ADAL" clId="{013A2D88-2014-456C-ABF4-519C148EA634}" dt="2022-08-29T22:37:47.552" v="274" actId="20577"/>
        <pc:sldMkLst>
          <pc:docMk/>
          <pc:sldMk cId="2820274324" sldId="2526"/>
        </pc:sldMkLst>
        <pc:spChg chg="mod">
          <ac:chgData name="Segev, Jonathan" userId="7c67a1b0-8725-4553-8055-0888dbcaef94" providerId="ADAL" clId="{013A2D88-2014-456C-ABF4-519C148EA634}" dt="2022-08-29T22:17:57.370" v="78" actId="20577"/>
          <ac:spMkLst>
            <pc:docMk/>
            <pc:sldMk cId="2820274324" sldId="2526"/>
            <ac:spMk id="2" creationId="{80E309A9-C12A-467E-A04B-159A42694E2E}"/>
          </ac:spMkLst>
        </pc:spChg>
        <pc:spChg chg="mod">
          <ac:chgData name="Segev, Jonathan" userId="7c67a1b0-8725-4553-8055-0888dbcaef94" providerId="ADAL" clId="{013A2D88-2014-456C-ABF4-519C148EA634}" dt="2022-08-29T22:37:47.552" v="274" actId="20577"/>
          <ac:spMkLst>
            <pc:docMk/>
            <pc:sldMk cId="2820274324" sldId="2526"/>
            <ac:spMk id="3" creationId="{DFDF5638-664C-40E5-9146-52EEAD2764CD}"/>
          </ac:spMkLst>
        </pc:spChg>
      </pc:sldChg>
      <pc:sldChg chg="new add del">
        <pc:chgData name="Segev, Jonathan" userId="7c67a1b0-8725-4553-8055-0888dbcaef94" providerId="ADAL" clId="{013A2D88-2014-456C-ABF4-519C148EA634}" dt="2022-08-29T22:21:41.346" v="156" actId="47"/>
        <pc:sldMkLst>
          <pc:docMk/>
          <pc:sldMk cId="2627867189" sldId="2527"/>
        </pc:sldMkLst>
      </pc:sldChg>
      <pc:sldChg chg="modSp add mod ord">
        <pc:chgData name="Segev, Jonathan" userId="7c67a1b0-8725-4553-8055-0888dbcaef94" providerId="ADAL" clId="{013A2D88-2014-456C-ABF4-519C148EA634}" dt="2022-08-29T22:37:09.670" v="265" actId="113"/>
        <pc:sldMkLst>
          <pc:docMk/>
          <pc:sldMk cId="1479469637" sldId="2528"/>
        </pc:sldMkLst>
        <pc:spChg chg="mod">
          <ac:chgData name="Segev, Jonathan" userId="7c67a1b0-8725-4553-8055-0888dbcaef94" providerId="ADAL" clId="{013A2D88-2014-456C-ABF4-519C148EA634}" dt="2022-08-29T22:37:04.244" v="264" actId="113"/>
          <ac:spMkLst>
            <pc:docMk/>
            <pc:sldMk cId="1479469637" sldId="2528"/>
            <ac:spMk id="2" creationId="{EAF3419D-CB28-43D9-A3D8-569A2F648740}"/>
          </ac:spMkLst>
        </pc:spChg>
        <pc:spChg chg="mod">
          <ac:chgData name="Segev, Jonathan" userId="7c67a1b0-8725-4553-8055-0888dbcaef94" providerId="ADAL" clId="{013A2D88-2014-456C-ABF4-519C148EA634}" dt="2022-08-29T22:37:09.670" v="265" actId="113"/>
          <ac:spMkLst>
            <pc:docMk/>
            <pc:sldMk cId="1479469637" sldId="2528"/>
            <ac:spMk id="3" creationId="{30E537D2-092F-4837-8F4A-335EEC3ECD1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802.11-20/0771r62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2/11-22-1304-00-00az-sab2-phase-shift-toa-feedback-cr.docx" TargetMode="External"/><Relationship Id="rId2" Type="http://schemas.openxmlformats.org/officeDocument/2006/relationships/hyperlink" Target="https://mentor.ieee.org/802.11/dcn/22/11-22-0898-03-00az-sa1-8000-comments.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23-01-00az-comment-resolution-sa1-8000s-part2.docx" TargetMode="External"/><Relationship Id="rId4" Type="http://schemas.openxmlformats.org/officeDocument/2006/relationships/hyperlink" Target="https://mentor.ieee.org/802.11/dcn/22/11-22-1256-01-00az-sab2-group-cr-20220803-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2022-08-10</a:t>
            </a:r>
          </a:p>
        </p:txBody>
      </p:sp>
      <p:sp>
        <p:nvSpPr>
          <p:cNvPr id="6" name="Date Placeholder 3"/>
          <p:cNvSpPr>
            <a:spLocks noGrp="1"/>
          </p:cNvSpPr>
          <p:nvPr>
            <p:ph type="dt" idx="10"/>
          </p:nvPr>
        </p:nvSpPr>
        <p:spPr/>
        <p:txBody>
          <a:bodyPr/>
          <a:lstStyle/>
          <a:p>
            <a:r>
              <a:rPr lang="en-US"/>
              <a:t>Aug.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002423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11-22-1304</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202208-02:</a:t>
            </a:r>
            <a:endParaRPr lang="en-US" dirty="0"/>
          </a:p>
          <a:p>
            <a:pPr marL="0" indent="0"/>
            <a:r>
              <a:rPr lang="en-US" sz="2000" b="0" dirty="0"/>
              <a:t>Move to adopt the resolution depicted by document 11-22-1304r0 for CID 8066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773628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202208-03:</a:t>
            </a:r>
            <a:endParaRPr lang="en-US" dirty="0"/>
          </a:p>
          <a:p>
            <a:pPr marL="0" indent="0"/>
            <a:r>
              <a:rPr lang="en-US" sz="2000" b="0" dirty="0"/>
              <a:t>Move to adopt the resolution depicted by document 11-22-1256r1 for CID 8064, 8065, 8001, 8048, 8057 (total of 5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201040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11-22-1323</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202208-04:</a:t>
            </a:r>
            <a:endParaRPr lang="en-US" dirty="0"/>
          </a:p>
          <a:p>
            <a:pPr marL="0" indent="0"/>
            <a:r>
              <a:rPr lang="en-US" sz="2000" b="0" dirty="0"/>
              <a:t>Move to adopt the resolution depicted by document 11-22-1323r1 for CIDs 8054, 8055, 8056</a:t>
            </a:r>
          </a:p>
          <a:p>
            <a:pPr marL="0" indent="0"/>
            <a:r>
              <a:rPr lang="en-US" sz="2000" b="0" dirty="0"/>
              <a:t>(total of 3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468868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11-22-898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202208-05:</a:t>
            </a:r>
            <a:endParaRPr lang="en-US" dirty="0"/>
          </a:p>
          <a:p>
            <a:pPr marL="0" indent="0"/>
            <a:r>
              <a:rPr lang="en-US" sz="2000" b="0" dirty="0"/>
              <a:t>Move to adopt the resolution depicted by document 11-22-898r3 for CID 8051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8725341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(202208-06</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Initial SA recirculation ballot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as contained in documents:</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11-22-898r3 </a:t>
            </a:r>
            <a:r>
              <a:rPr lang="en-US" sz="1400" b="0" dirty="0">
                <a:effectLst/>
                <a:latin typeface="Times New Roman" panose="02020603050405020304" pitchFamily="18" charset="0"/>
                <a:ea typeface="Times New Roman" panose="02020603050405020304" pitchFamily="18" charset="0"/>
                <a:hlinkClick r:id="rId2"/>
              </a:rPr>
              <a:t>https://mentor.ieee.org/802.11/dcn/22/11-22-0898-03-00az-sa1-8000-comments.xlsx</a:t>
            </a:r>
            <a:r>
              <a:rPr lang="en-US" sz="1400" b="0"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latin typeface="Times New Roman" panose="02020603050405020304" pitchFamily="18" charset="0"/>
                <a:ea typeface="Times New Roman" panose="02020603050405020304" pitchFamily="18" charset="0"/>
              </a:rPr>
              <a:t>11-22-1304r0 </a:t>
            </a:r>
            <a:r>
              <a:rPr lang="en-US" sz="1400" dirty="0">
                <a:latin typeface="Times New Roman" panose="02020603050405020304" pitchFamily="18" charset="0"/>
                <a:ea typeface="Times New Roman" panose="02020603050405020304" pitchFamily="18" charset="0"/>
                <a:hlinkClick r:id="rId3"/>
              </a:rPr>
              <a:t>https://mentor.ieee.org/802.11/dcn/22/11-22-1304-00-00az-sab2-phase-shift-toa-feedback-cr.docx</a:t>
            </a:r>
            <a:r>
              <a:rPr lang="en-US" sz="1400" dirty="0">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11-22-1256r1 </a:t>
            </a:r>
            <a:r>
              <a:rPr lang="en-US" sz="1400" b="0" dirty="0">
                <a:effectLst/>
                <a:latin typeface="Times New Roman" panose="02020603050405020304" pitchFamily="18" charset="0"/>
                <a:ea typeface="Times New Roman" panose="02020603050405020304" pitchFamily="18" charset="0"/>
                <a:hlinkClick r:id="rId4"/>
              </a:rPr>
              <a:t>https://mentor.ieee.org/802.11/dcn/22/11-22-1256-01-00az-sab2-group-cr-20220803-meeting.docx</a:t>
            </a:r>
            <a:r>
              <a:rPr lang="en-US" sz="1400" b="1"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effectLst/>
                <a:latin typeface="Times New Roman" panose="02020603050405020304" pitchFamily="18" charset="0"/>
                <a:ea typeface="Times New Roman" panose="02020603050405020304" pitchFamily="18" charset="0"/>
              </a:rPr>
              <a:t>11-22</a:t>
            </a:r>
            <a:r>
              <a:rPr lang="en-US" sz="1400" dirty="0">
                <a:latin typeface="Times New Roman" panose="02020603050405020304" pitchFamily="18" charset="0"/>
                <a:ea typeface="Times New Roman" panose="02020603050405020304" pitchFamily="18" charset="0"/>
              </a:rPr>
              <a:t>-1323r1 </a:t>
            </a:r>
            <a:r>
              <a:rPr lang="en-US" sz="1400" dirty="0">
                <a:latin typeface="Times New Roman" panose="02020603050405020304" pitchFamily="18" charset="0"/>
                <a:ea typeface="Times New Roman" panose="02020603050405020304" pitchFamily="18" charset="0"/>
                <a:hlinkClick r:id="rId5"/>
              </a:rPr>
              <a:t>https://mentor.ieee.org/802.11/dcn/22/11-22-1323-01-00az-comment-resolution-sa1-8000s-part2.docx</a:t>
            </a:r>
            <a:r>
              <a:rPr lang="en-US" sz="1400" dirty="0">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P802.11az D6.0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SA Recirculation Ballot asking the question “Should P802.11az D6.0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Roy Want </a:t>
            </a:r>
            <a:endParaRPr lang="en-US" sz="2000" b="0" dirty="0"/>
          </a:p>
          <a:p>
            <a:r>
              <a:rPr lang="en-US" sz="2000" dirty="0"/>
              <a:t>Second: Assaf Kasher </a:t>
            </a:r>
            <a:endParaRPr lang="en-US" sz="2000" b="0" dirty="0"/>
          </a:p>
          <a:p>
            <a:r>
              <a:rPr lang="en-US" sz="2000" dirty="0"/>
              <a:t>Results (Y/N/A): 13/0/0</a:t>
            </a:r>
          </a:p>
          <a:p>
            <a:r>
              <a:rPr lang="en-US" sz="2000" b="0" dirty="0"/>
              <a:t>Motion passes. </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9411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11-22/1183 “July-2022-Plenary-Meeting-Minutes” R0 posted to Mentor July 24</a:t>
            </a:r>
            <a:r>
              <a:rPr lang="en-US" b="0" baseline="30000" dirty="0"/>
              <a:t>th</a:t>
            </a:r>
            <a:r>
              <a:rPr lang="en-US" b="0" dirty="0"/>
              <a:t> and an updated R1 posted to mentor Aug. 16</a:t>
            </a:r>
            <a:r>
              <a:rPr lang="en-US" b="0" baseline="30000" dirty="0"/>
              <a:t>th</a:t>
            </a:r>
            <a:r>
              <a:rPr lang="en-US" b="0" dirty="0"/>
              <a:t> .  </a:t>
            </a:r>
          </a:p>
          <a:p>
            <a:endParaRPr lang="en-US" dirty="0"/>
          </a:p>
          <a:p>
            <a:r>
              <a:rPr lang="en-US" dirty="0"/>
              <a:t>Motion </a:t>
            </a:r>
            <a:r>
              <a:rPr lang="en-US" b="0" dirty="0"/>
              <a:t>(202209-01):</a:t>
            </a:r>
          </a:p>
          <a:p>
            <a:pPr marL="0" indent="0"/>
            <a:r>
              <a:rPr lang="en-US" b="0" dirty="0"/>
              <a:t>Move to approve document 11-22/1183r1 as TGaz meeting minutes for the July meeting.</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7946963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p:txBody>
          <a:bodyPr/>
          <a:lstStyle/>
          <a:p>
            <a:r>
              <a:rPr lang="en-US" dirty="0"/>
              <a:t>Motion </a:t>
            </a:r>
            <a:r>
              <a:rPr lang="en-US" b="0" dirty="0"/>
              <a:t>(202209-02)</a:t>
            </a:r>
            <a:r>
              <a:rPr lang="en-US" dirty="0"/>
              <a:t>: </a:t>
            </a:r>
          </a:p>
          <a:p>
            <a:r>
              <a:rPr lang="en-US" b="0" dirty="0"/>
              <a:t>•	Believing that the PAR contained in the document referenced below meets IEEE-SA guidelines,</a:t>
            </a:r>
          </a:p>
          <a:p>
            <a:r>
              <a:rPr lang="en-US" b="0" dirty="0"/>
              <a:t>•	Request that the PAR contained in 11-22-1325r?  be posted to the IEEE 802 Executive Committee (EC) agenda for WG 802 preview and EC approval to submit to </a:t>
            </a:r>
            <a:r>
              <a:rPr lang="en-US" b="0" dirty="0" err="1"/>
              <a:t>NesCom</a:t>
            </a:r>
            <a:r>
              <a:rPr lang="en-US" b="0" dirty="0"/>
              <a:t>.</a:t>
            </a:r>
          </a:p>
          <a:p>
            <a:endParaRPr lang="en-US" b="0" dirty="0"/>
          </a:p>
          <a:p>
            <a:r>
              <a:rPr lang="en-US" b="0" dirty="0"/>
              <a:t>Moved:</a:t>
            </a:r>
          </a:p>
          <a:p>
            <a:r>
              <a:rPr lang="en-US" b="0" dirty="0"/>
              <a:t>Second:</a:t>
            </a:r>
          </a:p>
          <a:p>
            <a:r>
              <a:rPr lang="en-US" b="0" dirty="0"/>
              <a:t>Results (Y/N/A):</a:t>
            </a:r>
          </a:p>
          <a:p>
            <a:endParaRPr lang="en-US" b="0" dirty="0"/>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50067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09A9-C12A-467E-A04B-159A42694E2E}"/>
              </a:ext>
            </a:extLst>
          </p:cNvPr>
          <p:cNvSpPr>
            <a:spLocks noGrp="1"/>
          </p:cNvSpPr>
          <p:nvPr>
            <p:ph type="title"/>
          </p:nvPr>
        </p:nvSpPr>
        <p:spPr/>
        <p:txBody>
          <a:bodyPr/>
          <a:lstStyle/>
          <a:p>
            <a:r>
              <a:rPr lang="en-US" dirty="0"/>
              <a:t>CSD Approval</a:t>
            </a:r>
          </a:p>
        </p:txBody>
      </p:sp>
      <p:sp>
        <p:nvSpPr>
          <p:cNvPr id="3" name="Content Placeholder 2">
            <a:extLst>
              <a:ext uri="{FF2B5EF4-FFF2-40B4-BE49-F238E27FC236}">
                <a16:creationId xmlns:a16="http://schemas.microsoft.com/office/drawing/2014/main" id="{DFDF5638-664C-40E5-9146-52EEAD2764CD}"/>
              </a:ext>
            </a:extLst>
          </p:cNvPr>
          <p:cNvSpPr>
            <a:spLocks noGrp="1"/>
          </p:cNvSpPr>
          <p:nvPr>
            <p:ph idx="1"/>
          </p:nvPr>
        </p:nvSpPr>
        <p:spPr/>
        <p:txBody>
          <a:bodyPr/>
          <a:lstStyle/>
          <a:p>
            <a:r>
              <a:rPr lang="en-US" dirty="0"/>
              <a:t>Motion </a:t>
            </a:r>
            <a:r>
              <a:rPr lang="en-US" b="0"/>
              <a:t>(202209-03):</a:t>
            </a:r>
            <a:endParaRPr lang="en-US" b="0" dirty="0"/>
          </a:p>
          <a:p>
            <a:r>
              <a:rPr lang="en-US" b="0" dirty="0"/>
              <a:t>•	Believing that the CSD contained in the document referenced below meets IEEE 802 guidelines,</a:t>
            </a:r>
          </a:p>
          <a:p>
            <a:r>
              <a:rPr lang="en-US" b="0" dirty="0"/>
              <a:t>•	Request that the CSD contained in 11-22-1353r? be posted to the IEEE 802 Executive Committee (EC) agenda for WG 802 preview and EC approval.</a:t>
            </a:r>
          </a:p>
          <a:p>
            <a:endParaRPr lang="en-US" b="0" dirty="0"/>
          </a:p>
          <a:p>
            <a:r>
              <a:rPr lang="en-US" b="0" dirty="0"/>
              <a:t>Moved:</a:t>
            </a:r>
          </a:p>
          <a:p>
            <a:r>
              <a:rPr lang="en-US" b="0" dirty="0"/>
              <a:t>Second:</a:t>
            </a:r>
          </a:p>
          <a:p>
            <a:r>
              <a:rPr lang="en-US" b="0" dirty="0"/>
              <a:t>Results (Y/N/A):</a:t>
            </a:r>
          </a:p>
          <a:p>
            <a:endParaRPr lang="en-US" b="0" dirty="0"/>
          </a:p>
        </p:txBody>
      </p:sp>
      <p:sp>
        <p:nvSpPr>
          <p:cNvPr id="4" name="Slide Number Placeholder 3">
            <a:extLst>
              <a:ext uri="{FF2B5EF4-FFF2-40B4-BE49-F238E27FC236}">
                <a16:creationId xmlns:a16="http://schemas.microsoft.com/office/drawing/2014/main" id="{AA6BE871-7AB4-4BE5-9670-6CD9946C3E4E}"/>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A951A64-B4A7-4D06-A6B4-C0AB36A57D5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52312A-7B45-4191-A41A-1C02454856F3}"/>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20274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160678</TotalTime>
  <Words>20449</Words>
  <Application>Microsoft Office PowerPoint</Application>
  <PresentationFormat>Widescreen</PresentationFormat>
  <Paragraphs>2831</Paragraphs>
  <Slides>242</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242</vt:i4>
      </vt:variant>
    </vt:vector>
  </HeadingPairs>
  <TitlesOfParts>
    <vt:vector size="248" baseType="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lpstr>11-22-1256</vt:lpstr>
      <vt:lpstr>11-22-1304</vt:lpstr>
      <vt:lpstr>11-22-1256</vt:lpstr>
      <vt:lpstr>11-22-1323</vt:lpstr>
      <vt:lpstr>11-22-898</vt:lpstr>
      <vt:lpstr>SA Recirculation Ballot</vt:lpstr>
      <vt:lpstr>Approval of previous meeting minutes</vt:lpstr>
      <vt:lpstr>PAR Approval</vt:lpstr>
      <vt:lpstr>CSD Approval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466</cp:revision>
  <cp:lastPrinted>1601-01-01T00:00:00Z</cp:lastPrinted>
  <dcterms:created xsi:type="dcterms:W3CDTF">2018-08-06T10:28:59Z</dcterms:created>
  <dcterms:modified xsi:type="dcterms:W3CDTF">2022-08-29T22:37:58Z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