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4"/>
  </p:notesMasterIdLst>
  <p:handoutMasterIdLst>
    <p:handoutMasterId r:id="rId235"/>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 id="2505" r:id="rId223"/>
    <p:sldId id="2506" r:id="rId224"/>
    <p:sldId id="2507" r:id="rId225"/>
    <p:sldId id="2512" r:id="rId226"/>
    <p:sldId id="2508" r:id="rId227"/>
    <p:sldId id="2511" r:id="rId228"/>
    <p:sldId id="2509" r:id="rId229"/>
    <p:sldId id="2510" r:id="rId230"/>
    <p:sldId id="2516" r:id="rId231"/>
    <p:sldId id="2515" r:id="rId232"/>
    <p:sldId id="2517" r:id="rId2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 id="2505"/>
          </p14:sldIdLst>
        </p14:section>
        <p14:section name="July  11th, 2022 IEEE Meeting week" id="{B404AAF8-684D-41F1-810B-EF6AD0932EBE}">
          <p14:sldIdLst>
            <p14:sldId id="2506"/>
            <p14:sldId id="2507"/>
            <p14:sldId id="2512"/>
            <p14:sldId id="2508"/>
          </p14:sldIdLst>
        </p14:section>
        <p14:section name="July 12th, 2022 IEEE meeting" id="{A43608A1-A307-4BC3-BC5D-E914474462A7}">
          <p14:sldIdLst>
            <p14:sldId id="2511"/>
            <p14:sldId id="2509"/>
            <p14:sldId id="2510"/>
          </p14:sldIdLst>
        </p14:section>
        <p14:section name="July 14th, 2022 IEEE meeting" id="{EAC075A7-3916-49F9-A22E-AAE55D2B653B}">
          <p14:sldIdLst>
            <p14:sldId id="2516"/>
            <p14:sldId id="2515"/>
            <p14:sldId id="251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91" autoAdjust="0"/>
    <p:restoredTop sz="94660"/>
  </p:normalViewPr>
  <p:slideViewPr>
    <p:cSldViewPr>
      <p:cViewPr varScale="1">
        <p:scale>
          <a:sx n="126" d="100"/>
          <a:sy n="126" d="100"/>
        </p:scale>
        <p:origin x="16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viewProps" Target="view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theme" Target="theme/theme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notesMaster" Target="notesMasters/notesMaster1.xml"/><Relationship Id="rId239"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handoutMaster" Target="handoutMasters/handoutMaster1.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presProps" Target="presProps.xml"/><Relationship Id="rId26" Type="http://schemas.openxmlformats.org/officeDocument/2006/relationships/slide" Target="slides/slide25.xml"/><Relationship Id="rId231" Type="http://schemas.openxmlformats.org/officeDocument/2006/relationships/slide" Target="slides/slide230.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802.11-20/0771r60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37"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7F6E5-7D63-13F6-5911-ED28E8ED43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628EFA0-C28C-7B25-52E0-DBB599DE7B1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F770A945-771C-4EE0-D639-81733DEF2EC0}"/>
              </a:ext>
            </a:extLst>
          </p:cNvPr>
          <p:cNvSpPr>
            <a:spLocks noGrp="1"/>
          </p:cNvSpPr>
          <p:nvPr>
            <p:ph type="sldNum" idx="12"/>
          </p:nvPr>
        </p:nvSpPr>
        <p:spPr/>
        <p:txBody>
          <a:bodyPr/>
          <a:lstStyle/>
          <a:p>
            <a:r>
              <a:rPr lang="en-GB"/>
              <a:t>Slide </a:t>
            </a:r>
            <a:fld id="{440F5867-744E-4AA6-B0ED-4C44D2DFBB7B}" type="slidenum">
              <a:rPr lang="en-GB" smtClean="0"/>
              <a:pPr/>
              <a:t>222</a:t>
            </a:fld>
            <a:endParaRPr lang="en-GB" dirty="0"/>
          </a:p>
        </p:txBody>
      </p:sp>
      <p:sp>
        <p:nvSpPr>
          <p:cNvPr id="5" name="Footer Placeholder 4">
            <a:extLst>
              <a:ext uri="{FF2B5EF4-FFF2-40B4-BE49-F238E27FC236}">
                <a16:creationId xmlns:a16="http://schemas.microsoft.com/office/drawing/2014/main" id="{9D3C8571-DBE1-349E-35D1-1FD9C78BC18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33FEC1-0A96-0F3C-8E09-014A595501D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4588598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11-22/732 “May-2022-Interim-Meeting-Minutes” R0 posted to Mentor June 1</a:t>
            </a:r>
            <a:r>
              <a:rPr lang="en-US" b="0" baseline="30000" dirty="0"/>
              <a:t>st</a:t>
            </a:r>
            <a:r>
              <a:rPr lang="en-US" b="0" dirty="0"/>
              <a:t> </a:t>
            </a:r>
          </a:p>
          <a:p>
            <a:endParaRPr lang="en-US" dirty="0"/>
          </a:p>
          <a:p>
            <a:r>
              <a:rPr lang="en-US" dirty="0"/>
              <a:t>Motion (</a:t>
            </a:r>
            <a:r>
              <a:rPr lang="en-US" b="0" dirty="0"/>
              <a:t>202207-02):</a:t>
            </a:r>
          </a:p>
          <a:p>
            <a:pPr marL="0" indent="0"/>
            <a:r>
              <a:rPr lang="en-US" b="0" dirty="0"/>
              <a:t>Move to approve document 11-22/732r0 as TGaz meeting minutes for the May meeting.</a:t>
            </a:r>
          </a:p>
          <a:p>
            <a:pPr marL="0" indent="0"/>
            <a:endParaRPr lang="en-US" b="0" dirty="0"/>
          </a:p>
          <a:p>
            <a:r>
              <a:rPr lang="en-US" b="0" dirty="0"/>
              <a:t>Moved by: Ali Raissinia</a:t>
            </a:r>
          </a:p>
          <a:p>
            <a:r>
              <a:rPr lang="en-US" b="0" dirty="0"/>
              <a:t>Seconded by: Roy Want </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73364257"/>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telecons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11-22/991 “May-July-telecon-minutes” R0 posted to Mentor July 9</a:t>
            </a:r>
            <a:r>
              <a:rPr lang="en-US" b="0" baseline="30000" dirty="0"/>
              <a:t>th</a:t>
            </a:r>
            <a:endParaRPr lang="en-US" dirty="0"/>
          </a:p>
          <a:p>
            <a:r>
              <a:rPr lang="en-US" dirty="0"/>
              <a:t>Motion (</a:t>
            </a:r>
            <a:r>
              <a:rPr lang="en-US" b="0" dirty="0"/>
              <a:t>202207-03):</a:t>
            </a:r>
          </a:p>
          <a:p>
            <a:pPr marL="0" indent="0"/>
            <a:r>
              <a:rPr lang="en-US" b="0" dirty="0"/>
              <a:t>Move to approve document 11-22/0991r0 as TGaz meeting minutes for the TGaz telecons running between May and July 2022 IEEE meetings. </a:t>
            </a:r>
          </a:p>
          <a:p>
            <a:pPr marL="0" indent="0"/>
            <a:endParaRPr lang="en-US" b="0" dirty="0"/>
          </a:p>
          <a:p>
            <a:r>
              <a:rPr lang="en-US" b="0" dirty="0"/>
              <a:t>Moved by: Christian Berger</a:t>
            </a:r>
          </a:p>
          <a:p>
            <a:r>
              <a:rPr lang="en-US" b="0" dirty="0"/>
              <a:t>Seconded by: Roy Want</a:t>
            </a:r>
          </a:p>
          <a:p>
            <a:r>
              <a:rPr lang="en-US" b="0" dirty="0"/>
              <a:t>Results (Y/N/A): Approved by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77958787"/>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 202207-04</a:t>
            </a:r>
          </a:p>
          <a:p>
            <a:pPr marL="0" indent="0"/>
            <a:r>
              <a:rPr lang="en-US" b="0" dirty="0"/>
              <a:t>Move to adopt document 11-22-1075r0 to the 802.11az draft, instruct the technical editor to incorporate it in the 802.11az draft amendment text and empower the editor to perform editorial changes.</a:t>
            </a:r>
          </a:p>
          <a:p>
            <a:pPr marL="0" indent="0"/>
            <a:endParaRPr lang="en-US" b="0" dirty="0"/>
          </a:p>
          <a:p>
            <a:r>
              <a:rPr lang="en-US" dirty="0"/>
              <a:t>Moved: Christian Berger</a:t>
            </a:r>
          </a:p>
          <a:p>
            <a:r>
              <a:rPr lang="en-US" dirty="0"/>
              <a:t>Seconded:  Ali Raissinia</a:t>
            </a:r>
          </a:p>
          <a:p>
            <a:r>
              <a:rPr lang="en-US" dirty="0"/>
              <a:t>Results: Approved By 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44149060"/>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Document 11-22-1071r0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202207-05:</a:t>
            </a:r>
            <a:endParaRPr lang="en-US" dirty="0"/>
          </a:p>
          <a:p>
            <a:pPr marL="0" indent="0"/>
            <a:r>
              <a:rPr lang="en-US" sz="2000" b="0" dirty="0"/>
              <a:t>Move to adopt the resolutions depicted by document 11-22-1071r0 for CIDs 8072, 8073,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Roy Want </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997842406"/>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2800" b="0" dirty="0">
                <a:solidFill>
                  <a:schemeClr val="tx1"/>
                </a:solidFill>
                <a:effectLst/>
                <a:latin typeface="+mj-lt"/>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40410758"/>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11-22-1093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202207-07:</a:t>
            </a:r>
            <a:endParaRPr lang="en-US" dirty="0"/>
          </a:p>
          <a:p>
            <a:pPr marL="0" indent="0"/>
            <a:r>
              <a:rPr lang="en-US" sz="2000" b="0" dirty="0"/>
              <a:t>Move to adopt the resolutions depicted by document 11-22-1093r1 for CIDs 8004, 8036, 8039, 8041 (total of 4 CIDs), instruct the technical editor to incorporate it in the P802.11az draft and grant the editor editorial license. </a:t>
            </a:r>
          </a:p>
          <a:p>
            <a:pPr marL="0" indent="0"/>
            <a:endParaRPr lang="en-US" sz="2000" b="0" dirty="0"/>
          </a:p>
          <a:p>
            <a:pPr marL="0" indent="0"/>
            <a:r>
              <a:rPr lang="en-US" sz="2000" b="0" dirty="0"/>
              <a:t>Moved: Roy Want </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867771844"/>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11-22-1099 </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202207-08:</a:t>
            </a:r>
            <a:endParaRPr lang="en-US" dirty="0"/>
          </a:p>
          <a:p>
            <a:pPr marL="0" indent="0"/>
            <a:r>
              <a:rPr lang="en-US" sz="2000" b="0" dirty="0"/>
              <a:t>Move to adopt the resolutions depicted by document 11-22-1099r1 for CIDs 8043, 8074, (total of 2 CIDs), instruct the technical editor to incorporate it in the P802.11az draft and grant the editor editorial license. </a:t>
            </a:r>
          </a:p>
          <a:p>
            <a:pPr marL="0" indent="0"/>
            <a:endParaRPr lang="en-US" sz="2000" b="0" dirty="0"/>
          </a:p>
          <a:p>
            <a:pPr marL="0" indent="0"/>
            <a:r>
              <a:rPr lang="en-US" sz="2000" b="0" dirty="0"/>
              <a:t>Moved: Jonathan Segev</a:t>
            </a:r>
          </a:p>
          <a:p>
            <a:pPr marL="0" indent="0"/>
            <a:r>
              <a:rPr lang="en-US" sz="2000" b="0" dirty="0"/>
              <a:t>Second: Ali Raissinia </a:t>
            </a:r>
          </a:p>
          <a:p>
            <a:pPr marL="0" indent="0"/>
            <a:r>
              <a:rPr lang="en-US" sz="2000" b="0" dirty="0"/>
              <a:t>Results (Y/N/A): Approved by Unanimous Consent</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0962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11-22-1138</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202207-09:</a:t>
            </a:r>
            <a:endParaRPr lang="en-US" dirty="0"/>
          </a:p>
          <a:p>
            <a:pPr marL="0" indent="0"/>
            <a:r>
              <a:rPr lang="en-US" sz="2000" b="0" dirty="0"/>
              <a:t>Move to adopt the resolutions depicted by document 11-20-1138r3 for CIDs 8008 and 8009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Anuj Batra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33300363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11-22-1106</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202207-10:</a:t>
            </a:r>
            <a:endParaRPr lang="en-US" dirty="0"/>
          </a:p>
          <a:p>
            <a:pPr marL="0" indent="0"/>
            <a:r>
              <a:rPr lang="en-US" sz="2000" b="0" dirty="0"/>
              <a:t>Move to adopt the resolutions depicted by document 11-20-1106r1 for CIDs 8002, 8021, 8022, 8024, 8038, 8068, 8069 and 8042 (total of 8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071943385"/>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11-22-1022</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202207-11:</a:t>
            </a:r>
            <a:endParaRPr lang="en-US" dirty="0"/>
          </a:p>
          <a:p>
            <a:pPr marL="0" indent="0"/>
            <a:r>
              <a:rPr lang="en-US" sz="2000" b="0" dirty="0"/>
              <a:t>Move to adopt the resolutions depicted by document 11-22-1022r2 for CIDs 8049, and 8052 (total of 2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Niranjan </a:t>
            </a:r>
            <a:r>
              <a:rPr lang="en-US" sz="2000" b="0" dirty="0" err="1"/>
              <a:t>Grandhe</a:t>
            </a:r>
            <a:endParaRPr lang="en-US" sz="2000" b="0" dirty="0"/>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223429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pPr marL="457200" lvl="1" indent="0" algn="just">
              <a:spcBef>
                <a:spcPct val="20000"/>
              </a:spcBef>
            </a:pPr>
            <a:r>
              <a:rPr lang="en-US" sz="3200" b="0" dirty="0">
                <a:solidFill>
                  <a:schemeClr val="tx1"/>
                </a:solidFill>
                <a:effectLst/>
                <a:latin typeface="Calibri" panose="020F0502020204030204" pitchFamily="34" charset="0"/>
                <a:ea typeface="Times New Roman" panose="02020603050405020304" pitchFamily="18" charset="0"/>
              </a:rPr>
              <a:t>11-22-1085-01-00az-resolutions-for-20-editorial-cids-in-sa1-8000</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2000" dirty="0"/>
              <a:t>Motion </a:t>
            </a:r>
            <a:r>
              <a:rPr lang="en-US" sz="2000" b="0" dirty="0"/>
              <a:t>(202007-06)</a:t>
            </a:r>
            <a:endParaRPr lang="en-US" sz="2000" dirty="0"/>
          </a:p>
          <a:p>
            <a:pPr marL="0" indent="0"/>
            <a:r>
              <a:rPr lang="en-US" sz="2000" b="0" dirty="0"/>
              <a:t>Move to adopt the resolutions depicted by document 11-22-1085r1 for 20 Editorial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Christian Berger</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160277</TotalTime>
  <Words>19418</Words>
  <Application>Microsoft Office PowerPoint</Application>
  <PresentationFormat>Widescreen</PresentationFormat>
  <Paragraphs>2713</Paragraphs>
  <Slides>232</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232</vt:i4>
      </vt:variant>
    </vt:vector>
  </HeadingPairs>
  <TitlesOfParts>
    <vt:vector size="238" baseType="lpstr">
      <vt:lpstr>Calibri</vt: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11-22-1085-01-00az-resolutions-for-20-editorial-cids-in-sa1-8000</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lpstr>PowerPoint Presentation</vt:lpstr>
      <vt:lpstr>Approval of previous meeting minutes</vt:lpstr>
      <vt:lpstr>Approval of previous telecons minutes</vt:lpstr>
      <vt:lpstr>Motion to adopt text</vt:lpstr>
      <vt:lpstr>Document 11-22-1071r0</vt:lpstr>
      <vt:lpstr>11-22-1085-01-00az-resolutions-for-20-editorial-cids-in-sa1-8000</vt:lpstr>
      <vt:lpstr>11-22-1093 </vt:lpstr>
      <vt:lpstr>11-22-1099 </vt:lpstr>
      <vt:lpstr>11-22-1138</vt:lpstr>
      <vt:lpstr>11-22-1106</vt:lpstr>
      <vt:lpstr>11-22-1022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455</cp:revision>
  <cp:lastPrinted>1601-01-01T00:00:00Z</cp:lastPrinted>
  <dcterms:created xsi:type="dcterms:W3CDTF">2018-08-06T10:28:59Z</dcterms:created>
  <dcterms:modified xsi:type="dcterms:W3CDTF">2022-07-14T20:39:36Z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