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1"/>
  </p:notesMasterIdLst>
  <p:handoutMasterIdLst>
    <p:handoutMasterId r:id="rId232"/>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 id="976" r:id="rId193"/>
    <p:sldId id="977" r:id="rId194"/>
    <p:sldId id="978" r:id="rId195"/>
    <p:sldId id="979" r:id="rId196"/>
    <p:sldId id="980" r:id="rId197"/>
    <p:sldId id="981" r:id="rId198"/>
    <p:sldId id="982" r:id="rId199"/>
    <p:sldId id="983" r:id="rId200"/>
    <p:sldId id="984" r:id="rId201"/>
    <p:sldId id="985" r:id="rId202"/>
    <p:sldId id="986" r:id="rId203"/>
    <p:sldId id="987" r:id="rId204"/>
    <p:sldId id="988" r:id="rId205"/>
    <p:sldId id="989" r:id="rId206"/>
    <p:sldId id="990" r:id="rId207"/>
    <p:sldId id="991" r:id="rId208"/>
    <p:sldId id="992" r:id="rId209"/>
    <p:sldId id="993" r:id="rId210"/>
    <p:sldId id="994" r:id="rId211"/>
    <p:sldId id="996" r:id="rId212"/>
    <p:sldId id="997" r:id="rId213"/>
    <p:sldId id="1000" r:id="rId214"/>
    <p:sldId id="999" r:id="rId215"/>
    <p:sldId id="1002" r:id="rId216"/>
    <p:sldId id="1001" r:id="rId217"/>
    <p:sldId id="1003" r:id="rId218"/>
    <p:sldId id="998" r:id="rId219"/>
    <p:sldId id="1004" r:id="rId220"/>
    <p:sldId id="1005" r:id="rId221"/>
    <p:sldId id="2504" r:id="rId222"/>
    <p:sldId id="2505" r:id="rId223"/>
    <p:sldId id="2506" r:id="rId224"/>
    <p:sldId id="2507" r:id="rId225"/>
    <p:sldId id="2512" r:id="rId226"/>
    <p:sldId id="2508" r:id="rId227"/>
    <p:sldId id="2511" r:id="rId228"/>
    <p:sldId id="2509" r:id="rId229"/>
    <p:sldId id="2510" r:id="rId2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 name="March 16 TGaz Telecon" id="{F479F0D1-0612-4A37-A09C-39B71946A86C}">
          <p14:sldIdLst>
            <p14:sldId id="976"/>
            <p14:sldId id="977"/>
          </p14:sldIdLst>
        </p14:section>
        <p14:section name="March 23 TGaz Telecon" id="{4B1F5D5C-78D4-4E79-BB24-A989DF216383}">
          <p14:sldIdLst>
            <p14:sldId id="978"/>
          </p14:sldIdLst>
        </p14:section>
        <p14:section name="March 30 TGaz Telecon" id="{B24A8762-073D-42D4-844F-AA1B0217ACB2}">
          <p14:sldIdLst>
            <p14:sldId id="979"/>
          </p14:sldIdLst>
        </p14:section>
        <p14:section name="Apr 06 TGaz Telecon" id="{07EEA1F9-9020-430C-B478-6A36AF08B647}">
          <p14:sldIdLst>
            <p14:sldId id="980"/>
          </p14:sldIdLst>
        </p14:section>
        <p14:section name="Apr 13 TGaz Telecon" id="{EE7946D1-E5CD-4010-A33E-27EFD778A339}">
          <p14:sldIdLst>
            <p14:sldId id="981"/>
            <p14:sldId id="982"/>
          </p14:sldIdLst>
        </p14:section>
        <p14:section name="Apr 20th TGaz Telecon" id="{B601D8BE-9CA0-46E1-9755-671DE49D89F9}">
          <p14:sldIdLst>
            <p14:sldId id="983"/>
            <p14:sldId id="984"/>
            <p14:sldId id="985"/>
          </p14:sldIdLst>
        </p14:section>
        <p14:section name="Apr 27th TGaz Telecon" id="{ED2533F3-72C7-437A-8246-31C9BD091744}">
          <p14:sldIdLst>
            <p14:sldId id="986"/>
            <p14:sldId id="987"/>
            <p14:sldId id="988"/>
          </p14:sldIdLst>
        </p14:section>
        <p14:section name="May 4th TGaz Telecon" id="{C2D427B6-A5AF-42AE-BE91-B3BB9F6E1DF4}">
          <p14:sldIdLst>
            <p14:sldId id="989"/>
            <p14:sldId id="990"/>
          </p14:sldIdLst>
        </p14:section>
        <p14:section name="May 10th IEEE meeting week" id="{DFCC0771-04DA-4826-A1CE-C65CF384B118}">
          <p14:sldIdLst>
            <p14:sldId id="991"/>
            <p14:sldId id="992"/>
            <p14:sldId id="993"/>
            <p14:sldId id="994"/>
            <p14:sldId id="996"/>
            <p14:sldId id="997"/>
          </p14:sldIdLst>
        </p14:section>
        <p14:section name="May 12th IEEE meeting week" id="{909969B2-3278-47B7-B07F-B62551B0306B}">
          <p14:sldIdLst>
            <p14:sldId id="1000"/>
            <p14:sldId id="999"/>
            <p14:sldId id="1002"/>
            <p14:sldId id="1001"/>
            <p14:sldId id="1003"/>
            <p14:sldId id="998"/>
            <p14:sldId id="1004"/>
          </p14:sldIdLst>
        </p14:section>
        <p14:section name="June 29th TGaz Telecon" id="{381E7B3B-BBC7-48BA-BEA3-D45BD407C0A2}">
          <p14:sldIdLst>
            <p14:sldId id="1005"/>
          </p14:sldIdLst>
        </p14:section>
        <p14:section name="July 6th TGaz Telecon" id="{AB3494D9-0D03-4B4D-A09B-5295AEE3D200}">
          <p14:sldIdLst>
            <p14:sldId id="2504"/>
            <p14:sldId id="2505"/>
          </p14:sldIdLst>
        </p14:section>
        <p14:section name="July  11th, 2022 IEEE Meeting week" id="{B404AAF8-684D-41F1-810B-EF6AD0932EBE}">
          <p14:sldIdLst>
            <p14:sldId id="2506"/>
            <p14:sldId id="2507"/>
            <p14:sldId id="2512"/>
            <p14:sldId id="2508"/>
          </p14:sldIdLst>
        </p14:section>
        <p14:section name="July 12th, 2022 IEEE meeting" id="{A43608A1-A307-4BC3-BC5D-E914474462A7}">
          <p14:sldIdLst>
            <p14:sldId id="2511"/>
            <p14:sldId id="2509"/>
            <p14:sldId id="251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6" d="100"/>
          <a:sy n="126" d="100"/>
        </p:scale>
        <p:origin x="168" y="1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27" Type="http://schemas.openxmlformats.org/officeDocument/2006/relationships/slide" Target="slides/slide226.xml"/><Relationship Id="rId201" Type="http://schemas.openxmlformats.org/officeDocument/2006/relationships/slide" Target="slides/slide200.xml"/><Relationship Id="rId222" Type="http://schemas.openxmlformats.org/officeDocument/2006/relationships/slide" Target="slides/slide22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3" Type="http://schemas.openxmlformats.org/officeDocument/2006/relationships/presProps" Target="presProps.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theme" Target="theme/theme1.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tableStyles" Target="tableStyles.xml"/><Relationship Id="rId26" Type="http://schemas.openxmlformats.org/officeDocument/2006/relationships/slide" Target="slides/slide25.xml"/><Relationship Id="rId231" Type="http://schemas.openxmlformats.org/officeDocument/2006/relationships/notesMaster" Target="notesMasters/notesMaster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handoutMaster" Target="handoutMasters/handoutMaster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802.11-20/0771r59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2022-06-29</a:t>
            </a:r>
          </a:p>
        </p:txBody>
      </p:sp>
      <p:sp>
        <p:nvSpPr>
          <p:cNvPr id="6" name="Date Placeholder 3"/>
          <p:cNvSpPr>
            <a:spLocks noGrp="1"/>
          </p:cNvSpPr>
          <p:nvPr>
            <p:ph type="dt" idx="10"/>
          </p:nvPr>
        </p:nvSpPr>
        <p:spPr/>
        <p:txBody>
          <a:bodyPr/>
          <a:lstStyle/>
          <a:p>
            <a:r>
              <a:rPr lang="en-US"/>
              <a:t>June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1033"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(202203-11): </a:t>
            </a:r>
          </a:p>
          <a:p>
            <a:pPr marL="0" indent="0"/>
            <a:r>
              <a:rPr lang="en-US" sz="2000" b="0" dirty="0"/>
              <a:t>Move to adopt the resolution depicted by document 11-22-471r3 for CIDs 7222 (1 CID total) and annul the resolution of CID 7223 as reflected by 11-22-471r2,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998503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(202203-12): </a:t>
            </a:r>
          </a:p>
          <a:p>
            <a:pPr marL="0" indent="0"/>
            <a:r>
              <a:rPr lang="en-US" sz="2000" b="0" dirty="0"/>
              <a:t>Move to adopt the resolution depicted by document 11-22-503r1 for CIDs 7003, 7062, 7224, 7225, 7226, 7302, 7229, 7243, 7258 and 7275 (10 CIDs total),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3051610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(202203-13): </a:t>
            </a:r>
          </a:p>
          <a:p>
            <a:pPr marL="0" indent="0"/>
            <a:r>
              <a:rPr lang="en-US" sz="2000" b="0" dirty="0"/>
              <a:t>Move to adopt the resolution depicted by document 11-22-505r0 for CID 7146 (1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2774642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(202203-14): </a:t>
            </a:r>
          </a:p>
          <a:p>
            <a:pPr marL="0" indent="0"/>
            <a:r>
              <a:rPr lang="en-US" sz="2000" b="0" dirty="0"/>
              <a:t>Move to adopt the resolutions depicted by document 11-22-489r3 for CIDs 7122 and 7126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Christian Berger</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6161798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11-22-598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(202204-01): </a:t>
            </a:r>
          </a:p>
          <a:p>
            <a:pPr marL="0" indent="0"/>
            <a:r>
              <a:rPr lang="en-US" sz="2000" b="0" dirty="0"/>
              <a:t>Move to adopt the resolutions depicted by document 11-22-598r1 for CIDs 7223, 7314, 7363, 7364 and 7351 (5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55667100"/>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(202204-02): </a:t>
            </a:r>
          </a:p>
          <a:p>
            <a:pPr marL="0" indent="0"/>
            <a:r>
              <a:rPr lang="en-US" sz="2000" b="0" dirty="0"/>
              <a:t>Move to adopt the resolution depicted by document 11-22-572r1 for CID 7264 (1 CID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6276239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(202204-03): </a:t>
            </a:r>
          </a:p>
          <a:p>
            <a:pPr marL="0" indent="0"/>
            <a:r>
              <a:rPr lang="en-US" sz="2000" b="0" dirty="0"/>
              <a:t>Move to adopt the resolutions depicted by document 11-22-624r1 for CIDs 7310, 7317 and 7322 (3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 </a:t>
            </a:r>
          </a:p>
          <a:p>
            <a:r>
              <a:rPr lang="en-US" sz="2000" b="0" dirty="0"/>
              <a:t>Results (Y/N/A</a:t>
            </a:r>
            <a:r>
              <a:rPr lang="en-US" sz="2000" b="0"/>
              <a:t>): unanimous</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4593656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(202204-04): </a:t>
            </a:r>
          </a:p>
          <a:p>
            <a:pPr marL="0" indent="0"/>
            <a:r>
              <a:rPr lang="en-US" sz="2000" b="0" dirty="0"/>
              <a:t>Move to adopt the resolutions depicted by document 11-22-637r1 a total of 80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Approve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18871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(202204-05): </a:t>
            </a:r>
          </a:p>
          <a:p>
            <a:pPr marL="0" indent="0"/>
            <a:r>
              <a:rPr lang="en-US" sz="2000" b="0" dirty="0"/>
              <a:t>Move to adopt the resolution depicted by document 11-22-605r2 for CID 7285,7286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a:t>
            </a:r>
          </a:p>
          <a:p>
            <a:r>
              <a:rPr lang="en-US" sz="2000" b="0" dirty="0"/>
              <a:t>Results (Y/N/A): Approved By Unanimous Consent</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5842864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(202204-06): </a:t>
            </a:r>
          </a:p>
          <a:p>
            <a:pPr marL="0" indent="0"/>
            <a:r>
              <a:rPr lang="en-US" sz="2000" b="0" dirty="0"/>
              <a:t>Move to adopt the resolutions depicted by document 11-22-640r1 a total of 11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Peter Yee</a:t>
            </a:r>
          </a:p>
          <a:p>
            <a:r>
              <a:rPr lang="en-US" sz="2000" b="0" dirty="0"/>
              <a:t>Results (Y/N/A): Approved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36514051"/>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(202204-07): </a:t>
            </a:r>
          </a:p>
          <a:p>
            <a:pPr marL="0" indent="0"/>
            <a:r>
              <a:rPr lang="en-US" sz="2000" b="0" dirty="0"/>
              <a:t>Move to adopt the resolution depicted by document 11-22-673r0 for CID 7207 (a total of 1 Editorial CID),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398742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(202204-08): </a:t>
            </a:r>
          </a:p>
          <a:p>
            <a:pPr marL="0" indent="0"/>
            <a:r>
              <a:rPr lang="en-US" sz="2000" b="0" dirty="0"/>
              <a:t>Move to adopt the resolution depicted by document 11-22-672r1 for CIDs 7211 and 7212 (a total 2 CIDs),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2951131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(202204-09): </a:t>
            </a:r>
          </a:p>
          <a:p>
            <a:pPr marL="0" indent="0"/>
            <a:r>
              <a:rPr lang="en-US" sz="2000" b="0" dirty="0"/>
              <a:t>Move to adopt the resolution depicted by document 11-22-643r2 for CIDs 7296 and 7336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6540428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(202205-01): </a:t>
            </a:r>
          </a:p>
          <a:p>
            <a:pPr marL="0" indent="0"/>
            <a:r>
              <a:rPr lang="en-US" sz="2000" b="0" dirty="0"/>
              <a:t>Move to adopt the resolution depicted by document 11-22-671r1 for CIDs 7204, 7205, 7284, and 7288 (a total 4 CIDs),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2837747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(202205-02): </a:t>
            </a:r>
          </a:p>
          <a:p>
            <a:pPr marL="0" indent="0"/>
            <a:r>
              <a:rPr lang="en-US" sz="2000" b="0" dirty="0"/>
              <a:t>Move to adopt the resolution depicted by document 11-22-621r1 for CIDs 7227, 7293 and 7294 </a:t>
            </a:r>
          </a:p>
          <a:p>
            <a:pPr marL="0" indent="0"/>
            <a:r>
              <a:rPr lang="en-US" sz="2000" b="0" dirty="0"/>
              <a:t>(a total 3 CIDs),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Sai Nanda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41806850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202205-03): </a:t>
            </a:r>
          </a:p>
          <a:p>
            <a:pPr marL="0" indent="0"/>
            <a:r>
              <a:rPr lang="en-US" sz="2400" b="0" dirty="0"/>
              <a:t>Move to approve Assaf Kasher as </a:t>
            </a:r>
            <a:r>
              <a:rPr lang="en-US" sz="2400" b="0" dirty="0" err="1"/>
              <a:t>TGaz</a:t>
            </a:r>
            <a:r>
              <a:rPr lang="en-US" sz="2400" b="0" dirty="0"/>
              <a:t> vice chair. </a:t>
            </a:r>
          </a:p>
          <a:p>
            <a:endParaRPr lang="en-US" sz="2400" b="0" dirty="0"/>
          </a:p>
          <a:p>
            <a:r>
              <a:rPr lang="en-US" sz="2400" b="0" dirty="0"/>
              <a:t>Moved by: Jon Rosdahl </a:t>
            </a:r>
          </a:p>
          <a:p>
            <a:r>
              <a:rPr lang="en-US" sz="2400" b="0" dirty="0"/>
              <a:t>Seconded by: Roy Want</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202205-04): </a:t>
            </a:r>
          </a:p>
          <a:p>
            <a:pPr marL="0" indent="0"/>
            <a:r>
              <a:rPr lang="en-US" sz="2400" b="0" dirty="0"/>
              <a:t>Move to approve Assaf Kasher as </a:t>
            </a:r>
            <a:r>
              <a:rPr lang="en-US" sz="2400" b="0" dirty="0" err="1"/>
              <a:t>TGaz</a:t>
            </a:r>
            <a:r>
              <a:rPr lang="en-US" sz="2400" b="0" dirty="0"/>
              <a:t> secretary. </a:t>
            </a:r>
          </a:p>
          <a:p>
            <a:endParaRPr lang="en-US" sz="2400" b="0" dirty="0"/>
          </a:p>
          <a:p>
            <a:r>
              <a:rPr lang="en-US" sz="2400" b="0" dirty="0"/>
              <a:t>Moved by: Jon Rosdahl </a:t>
            </a:r>
          </a:p>
          <a:p>
            <a:r>
              <a:rPr lang="en-US" sz="2400" b="0" dirty="0"/>
              <a:t>Seconded by: Roy Want </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11-22/448 “March 2022 Plenary Meeting Minutes” R0 posted to Mentor Apr. 4</a:t>
            </a:r>
            <a:r>
              <a:rPr lang="en-US" b="0" baseline="30000" dirty="0"/>
              <a:t>th</a:t>
            </a:r>
            <a:endParaRPr lang="en-US" b="0" dirty="0"/>
          </a:p>
          <a:p>
            <a:endParaRPr lang="en-US" dirty="0"/>
          </a:p>
          <a:p>
            <a:r>
              <a:rPr lang="en-US" dirty="0"/>
              <a:t>Motion (</a:t>
            </a:r>
            <a:r>
              <a:rPr lang="en-US" b="0" dirty="0"/>
              <a:t>202205-05):</a:t>
            </a:r>
          </a:p>
          <a:p>
            <a:pPr marL="0" indent="0"/>
            <a:r>
              <a:rPr lang="en-US" b="0" dirty="0"/>
              <a:t>Move to approve document 11-22/448r0 as TGaz meeting minutes for the March meeting.</a:t>
            </a:r>
          </a:p>
          <a:p>
            <a:pPr marL="0" indent="0"/>
            <a:endParaRPr lang="en-US" b="0" dirty="0"/>
          </a:p>
          <a:p>
            <a:r>
              <a:rPr lang="en-US" b="0" dirty="0"/>
              <a:t>Moved by: Assaf Kasher </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39398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11-22/504 “March-May-2022-telecon-minutes” R0 posted to Mentor Mar. 16</a:t>
            </a:r>
            <a:r>
              <a:rPr lang="en-US" b="0" baseline="30000" dirty="0"/>
              <a:t>th</a:t>
            </a:r>
            <a:r>
              <a:rPr lang="en-US" b="0" dirty="0"/>
              <a:t> and R1 May 10</a:t>
            </a:r>
            <a:r>
              <a:rPr lang="en-US" b="0" baseline="30000" dirty="0"/>
              <a:t>th</a:t>
            </a:r>
            <a:r>
              <a:rPr lang="en-US" b="0" dirty="0"/>
              <a:t> 2022</a:t>
            </a:r>
          </a:p>
          <a:p>
            <a:endParaRPr lang="en-US" dirty="0"/>
          </a:p>
          <a:p>
            <a:r>
              <a:rPr lang="en-US" dirty="0"/>
              <a:t>Motion (</a:t>
            </a:r>
            <a:r>
              <a:rPr lang="en-US" b="0" dirty="0"/>
              <a:t>202205-06):</a:t>
            </a:r>
          </a:p>
          <a:p>
            <a:pPr marL="0" indent="0"/>
            <a:r>
              <a:rPr lang="en-US" b="0" dirty="0"/>
              <a:t>Move to approve document 11-22/0504r1 as TGaz meeting minutes for the </a:t>
            </a:r>
            <a:r>
              <a:rPr lang="en-US" b="0" dirty="0" err="1"/>
              <a:t>TGaz</a:t>
            </a:r>
            <a:r>
              <a:rPr lang="en-US" b="0" dirty="0"/>
              <a:t> telecons running between March and May 2022 IEEE meetings. </a:t>
            </a:r>
          </a:p>
          <a:p>
            <a:pPr marL="0" indent="0"/>
            <a:endParaRPr lang="en-US" b="0" dirty="0"/>
          </a:p>
          <a:p>
            <a:r>
              <a:rPr lang="en-US" b="0" dirty="0"/>
              <a:t>Moved by: Assaf Kasher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58133808"/>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(202205-07): </a:t>
            </a:r>
          </a:p>
          <a:p>
            <a:pPr marL="0" indent="0"/>
            <a:r>
              <a:rPr lang="en-US" sz="2000" b="0" dirty="0"/>
              <a:t>Move to adopt the resolution depicted by document 11-22-695r3 for CIDs 7343 and 7353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Niranjan Grandhe</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6847535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(202205-08): </a:t>
            </a:r>
          </a:p>
          <a:p>
            <a:pPr marL="0" indent="0"/>
            <a:r>
              <a:rPr lang="en-US" sz="2000" b="0" dirty="0"/>
              <a:t>Move to adopt the resolution depicted by document 11-22-735r0 for CID 7254 (a total 1 CID),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Roy Want</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1487237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(202205-09): </a:t>
            </a:r>
          </a:p>
          <a:p>
            <a:pPr marL="0" indent="0"/>
            <a:r>
              <a:rPr lang="en-US" sz="2000" b="0" dirty="0"/>
              <a:t>Move to adopt the resolution depicted by document 11-22-712r2 for CID 7209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 </a:t>
            </a:r>
          </a:p>
          <a:p>
            <a:r>
              <a:rPr lang="en-US" sz="2000" b="0" dirty="0"/>
              <a:t>Results (Y/N/A): Unanimous approval</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9508142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(202205-10): </a:t>
            </a:r>
          </a:p>
          <a:p>
            <a:pPr marL="0" indent="0"/>
            <a:r>
              <a:rPr lang="en-US" sz="2000" b="0" dirty="0"/>
              <a:t>Move to adopt the resolution depicted by document 11-22-751r0 for CID 7295 (a total 1 CID),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0475707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(202205-11): </a:t>
            </a:r>
          </a:p>
          <a:p>
            <a:pPr marL="0" indent="0"/>
            <a:r>
              <a:rPr lang="en-US" sz="2000" b="0" dirty="0"/>
              <a:t>Move to adopt the resolution depicted by document 11-22-739r1 for CID 7217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47286608"/>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(202205-12): </a:t>
            </a:r>
          </a:p>
          <a:p>
            <a:pPr marL="0" indent="0"/>
            <a:r>
              <a:rPr lang="en-US" sz="2000" b="0" dirty="0"/>
              <a:t>Move to adopt the resolution depicted by document 11-22-758r2 for CID 7300 (a total 1 CID),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Tianyu Wu</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07936409"/>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11-22-767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(202205-13): </a:t>
            </a:r>
          </a:p>
          <a:p>
            <a:pPr marL="0" indent="0"/>
            <a:r>
              <a:rPr lang="en-US" sz="2000" b="0" dirty="0"/>
              <a:t>Move to adopt the text changes identified in submission 11-22-767r0,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0088008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(202205-14</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SA #1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D4.0 as contained in document 11-22-084r</a:t>
            </a:r>
            <a:r>
              <a:rPr lang="en-US" sz="1800" b="0" dirty="0">
                <a:latin typeface="Times New Roman" panose="02020603050405020304" pitchFamily="18" charset="0"/>
                <a:ea typeface="Times New Roman" panose="02020603050405020304" pitchFamily="18" charset="0"/>
              </a:rPr>
              <a:t>7</a:t>
            </a:r>
            <a:r>
              <a:rPr lang="en-US" sz="1800" b="0" dirty="0">
                <a:effectLst/>
                <a:latin typeface="Times New Roman" panose="02020603050405020304" pitchFamily="18" charset="0"/>
                <a:ea typeface="Times New Roman" panose="02020603050405020304" pitchFamily="18" charset="0"/>
              </a:rPr>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 </a:t>
            </a:r>
            <a:r>
              <a:rPr lang="en-US" sz="2000" b="0" dirty="0"/>
              <a:t>Roy Want</a:t>
            </a:r>
          </a:p>
          <a:p>
            <a:r>
              <a:rPr lang="en-US" sz="2000" dirty="0"/>
              <a:t>Second: </a:t>
            </a:r>
            <a:r>
              <a:rPr lang="en-US" sz="2000" b="0" dirty="0"/>
              <a:t>Assaf Kasher</a:t>
            </a:r>
          </a:p>
          <a:p>
            <a:r>
              <a:rPr lang="en-US" sz="2000" dirty="0"/>
              <a:t>Results (Y/N/A): </a:t>
            </a:r>
            <a:r>
              <a:rPr lang="en-US" sz="2000" b="0" dirty="0"/>
              <a:t>19/0/1</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3831466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(202205-15): </a:t>
            </a:r>
          </a:p>
          <a:p>
            <a:pPr marL="0" indent="0"/>
            <a:r>
              <a:rPr lang="en-US" sz="2000" b="0" dirty="0"/>
              <a:t>Move to adopt the text changes identified in submission 11-22-696r0,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Roy Want</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4658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11-22-929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(202206-01): </a:t>
            </a:r>
          </a:p>
          <a:p>
            <a:pPr marL="0" indent="0"/>
            <a:r>
              <a:rPr lang="en-US" sz="2000" b="0" dirty="0"/>
              <a:t>Move to adopt the resolution depicted by document 11-22-929r1 for CIDs 8011, 8012, 8013, 8015, 8017, 8018, 8053 (a total 7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4425854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 Submission 11-20-0957</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202207-01</a:t>
            </a:r>
            <a:endParaRPr lang="en-US" dirty="0"/>
          </a:p>
          <a:p>
            <a:pPr marL="0" indent="0"/>
            <a:r>
              <a:rPr lang="en-US" sz="2000" b="0" dirty="0"/>
              <a:t>Move to adopt the resolutions depicted by document 11-20-0957r1 for CIDs 8020, 8058, 8059, 8060, 8061, 8062 and 8063 (Total of 7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05973413"/>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7F6E5-7D63-13F6-5911-ED28E8ED43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628EFA0-C28C-7B25-52E0-DBB599DE7B1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770A945-771C-4EE0-D639-81733DEF2EC0}"/>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9D3C8571-DBE1-349E-35D1-1FD9C78BC18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33FEC1-0A96-0F3C-8E09-014A595501D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845885987"/>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11-22/732 “May-2022-Interim-Meeting-Minutes” R0 posted to Mentor June 1</a:t>
            </a:r>
            <a:r>
              <a:rPr lang="en-US" b="0" baseline="30000" dirty="0"/>
              <a:t>st</a:t>
            </a:r>
            <a:r>
              <a:rPr lang="en-US" b="0" dirty="0"/>
              <a:t> </a:t>
            </a:r>
          </a:p>
          <a:p>
            <a:endParaRPr lang="en-US" dirty="0"/>
          </a:p>
          <a:p>
            <a:r>
              <a:rPr lang="en-US" dirty="0"/>
              <a:t>Motion (</a:t>
            </a:r>
            <a:r>
              <a:rPr lang="en-US" b="0" dirty="0"/>
              <a:t>202207-02):</a:t>
            </a:r>
          </a:p>
          <a:p>
            <a:pPr marL="0" indent="0"/>
            <a:r>
              <a:rPr lang="en-US" b="0" dirty="0"/>
              <a:t>Move to approve document 11-22/732r0 as TGaz meeting minutes for the May meeting.</a:t>
            </a:r>
          </a:p>
          <a:p>
            <a:pPr marL="0" indent="0"/>
            <a:endParaRPr lang="en-US" b="0" dirty="0"/>
          </a:p>
          <a:p>
            <a:r>
              <a:rPr lang="en-US" b="0" dirty="0"/>
              <a:t>Moved by: Ali Raissinia</a:t>
            </a:r>
          </a:p>
          <a:p>
            <a:r>
              <a:rPr lang="en-US" b="0" dirty="0"/>
              <a:t>Seconded by: Roy Want </a:t>
            </a:r>
          </a:p>
          <a:p>
            <a:r>
              <a:rPr lang="en-US" b="0" dirty="0"/>
              <a:t>Results (Y/N/A):  Approved by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73364257"/>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telecons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11-22/991 “May-July-telecon-minutes” R0 posted to Mentor July 9</a:t>
            </a:r>
            <a:r>
              <a:rPr lang="en-US" b="0" baseline="30000" dirty="0"/>
              <a:t>th</a:t>
            </a:r>
            <a:endParaRPr lang="en-US" dirty="0"/>
          </a:p>
          <a:p>
            <a:r>
              <a:rPr lang="en-US" dirty="0"/>
              <a:t>Motion (</a:t>
            </a:r>
            <a:r>
              <a:rPr lang="en-US" b="0" dirty="0"/>
              <a:t>202207-03):</a:t>
            </a:r>
          </a:p>
          <a:p>
            <a:pPr marL="0" indent="0"/>
            <a:r>
              <a:rPr lang="en-US" b="0" dirty="0"/>
              <a:t>Move to approve document 11-22/0991r0 as TGaz meeting minutes for the TGaz telecons running between May and July 2022 IEEE meetings. </a:t>
            </a:r>
          </a:p>
          <a:p>
            <a:pPr marL="0" indent="0"/>
            <a:endParaRPr lang="en-US" b="0" dirty="0"/>
          </a:p>
          <a:p>
            <a:r>
              <a:rPr lang="en-US" b="0" dirty="0"/>
              <a:t>Moved by: Christian Berger</a:t>
            </a:r>
          </a:p>
          <a:p>
            <a:r>
              <a:rPr lang="en-US" b="0" dirty="0"/>
              <a:t>Seconded by: Roy Want</a:t>
            </a:r>
          </a:p>
          <a:p>
            <a:r>
              <a:rPr lang="en-US" b="0" dirty="0"/>
              <a:t>Results (Y/N/A): Approved by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877958787"/>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2800" b="0" dirty="0">
                <a:solidFill>
                  <a:schemeClr val="tx1"/>
                </a:solidFill>
                <a:effectLst/>
                <a:latin typeface="+mj-lt"/>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40410758"/>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11-22-1093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202207-07:</a:t>
            </a:r>
            <a:endParaRPr lang="en-US" dirty="0"/>
          </a:p>
          <a:p>
            <a:pPr marL="0" indent="0"/>
            <a:r>
              <a:rPr lang="en-US" sz="2000" b="0" dirty="0"/>
              <a:t>Move to adopt the resolutions depicted by document 11-22-1093r1 for CIDs 8004, 8036, 8039, 8041 (total of 4 CIDs),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867771844"/>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11-22-1099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202207-08:</a:t>
            </a:r>
            <a:endParaRPr lang="en-US" dirty="0"/>
          </a:p>
          <a:p>
            <a:pPr marL="0" indent="0"/>
            <a:r>
              <a:rPr lang="en-US" sz="2000" b="0" dirty="0"/>
              <a:t>Move to adopt the resolutions depicted by document 11-22-1099r1 for CIDs 8043, 8074, (total of 2 CIDs), instruct the technical editor to incorporate it in the P802.11az draft and grant the editor editorial license. </a:t>
            </a:r>
          </a:p>
          <a:p>
            <a:pPr marL="0" indent="0"/>
            <a:endParaRPr lang="en-US" sz="2000" b="0" dirty="0"/>
          </a:p>
          <a:p>
            <a:pPr marL="0" indent="0"/>
            <a:r>
              <a:rPr lang="en-US" sz="2000" b="0" dirty="0"/>
              <a:t>Moved: Jonathan Segev</a:t>
            </a:r>
          </a:p>
          <a:p>
            <a:pPr marL="0" indent="0"/>
            <a:r>
              <a:rPr lang="en-US" sz="2000" b="0" dirty="0"/>
              <a:t>Second: Ali Raissinia </a:t>
            </a:r>
          </a:p>
          <a:p>
            <a:pPr marL="0" indent="0"/>
            <a:r>
              <a:rPr lang="en-US" sz="2000" b="0" dirty="0"/>
              <a:t>Results (Y/N/A): Approved by Unanimous Consent</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80962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3200" b="0" dirty="0">
                <a:solidFill>
                  <a:schemeClr val="tx1"/>
                </a:solidFill>
                <a:effectLst/>
                <a:latin typeface="Calibri" panose="020F0502020204030204" pitchFamily="34" charset="0"/>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157382</TotalTime>
  <Words>19195</Words>
  <Application>Microsoft Office PowerPoint</Application>
  <PresentationFormat>Widescreen</PresentationFormat>
  <Paragraphs>2678</Paragraphs>
  <Slides>229</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229</vt:i4>
      </vt:variant>
    </vt:vector>
  </HeadingPairs>
  <TitlesOfParts>
    <vt:vector size="235" baseType="lpstr">
      <vt:lpstr>Calibri</vt:lpstr>
      <vt:lpstr>Symbol</vt: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11-22-1085-01-00az-resolutions-for-20-editorial-cids-in-sa1-8000</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lpstr>Submission 11-22-471</vt:lpstr>
      <vt:lpstr>Submission 11-22-503</vt:lpstr>
      <vt:lpstr>Submission 11-22-505</vt:lpstr>
      <vt:lpstr>Submission 11-22-489</vt:lpstr>
      <vt:lpstr>Submission 11-22-598</vt:lpstr>
      <vt:lpstr>Submission 11-22-572</vt:lpstr>
      <vt:lpstr>Submission 11-22-624</vt:lpstr>
      <vt:lpstr>Submission 11-22-637</vt:lpstr>
      <vt:lpstr>Submission 11-22-605</vt:lpstr>
      <vt:lpstr>Submission 11-22-640</vt:lpstr>
      <vt:lpstr>Submission 11-22-673</vt:lpstr>
      <vt:lpstr>Submission 11-22-672</vt:lpstr>
      <vt:lpstr>Submission 11-22-643</vt:lpstr>
      <vt:lpstr>Submission 11-22-671</vt:lpstr>
      <vt:lpstr>Submission 11-22-621</vt:lpstr>
      <vt:lpstr>TG vice chair affirmation</vt:lpstr>
      <vt:lpstr>TG secretary affirmation</vt:lpstr>
      <vt:lpstr>Approval of previous meeting minutes</vt:lpstr>
      <vt:lpstr>Approval of previous meeting minutes</vt:lpstr>
      <vt:lpstr>Submission 11-22-695</vt:lpstr>
      <vt:lpstr>Submission 11-22-735</vt:lpstr>
      <vt:lpstr>Submission 11-22-712</vt:lpstr>
      <vt:lpstr>Submission 11-22-751</vt:lpstr>
      <vt:lpstr>Submission 11-22-739</vt:lpstr>
      <vt:lpstr>Submission 11-22-758</vt:lpstr>
      <vt:lpstr>Submission 11-22-767</vt:lpstr>
      <vt:lpstr>SA Recirculation Ballot</vt:lpstr>
      <vt:lpstr>Submission 11-22-696</vt:lpstr>
      <vt:lpstr>Submission 11-22-929</vt:lpstr>
      <vt:lpstr> Submission 11-20-0957</vt:lpstr>
      <vt:lpstr>PowerPoint Presentation</vt:lpstr>
      <vt:lpstr>Approval of previous meeting minutes</vt:lpstr>
      <vt:lpstr>Approval of previous telecons minutes</vt:lpstr>
      <vt:lpstr>Motion to adopt text</vt:lpstr>
      <vt:lpstr>Document 11-22-1071r0</vt:lpstr>
      <vt:lpstr>11-22-1085-01-00az-resolutions-for-20-editorial-cids-in-sa1-8000</vt:lpstr>
      <vt:lpstr>11-22-1093 </vt:lpstr>
      <vt:lpstr>11-22-1099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REV-6</cp:lastModifiedBy>
  <cp:revision>453</cp:revision>
  <cp:lastPrinted>1601-01-01T00:00:00Z</cp:lastPrinted>
  <dcterms:created xsi:type="dcterms:W3CDTF">2018-08-06T10:28:59Z</dcterms:created>
  <dcterms:modified xsi:type="dcterms:W3CDTF">2022-07-12T20:24:39Z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