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1"/>
  </p:notesMasterIdLst>
  <p:handoutMasterIdLst>
    <p:handoutMasterId r:id="rId222"/>
  </p:handoutMasterIdLst>
  <p:sldIdLst>
    <p:sldId id="256" r:id="rId2"/>
    <p:sldId id="257" r:id="rId3"/>
    <p:sldId id="488" r:id="rId4"/>
    <p:sldId id="489" r:id="rId5"/>
    <p:sldId id="490" r:id="rId6"/>
    <p:sldId id="491" r:id="rId7"/>
    <p:sldId id="492" r:id="rId8"/>
    <p:sldId id="476" r:id="rId9"/>
    <p:sldId id="477" r:id="rId10"/>
    <p:sldId id="480" r:id="rId11"/>
    <p:sldId id="481" r:id="rId12"/>
    <p:sldId id="479" r:id="rId13"/>
    <p:sldId id="482" r:id="rId14"/>
    <p:sldId id="478" r:id="rId15"/>
    <p:sldId id="484" r:id="rId16"/>
    <p:sldId id="483" r:id="rId17"/>
    <p:sldId id="485" r:id="rId18"/>
    <p:sldId id="486" r:id="rId19"/>
    <p:sldId id="487" r:id="rId20"/>
    <p:sldId id="494" r:id="rId21"/>
    <p:sldId id="495" r:id="rId22"/>
    <p:sldId id="496" r:id="rId23"/>
    <p:sldId id="497" r:id="rId24"/>
    <p:sldId id="500" r:id="rId25"/>
    <p:sldId id="499" r:id="rId26"/>
    <p:sldId id="502" r:id="rId27"/>
    <p:sldId id="501" r:id="rId28"/>
    <p:sldId id="471" r:id="rId29"/>
    <p:sldId id="264" r:id="rId30"/>
    <p:sldId id="498" r:id="rId31"/>
    <p:sldId id="503" r:id="rId32"/>
    <p:sldId id="510" r:id="rId33"/>
    <p:sldId id="505" r:id="rId34"/>
    <p:sldId id="504" r:id="rId35"/>
    <p:sldId id="507" r:id="rId36"/>
    <p:sldId id="508" r:id="rId37"/>
    <p:sldId id="509" r:id="rId38"/>
    <p:sldId id="511" r:id="rId39"/>
    <p:sldId id="512" r:id="rId40"/>
    <p:sldId id="513" r:id="rId41"/>
    <p:sldId id="514" r:id="rId42"/>
    <p:sldId id="515" r:id="rId43"/>
    <p:sldId id="516" r:id="rId44"/>
    <p:sldId id="517" r:id="rId45"/>
    <p:sldId id="518" r:id="rId46"/>
    <p:sldId id="529" r:id="rId47"/>
    <p:sldId id="530" r:id="rId48"/>
    <p:sldId id="521" r:id="rId49"/>
    <p:sldId id="522" r:id="rId50"/>
    <p:sldId id="520" r:id="rId51"/>
    <p:sldId id="524" r:id="rId52"/>
    <p:sldId id="525" r:id="rId53"/>
    <p:sldId id="526" r:id="rId54"/>
    <p:sldId id="527" r:id="rId55"/>
    <p:sldId id="528" r:id="rId56"/>
    <p:sldId id="531" r:id="rId57"/>
    <p:sldId id="532" r:id="rId58"/>
    <p:sldId id="533" r:id="rId59"/>
    <p:sldId id="689" r:id="rId60"/>
    <p:sldId id="687" r:id="rId61"/>
    <p:sldId id="691" r:id="rId62"/>
    <p:sldId id="692" r:id="rId63"/>
    <p:sldId id="690" r:id="rId64"/>
    <p:sldId id="688" r:id="rId65"/>
    <p:sldId id="693" r:id="rId66"/>
    <p:sldId id="702" r:id="rId67"/>
    <p:sldId id="703" r:id="rId68"/>
    <p:sldId id="704" r:id="rId69"/>
    <p:sldId id="705" r:id="rId70"/>
    <p:sldId id="706" r:id="rId71"/>
    <p:sldId id="707" r:id="rId72"/>
    <p:sldId id="708" r:id="rId73"/>
    <p:sldId id="709" r:id="rId74"/>
    <p:sldId id="710" r:id="rId75"/>
    <p:sldId id="714" r:id="rId76"/>
    <p:sldId id="712" r:id="rId77"/>
    <p:sldId id="713" r:id="rId78"/>
    <p:sldId id="715" r:id="rId79"/>
    <p:sldId id="717" r:id="rId80"/>
    <p:sldId id="718" r:id="rId81"/>
    <p:sldId id="719" r:id="rId82"/>
    <p:sldId id="720" r:id="rId83"/>
    <p:sldId id="748" r:id="rId84"/>
    <p:sldId id="749" r:id="rId85"/>
    <p:sldId id="750" r:id="rId86"/>
    <p:sldId id="751" r:id="rId87"/>
    <p:sldId id="752" r:id="rId88"/>
    <p:sldId id="753" r:id="rId89"/>
    <p:sldId id="722" r:id="rId90"/>
    <p:sldId id="723" r:id="rId91"/>
    <p:sldId id="724" r:id="rId92"/>
    <p:sldId id="745" r:id="rId93"/>
    <p:sldId id="746" r:id="rId94"/>
    <p:sldId id="747" r:id="rId95"/>
    <p:sldId id="754" r:id="rId96"/>
    <p:sldId id="697" r:id="rId97"/>
    <p:sldId id="696" r:id="rId98"/>
    <p:sldId id="698" r:id="rId99"/>
    <p:sldId id="699" r:id="rId100"/>
    <p:sldId id="700" r:id="rId101"/>
    <p:sldId id="679" r:id="rId102"/>
    <p:sldId id="756" r:id="rId103"/>
    <p:sldId id="887" r:id="rId104"/>
    <p:sldId id="755" r:id="rId105"/>
    <p:sldId id="890" r:id="rId106"/>
    <p:sldId id="889" r:id="rId107"/>
    <p:sldId id="888" r:id="rId108"/>
    <p:sldId id="903" r:id="rId109"/>
    <p:sldId id="891" r:id="rId110"/>
    <p:sldId id="892" r:id="rId111"/>
    <p:sldId id="893" r:id="rId112"/>
    <p:sldId id="894" r:id="rId113"/>
    <p:sldId id="895" r:id="rId114"/>
    <p:sldId id="896" r:id="rId115"/>
    <p:sldId id="897" r:id="rId116"/>
    <p:sldId id="898" r:id="rId117"/>
    <p:sldId id="899" r:id="rId118"/>
    <p:sldId id="900" r:id="rId119"/>
    <p:sldId id="901" r:id="rId120"/>
    <p:sldId id="902" r:id="rId121"/>
    <p:sldId id="905" r:id="rId122"/>
    <p:sldId id="906" r:id="rId123"/>
    <p:sldId id="907" r:id="rId124"/>
    <p:sldId id="904" r:id="rId125"/>
    <p:sldId id="908" r:id="rId126"/>
    <p:sldId id="909" r:id="rId127"/>
    <p:sldId id="910" r:id="rId128"/>
    <p:sldId id="912" r:id="rId129"/>
    <p:sldId id="913" r:id="rId130"/>
    <p:sldId id="911" r:id="rId131"/>
    <p:sldId id="914" r:id="rId132"/>
    <p:sldId id="915" r:id="rId133"/>
    <p:sldId id="916" r:id="rId134"/>
    <p:sldId id="917" r:id="rId135"/>
    <p:sldId id="918" r:id="rId136"/>
    <p:sldId id="919" r:id="rId137"/>
    <p:sldId id="920" r:id="rId138"/>
    <p:sldId id="921" r:id="rId139"/>
    <p:sldId id="922" r:id="rId140"/>
    <p:sldId id="923" r:id="rId141"/>
    <p:sldId id="924" r:id="rId142"/>
    <p:sldId id="859" r:id="rId143"/>
    <p:sldId id="925" r:id="rId144"/>
    <p:sldId id="926" r:id="rId145"/>
    <p:sldId id="928" r:id="rId146"/>
    <p:sldId id="929" r:id="rId147"/>
    <p:sldId id="930" r:id="rId148"/>
    <p:sldId id="927" r:id="rId149"/>
    <p:sldId id="931" r:id="rId150"/>
    <p:sldId id="932" r:id="rId151"/>
    <p:sldId id="933" r:id="rId152"/>
    <p:sldId id="934" r:id="rId153"/>
    <p:sldId id="935" r:id="rId154"/>
    <p:sldId id="939" r:id="rId155"/>
    <p:sldId id="936" r:id="rId156"/>
    <p:sldId id="938" r:id="rId157"/>
    <p:sldId id="940" r:id="rId158"/>
    <p:sldId id="941" r:id="rId159"/>
    <p:sldId id="942" r:id="rId160"/>
    <p:sldId id="943" r:id="rId161"/>
    <p:sldId id="946" r:id="rId162"/>
    <p:sldId id="947" r:id="rId163"/>
    <p:sldId id="948" r:id="rId164"/>
    <p:sldId id="944" r:id="rId165"/>
    <p:sldId id="949" r:id="rId166"/>
    <p:sldId id="950" r:id="rId167"/>
    <p:sldId id="951" r:id="rId168"/>
    <p:sldId id="952" r:id="rId169"/>
    <p:sldId id="954" r:id="rId170"/>
    <p:sldId id="955" r:id="rId171"/>
    <p:sldId id="953" r:id="rId172"/>
    <p:sldId id="956" r:id="rId173"/>
    <p:sldId id="957" r:id="rId174"/>
    <p:sldId id="958" r:id="rId175"/>
    <p:sldId id="959" r:id="rId176"/>
    <p:sldId id="960" r:id="rId177"/>
    <p:sldId id="961" r:id="rId178"/>
    <p:sldId id="962" r:id="rId179"/>
    <p:sldId id="963" r:id="rId180"/>
    <p:sldId id="964" r:id="rId181"/>
    <p:sldId id="965" r:id="rId182"/>
    <p:sldId id="966" r:id="rId183"/>
    <p:sldId id="967" r:id="rId184"/>
    <p:sldId id="968" r:id="rId185"/>
    <p:sldId id="969" r:id="rId186"/>
    <p:sldId id="970" r:id="rId187"/>
    <p:sldId id="971" r:id="rId188"/>
    <p:sldId id="972" r:id="rId189"/>
    <p:sldId id="973" r:id="rId190"/>
    <p:sldId id="974" r:id="rId191"/>
    <p:sldId id="975" r:id="rId192"/>
    <p:sldId id="976" r:id="rId193"/>
    <p:sldId id="977" r:id="rId194"/>
    <p:sldId id="978" r:id="rId195"/>
    <p:sldId id="979" r:id="rId196"/>
    <p:sldId id="980" r:id="rId197"/>
    <p:sldId id="981" r:id="rId198"/>
    <p:sldId id="982" r:id="rId199"/>
    <p:sldId id="983" r:id="rId200"/>
    <p:sldId id="984" r:id="rId201"/>
    <p:sldId id="985" r:id="rId202"/>
    <p:sldId id="986" r:id="rId203"/>
    <p:sldId id="987" r:id="rId204"/>
    <p:sldId id="988" r:id="rId205"/>
    <p:sldId id="989" r:id="rId206"/>
    <p:sldId id="990" r:id="rId207"/>
    <p:sldId id="991" r:id="rId208"/>
    <p:sldId id="992" r:id="rId209"/>
    <p:sldId id="993" r:id="rId210"/>
    <p:sldId id="994" r:id="rId211"/>
    <p:sldId id="996" r:id="rId212"/>
    <p:sldId id="997" r:id="rId213"/>
    <p:sldId id="1000" r:id="rId214"/>
    <p:sldId id="999" r:id="rId215"/>
    <p:sldId id="1002" r:id="rId216"/>
    <p:sldId id="1001" r:id="rId217"/>
    <p:sldId id="1003" r:id="rId218"/>
    <p:sldId id="998" r:id="rId219"/>
    <p:sldId id="1004" r:id="rId2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May 28 TGaz plenary telecon" id="{0A2B974D-D070-4515-9585-9DCBF1B88A46}">
          <p14:sldIdLst>
            <p14:sldId id="488"/>
            <p14:sldId id="489"/>
            <p14:sldId id="490"/>
            <p14:sldId id="491"/>
            <p14:sldId id="492"/>
            <p14:sldId id="476"/>
            <p14:sldId id="477"/>
            <p14:sldId id="480"/>
            <p14:sldId id="481"/>
            <p14:sldId id="479"/>
            <p14:sldId id="482"/>
          </p14:sldIdLst>
        </p14:section>
        <p14:section name="June 25 TGaz Plenary telecon" id="{E6C853AC-9447-43E6-837A-15E90C1B1C6E}">
          <p14:sldIdLst>
            <p14:sldId id="478"/>
            <p14:sldId id="484"/>
            <p14:sldId id="483"/>
            <p14:sldId id="485"/>
            <p14:sldId id="486"/>
            <p14:sldId id="487"/>
            <p14:sldId id="494"/>
            <p14:sldId id="495"/>
            <p14:sldId id="496"/>
            <p14:sldId id="497"/>
          </p14:sldIdLst>
        </p14:section>
        <p14:section name="July 30th 2020 Telecon" id="{590FF307-F0E5-462E-9C1F-EBE8B8BF6B88}">
          <p14:sldIdLst>
            <p14:sldId id="500"/>
            <p14:sldId id="499"/>
            <p14:sldId id="502"/>
            <p14:sldId id="501"/>
            <p14:sldId id="471"/>
            <p14:sldId id="264"/>
            <p14:sldId id="498"/>
          </p14:sldIdLst>
        </p14:section>
        <p14:section name="Aug. 27 TGaz Telecon" id="{7C9E5A70-9D4E-492D-B508-C3AA20F234C3}">
          <p14:sldIdLst>
            <p14:sldId id="503"/>
            <p14:sldId id="510"/>
            <p14:sldId id="505"/>
            <p14:sldId id="504"/>
            <p14:sldId id="507"/>
            <p14:sldId id="508"/>
            <p14:sldId id="509"/>
          </p14:sldIdLst>
        </p14:section>
        <p14:section name="Sep. 15 Sep. IEEE Electronic Meeting" id="{AFA3FE4C-2416-46D7-857A-AFF79FE8DC0C}">
          <p14:sldIdLst>
            <p14:sldId id="511"/>
            <p14:sldId id="512"/>
            <p14:sldId id="513"/>
            <p14:sldId id="514"/>
            <p14:sldId id="515"/>
            <p14:sldId id="516"/>
            <p14:sldId id="517"/>
            <p14:sldId id="518"/>
          </p14:sldIdLst>
        </p14:section>
        <p14:section name="Oct. 29 TGaz Telecon" id="{A07B6ACB-3097-40BE-9CBE-A564FCF89C4E}">
          <p14:sldIdLst>
            <p14:sldId id="529"/>
            <p14:sldId id="530"/>
            <p14:sldId id="521"/>
            <p14:sldId id="522"/>
            <p14:sldId id="520"/>
            <p14:sldId id="524"/>
            <p14:sldId id="525"/>
            <p14:sldId id="526"/>
            <p14:sldId id="527"/>
            <p14:sldId id="528"/>
            <p14:sldId id="531"/>
            <p14:sldId id="532"/>
            <p14:sldId id="533"/>
          </p14:sldIdLst>
        </p14:section>
        <p14:section name="Nov. Electronic meeting" id="{39BE829C-15BF-40E2-A145-310F6DFD476A}">
          <p14:sldIdLst>
            <p14:sldId id="689"/>
            <p14:sldId id="687"/>
            <p14:sldId id="691"/>
            <p14:sldId id="692"/>
            <p14:sldId id="690"/>
            <p14:sldId id="688"/>
            <p14:sldId id="693"/>
            <p14:sldId id="702"/>
            <p14:sldId id="703"/>
            <p14:sldId id="704"/>
            <p14:sldId id="705"/>
            <p14:sldId id="706"/>
            <p14:sldId id="707"/>
            <p14:sldId id="708"/>
            <p14:sldId id="709"/>
            <p14:sldId id="710"/>
            <p14:sldId id="714"/>
            <p14:sldId id="712"/>
            <p14:sldId id="713"/>
            <p14:sldId id="715"/>
            <p14:sldId id="717"/>
            <p14:sldId id="718"/>
            <p14:sldId id="719"/>
            <p14:sldId id="720"/>
          </p14:sldIdLst>
        </p14:section>
        <p14:section name="January electronic meeting" id="{3E4CA010-3470-4EAA-B34A-7DF38BD0C348}">
          <p14:sldIdLst/>
        </p14:section>
        <p14:section name="Mar. Electronic meeting" id="{80CF369F-EBA4-4A7B-AB19-B6A3D54B6283}">
          <p14:sldIdLst>
            <p14:sldId id="748"/>
            <p14:sldId id="749"/>
            <p14:sldId id="750"/>
            <p14:sldId id="751"/>
            <p14:sldId id="752"/>
            <p14:sldId id="753"/>
          </p14:sldIdLst>
        </p14:section>
        <p14:section name="Apr. 29 TGaz Telecon" id="{49A8E6CF-F0E1-44F7-A93B-1500E9CF17BF}">
          <p14:sldIdLst>
            <p14:sldId id="722"/>
            <p14:sldId id="723"/>
            <p14:sldId id="724"/>
            <p14:sldId id="745"/>
            <p14:sldId id="746"/>
            <p14:sldId id="747"/>
          </p14:sldIdLst>
        </p14:section>
        <p14:section name="May 10 May IEEE Electronic meeting" id="{EAC9DB2A-458A-423D-8584-81A004E0AD20}">
          <p14:sldIdLst>
            <p14:sldId id="754"/>
            <p14:sldId id="697"/>
            <p14:sldId id="696"/>
            <p14:sldId id="698"/>
          </p14:sldIdLst>
        </p14:section>
        <p14:section name="May 12 May IEEE electronic meeting" id="{191DA30B-FDCB-4317-9DCA-A3A658245A50}">
          <p14:sldIdLst>
            <p14:sldId id="699"/>
            <p14:sldId id="700"/>
          </p14:sldIdLst>
        </p14:section>
        <p14:section name="May 17 May IEEE Electronic meeting" id="{A785EBCD-0EBD-4354-B121-376CF809BF0B}">
          <p14:sldIdLst>
            <p14:sldId id="679"/>
            <p14:sldId id="756"/>
            <p14:sldId id="887"/>
          </p14:sldIdLst>
        </p14:section>
        <p14:section name="June 24th Plenary Telecon" id="{424394C4-B15C-4E9E-B03A-0CC1368E94FC}">
          <p14:sldIdLst>
            <p14:sldId id="755"/>
            <p14:sldId id="890"/>
            <p14:sldId id="889"/>
            <p14:sldId id="888"/>
          </p14:sldIdLst>
        </p14:section>
        <p14:section name="July 12 July IEEE Electronic meeting" id="{AD8631E4-7CDC-4CF2-86F1-6C581C7CDC1B}">
          <p14:sldIdLst>
            <p14:sldId id="903"/>
            <p14:sldId id="891"/>
            <p14:sldId id="892"/>
            <p14:sldId id="893"/>
            <p14:sldId id="894"/>
            <p14:sldId id="895"/>
            <p14:sldId id="896"/>
            <p14:sldId id="897"/>
            <p14:sldId id="898"/>
            <p14:sldId id="899"/>
            <p14:sldId id="900"/>
            <p14:sldId id="901"/>
            <p14:sldId id="902"/>
            <p14:sldId id="905"/>
            <p14:sldId id="906"/>
            <p14:sldId id="907"/>
            <p14:sldId id="904"/>
          </p14:sldIdLst>
        </p14:section>
        <p14:section name="July 13 July IEEE Electronic meeting" id="{B4F92853-FD57-49EE-A361-1BF665500715}">
          <p14:sldIdLst>
            <p14:sldId id="908"/>
            <p14:sldId id="909"/>
            <p14:sldId id="910"/>
            <p14:sldId id="912"/>
            <p14:sldId id="913"/>
            <p14:sldId id="911"/>
          </p14:sldIdLst>
        </p14:section>
        <p14:section name="July 14 July IEEE Electronic meeting" id="{EC0D4E26-0735-462A-8CF0-9C7DC48E51D4}">
          <p14:sldIdLst>
            <p14:sldId id="914"/>
            <p14:sldId id="915"/>
            <p14:sldId id="916"/>
            <p14:sldId id="917"/>
          </p14:sldIdLst>
        </p14:section>
        <p14:section name="July 15 July IEEE meeting" id="{A6F4DD25-8525-46AD-BDC0-3EAB4D63F6BB}">
          <p14:sldIdLst>
            <p14:sldId id="918"/>
          </p14:sldIdLst>
        </p14:section>
        <p14:section name="July 16 July IEEE meeting" id="{2D50D8B5-97DE-4614-9C5D-E678B719D5DC}">
          <p14:sldIdLst>
            <p14:sldId id="919"/>
            <p14:sldId id="920"/>
            <p14:sldId id="921"/>
            <p14:sldId id="922"/>
            <p14:sldId id="923"/>
          </p14:sldIdLst>
        </p14:section>
        <p14:section name="July 19th" id="{796CD135-32BC-4B93-84C6-16917450CF81}">
          <p14:sldIdLst>
            <p14:sldId id="924"/>
            <p14:sldId id="859"/>
          </p14:sldIdLst>
        </p14:section>
        <p14:section name="Sep 13 IEEE meeting" id="{D8BD6711-58D7-4E83-87A8-B195AD2409FD}">
          <p14:sldIdLst>
            <p14:sldId id="925"/>
            <p14:sldId id="926"/>
            <p14:sldId id="928"/>
            <p14:sldId id="929"/>
            <p14:sldId id="930"/>
            <p14:sldId id="927"/>
          </p14:sldIdLst>
        </p14:section>
        <p14:section name="Sep. 14 IEEE meeting" id="{6FB54CA6-39DD-4837-919C-22C87257F720}">
          <p14:sldIdLst>
            <p14:sldId id="931"/>
            <p14:sldId id="932"/>
            <p14:sldId id="933"/>
            <p14:sldId id="934"/>
            <p14:sldId id="935"/>
          </p14:sldIdLst>
        </p14:section>
        <p14:section name="Sep. 15 IEEE meeting" id="{AE75F932-4E6F-4074-90D4-326050729DF9}">
          <p14:sldIdLst>
            <p14:sldId id="939"/>
            <p14:sldId id="936"/>
            <p14:sldId id="938"/>
          </p14:sldIdLst>
        </p14:section>
        <p14:section name="Sep. 20 IEEE meeting" id="{615A85EA-AE5A-454C-BBC4-8FC6BC6424E9}">
          <p14:sldIdLst>
            <p14:sldId id="940"/>
          </p14:sldIdLst>
        </p14:section>
        <p14:section name="Nov. 9 IEEE Meeting" id="{B1CBBCA9-2D28-4344-801D-AC8919E1367B}">
          <p14:sldIdLst>
            <p14:sldId id="941"/>
            <p14:sldId id="942"/>
            <p14:sldId id="943"/>
          </p14:sldIdLst>
        </p14:section>
        <p14:section name="Nov. 11 IEEE meeting" id="{648BF365-F965-4441-B644-F7559E9527A4}">
          <p14:sldIdLst>
            <p14:sldId id="946"/>
            <p14:sldId id="947"/>
          </p14:sldIdLst>
        </p14:section>
        <p14:section name="Nov. 15 IEEE meeting" id="{B2967549-3F10-4EB6-BED5-132099A4F833}">
          <p14:sldIdLst>
            <p14:sldId id="948"/>
            <p14:sldId id="944"/>
            <p14:sldId id="949"/>
          </p14:sldIdLst>
        </p14:section>
        <p14:section name="Jan. 5 TGaz Telecon" id="{5B99CC15-5EEA-43B1-A4BD-BC40FFD82CB5}">
          <p14:sldIdLst>
            <p14:sldId id="950"/>
          </p14:sldIdLst>
        </p14:section>
        <p14:section name="Jan. 6 TGaz Telecon" id="{30AE7587-8405-4960-A81A-F24CE64966D6}">
          <p14:sldIdLst>
            <p14:sldId id="951"/>
            <p14:sldId id="952"/>
          </p14:sldIdLst>
        </p14:section>
        <p14:section name="Jan. 17 IEEE meeting" id="{67D12BB1-7CF7-4F45-B4D2-7710CF083A94}">
          <p14:sldIdLst>
            <p14:sldId id="954"/>
            <p14:sldId id="955"/>
            <p14:sldId id="953"/>
          </p14:sldIdLst>
        </p14:section>
        <p14:section name="Jan. 20 IEEE meeting week" id="{F65FDFED-EA08-4A6E-BCBF-58C1039C5DC2}">
          <p14:sldIdLst>
            <p14:sldId id="956"/>
          </p14:sldIdLst>
        </p14:section>
        <p14:section name="Jan.24 IEEE meeting week" id="{B37BE6A8-67CC-4AF7-8ABB-38C8985E401C}">
          <p14:sldIdLst>
            <p14:sldId id="957"/>
            <p14:sldId id="958"/>
            <p14:sldId id="959"/>
          </p14:sldIdLst>
        </p14:section>
        <p14:section name="Feb. 3 TGaz Telecon" id="{26C74342-1507-4C9F-AE50-8A19A93FC97B}">
          <p14:sldIdLst>
            <p14:sldId id="960"/>
          </p14:sldIdLst>
        </p14:section>
        <p14:section name="Feb. 9 TGaz Telecon" id="{DD69BE29-38FE-4FE4-8504-C8937F9CAAFE}">
          <p14:sldIdLst>
            <p14:sldId id="961"/>
            <p14:sldId id="962"/>
            <p14:sldId id="963"/>
            <p14:sldId id="964"/>
          </p14:sldIdLst>
        </p14:section>
        <p14:section name="Feb. 23 TGaz Telecon" id="{8DF23A96-AAAC-4CD6-A029-13AE51B60329}">
          <p14:sldIdLst>
            <p14:sldId id="965"/>
          </p14:sldIdLst>
        </p14:section>
        <p14:section name="March 2nd TGaz Telecon" id="{4A6F74D5-32D8-4FBB-A1B4-36C6EE4F6B13}">
          <p14:sldIdLst>
            <p14:sldId id="966"/>
            <p14:sldId id="967"/>
          </p14:sldIdLst>
        </p14:section>
        <p14:section name="March 7 IEEE meeting" id="{9A084CFC-57C3-45E3-B247-D837113ECF2B}">
          <p14:sldIdLst>
            <p14:sldId id="968"/>
            <p14:sldId id="969"/>
            <p14:sldId id="970"/>
            <p14:sldId id="971"/>
          </p14:sldIdLst>
        </p14:section>
        <p14:section name="March 8 IEEE meeting" id="{DB415B05-C89C-4E80-A56F-65F0E014B9A5}">
          <p14:sldIdLst>
            <p14:sldId id="972"/>
          </p14:sldIdLst>
        </p14:section>
        <p14:section name="March 9 IEEE meeting week" id="{84CCD60C-0EB6-491C-A48A-8D6D23466FA4}">
          <p14:sldIdLst>
            <p14:sldId id="973"/>
          </p14:sldIdLst>
        </p14:section>
        <p14:section name="March 10 IEEE meeting week" id="{F9D53A28-DB3E-49C8-B3A8-691A7F9F36C9}">
          <p14:sldIdLst>
            <p14:sldId id="974"/>
            <p14:sldId id="975"/>
          </p14:sldIdLst>
        </p14:section>
        <p14:section name="March 16 TGaz Telecon" id="{F479F0D1-0612-4A37-A09C-39B71946A86C}">
          <p14:sldIdLst>
            <p14:sldId id="976"/>
            <p14:sldId id="977"/>
          </p14:sldIdLst>
        </p14:section>
        <p14:section name="March 23 TGaz Telecon" id="{4B1F5D5C-78D4-4E79-BB24-A989DF216383}">
          <p14:sldIdLst>
            <p14:sldId id="978"/>
          </p14:sldIdLst>
        </p14:section>
        <p14:section name="March 30 TGaz Telecon" id="{B24A8762-073D-42D4-844F-AA1B0217ACB2}">
          <p14:sldIdLst>
            <p14:sldId id="979"/>
          </p14:sldIdLst>
        </p14:section>
        <p14:section name="Apr 06 TGaz Telecon" id="{07EEA1F9-9020-430C-B478-6A36AF08B647}">
          <p14:sldIdLst>
            <p14:sldId id="980"/>
          </p14:sldIdLst>
        </p14:section>
        <p14:section name="Apr 13 TGaz Telecon" id="{EE7946D1-E5CD-4010-A33E-27EFD778A339}">
          <p14:sldIdLst>
            <p14:sldId id="981"/>
            <p14:sldId id="982"/>
          </p14:sldIdLst>
        </p14:section>
        <p14:section name="Apr 20th TGaz Telecon" id="{B601D8BE-9CA0-46E1-9755-671DE49D89F9}">
          <p14:sldIdLst>
            <p14:sldId id="983"/>
            <p14:sldId id="984"/>
            <p14:sldId id="985"/>
          </p14:sldIdLst>
        </p14:section>
        <p14:section name="Apr 27th TGaz Telecon" id="{ED2533F3-72C7-437A-8246-31C9BD091744}">
          <p14:sldIdLst>
            <p14:sldId id="986"/>
            <p14:sldId id="987"/>
            <p14:sldId id="988"/>
          </p14:sldIdLst>
        </p14:section>
        <p14:section name="May 4th TGaz Telecon" id="{C2D427B6-A5AF-42AE-BE91-B3BB9F6E1DF4}">
          <p14:sldIdLst>
            <p14:sldId id="989"/>
            <p14:sldId id="990"/>
          </p14:sldIdLst>
        </p14:section>
        <p14:section name="May 10th IEEE meeting week" id="{DFCC0771-04DA-4826-A1CE-C65CF384B118}">
          <p14:sldIdLst>
            <p14:sldId id="991"/>
            <p14:sldId id="992"/>
            <p14:sldId id="993"/>
            <p14:sldId id="994"/>
            <p14:sldId id="996"/>
            <p14:sldId id="997"/>
          </p14:sldIdLst>
        </p14:section>
        <p14:section name="May 12th IEEE meeting week" id="{909969B2-3278-47B7-B07F-B62551B0306B}">
          <p14:sldIdLst>
            <p14:sldId id="1000"/>
            <p14:sldId id="999"/>
            <p14:sldId id="1002"/>
            <p14:sldId id="1001"/>
            <p14:sldId id="1003"/>
            <p14:sldId id="998"/>
            <p14:sldId id="100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23" d="100"/>
          <a:sy n="123" d="100"/>
        </p:scale>
        <p:origin x="168"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5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tableStyles" Target="tableStyles.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11" Type="http://schemas.openxmlformats.org/officeDocument/2006/relationships/slide" Target="slides/slide210.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slide" Target="slides/slide191.xml"/><Relationship Id="rId197" Type="http://schemas.openxmlformats.org/officeDocument/2006/relationships/slide" Target="slides/slide196.xml"/><Relationship Id="rId206" Type="http://schemas.openxmlformats.org/officeDocument/2006/relationships/slide" Target="slides/slide205.xml"/><Relationship Id="rId227" Type="http://schemas.microsoft.com/office/2016/11/relationships/changesInfo" Target="changesInfos/changesInfo1.xml"/><Relationship Id="rId201" Type="http://schemas.openxmlformats.org/officeDocument/2006/relationships/slide" Target="slides/slide200.xml"/><Relationship Id="rId222" Type="http://schemas.openxmlformats.org/officeDocument/2006/relationships/handoutMaster" Target="handoutMasters/handoutMaster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217" Type="http://schemas.openxmlformats.org/officeDocument/2006/relationships/slide" Target="slides/slide216.xml"/><Relationship Id="rId1" Type="http://schemas.openxmlformats.org/officeDocument/2006/relationships/slideMaster" Target="slideMasters/slideMaster1.xml"/><Relationship Id="rId6" Type="http://schemas.openxmlformats.org/officeDocument/2006/relationships/slide" Target="slides/slide5.xml"/><Relationship Id="rId212" Type="http://schemas.openxmlformats.org/officeDocument/2006/relationships/slide" Target="slides/slide211.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slide" Target="slides/slide201.xml"/><Relationship Id="rId207" Type="http://schemas.openxmlformats.org/officeDocument/2006/relationships/slide" Target="slides/slide206.xml"/><Relationship Id="rId223" Type="http://schemas.openxmlformats.org/officeDocument/2006/relationships/presProps" Target="presProp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13" Type="http://schemas.openxmlformats.org/officeDocument/2006/relationships/slide" Target="slides/slide212.xml"/><Relationship Id="rId218" Type="http://schemas.openxmlformats.org/officeDocument/2006/relationships/slide" Target="slides/slide217.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19" Type="http://schemas.openxmlformats.org/officeDocument/2006/relationships/slide" Target="slides/slide18.xml"/><Relationship Id="rId224" Type="http://schemas.openxmlformats.org/officeDocument/2006/relationships/viewProps" Target="viewProps.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slide" Target="slides/slide218.xml"/><Relationship Id="rId3" Type="http://schemas.openxmlformats.org/officeDocument/2006/relationships/slide" Target="slides/slide2.xml"/><Relationship Id="rId214" Type="http://schemas.openxmlformats.org/officeDocument/2006/relationships/slide" Target="slides/slide213.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theme" Target="theme/theme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notesMaster" Target="notesMasters/notesMaster1.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7BF6B762-EB25-4B84-AB7E-ED01D80E8A48}"/>
    <pc:docChg chg="undo custSel addSld modSld sldOrd modMainMaster modSection">
      <pc:chgData name="Segev, Jonathan" userId="7c67a1b0-8725-4553-8055-0888dbcaef94" providerId="ADAL" clId="{7BF6B762-EB25-4B84-AB7E-ED01D80E8A48}" dt="2022-05-12T22:56:43.518" v="436" actId="20577"/>
      <pc:docMkLst>
        <pc:docMk/>
      </pc:docMkLst>
      <pc:sldChg chg="modSp mod">
        <pc:chgData name="Segev, Jonathan" userId="7c67a1b0-8725-4553-8055-0888dbcaef94" providerId="ADAL" clId="{7BF6B762-EB25-4B84-AB7E-ED01D80E8A48}" dt="2022-05-12T18:56:57.608" v="376" actId="113"/>
        <pc:sldMkLst>
          <pc:docMk/>
          <pc:sldMk cId="3038314664" sldId="998"/>
        </pc:sldMkLst>
        <pc:spChg chg="mod">
          <ac:chgData name="Segev, Jonathan" userId="7c67a1b0-8725-4553-8055-0888dbcaef94" providerId="ADAL" clId="{7BF6B762-EB25-4B84-AB7E-ED01D80E8A48}" dt="2022-05-12T18:56:57.608" v="376" actId="113"/>
          <ac:spMkLst>
            <pc:docMk/>
            <pc:sldMk cId="3038314664" sldId="998"/>
            <ac:spMk id="3" creationId="{0936EB8A-55A4-4B19-9900-20A33331A794}"/>
          </ac:spMkLst>
        </pc:spChg>
      </pc:sldChg>
      <pc:sldChg chg="modSp mod">
        <pc:chgData name="Segev, Jonathan" userId="7c67a1b0-8725-4553-8055-0888dbcaef94" providerId="ADAL" clId="{7BF6B762-EB25-4B84-AB7E-ED01D80E8A48}" dt="2022-05-12T17:52:11.970" v="103" actId="20577"/>
        <pc:sldMkLst>
          <pc:docMk/>
          <pc:sldMk cId="4204757078" sldId="999"/>
        </pc:sldMkLst>
        <pc:spChg chg="mod">
          <ac:chgData name="Segev, Jonathan" userId="7c67a1b0-8725-4553-8055-0888dbcaef94" providerId="ADAL" clId="{7BF6B762-EB25-4B84-AB7E-ED01D80E8A48}" dt="2022-05-12T17:52:11.970" v="103" actId="20577"/>
          <ac:spMkLst>
            <pc:docMk/>
            <pc:sldMk cId="4204757078" sldId="999"/>
            <ac:spMk id="3" creationId="{67DD31E9-AD35-400D-B673-CDF80A3048BB}"/>
          </ac:spMkLst>
        </pc:spChg>
      </pc:sldChg>
      <pc:sldChg chg="modSp mod">
        <pc:chgData name="Segev, Jonathan" userId="7c67a1b0-8725-4553-8055-0888dbcaef94" providerId="ADAL" clId="{7BF6B762-EB25-4B84-AB7E-ED01D80E8A48}" dt="2022-05-12T17:47:54.483" v="55" actId="20577"/>
        <pc:sldMkLst>
          <pc:docMk/>
          <pc:sldMk cId="2595081424" sldId="1000"/>
        </pc:sldMkLst>
        <pc:spChg chg="mod">
          <ac:chgData name="Segev, Jonathan" userId="7c67a1b0-8725-4553-8055-0888dbcaef94" providerId="ADAL" clId="{7BF6B762-EB25-4B84-AB7E-ED01D80E8A48}" dt="2022-05-12T17:47:54.483" v="55" actId="20577"/>
          <ac:spMkLst>
            <pc:docMk/>
            <pc:sldMk cId="2595081424" sldId="1000"/>
            <ac:spMk id="3" creationId="{67DD31E9-AD35-400D-B673-CDF80A3048BB}"/>
          </ac:spMkLst>
        </pc:spChg>
      </pc:sldChg>
      <pc:sldChg chg="modSp mod">
        <pc:chgData name="Segev, Jonathan" userId="7c67a1b0-8725-4553-8055-0888dbcaef94" providerId="ADAL" clId="{7BF6B762-EB25-4B84-AB7E-ED01D80E8A48}" dt="2022-05-12T18:25:23.390" v="202" actId="20577"/>
        <pc:sldMkLst>
          <pc:docMk/>
          <pc:sldMk cId="3107936409" sldId="1001"/>
        </pc:sldMkLst>
        <pc:spChg chg="mod">
          <ac:chgData name="Segev, Jonathan" userId="7c67a1b0-8725-4553-8055-0888dbcaef94" providerId="ADAL" clId="{7BF6B762-EB25-4B84-AB7E-ED01D80E8A48}" dt="2022-05-12T18:25:23.390" v="202" actId="20577"/>
          <ac:spMkLst>
            <pc:docMk/>
            <pc:sldMk cId="3107936409" sldId="1001"/>
            <ac:spMk id="3" creationId="{67DD31E9-AD35-400D-B673-CDF80A3048BB}"/>
          </ac:spMkLst>
        </pc:spChg>
      </pc:sldChg>
      <pc:sldChg chg="modSp mod ord">
        <pc:chgData name="Segev, Jonathan" userId="7c67a1b0-8725-4553-8055-0888dbcaef94" providerId="ADAL" clId="{7BF6B762-EB25-4B84-AB7E-ED01D80E8A48}" dt="2022-05-12T18:21:03.234" v="154" actId="20577"/>
        <pc:sldMkLst>
          <pc:docMk/>
          <pc:sldMk cId="3947286608" sldId="1002"/>
        </pc:sldMkLst>
        <pc:spChg chg="mod">
          <ac:chgData name="Segev, Jonathan" userId="7c67a1b0-8725-4553-8055-0888dbcaef94" providerId="ADAL" clId="{7BF6B762-EB25-4B84-AB7E-ED01D80E8A48}" dt="2022-05-12T18:19:11.227" v="107" actId="6549"/>
          <ac:spMkLst>
            <pc:docMk/>
            <pc:sldMk cId="3947286608" sldId="1002"/>
            <ac:spMk id="2" creationId="{645D4345-8700-431B-8CD5-FCA5A6C08D88}"/>
          </ac:spMkLst>
        </pc:spChg>
        <pc:spChg chg="mod">
          <ac:chgData name="Segev, Jonathan" userId="7c67a1b0-8725-4553-8055-0888dbcaef94" providerId="ADAL" clId="{7BF6B762-EB25-4B84-AB7E-ED01D80E8A48}" dt="2022-05-12T18:21:03.234" v="154" actId="20577"/>
          <ac:spMkLst>
            <pc:docMk/>
            <pc:sldMk cId="3947286608" sldId="1002"/>
            <ac:spMk id="3" creationId="{67DD31E9-AD35-400D-B673-CDF80A3048BB}"/>
          </ac:spMkLst>
        </pc:spChg>
      </pc:sldChg>
      <pc:sldChg chg="modSp add mod">
        <pc:chgData name="Segev, Jonathan" userId="7c67a1b0-8725-4553-8055-0888dbcaef94" providerId="ADAL" clId="{7BF6B762-EB25-4B84-AB7E-ED01D80E8A48}" dt="2022-05-12T18:35:41.860" v="323" actId="20577"/>
        <pc:sldMkLst>
          <pc:docMk/>
          <pc:sldMk cId="3800880086" sldId="1003"/>
        </pc:sldMkLst>
        <pc:spChg chg="mod">
          <ac:chgData name="Segev, Jonathan" userId="7c67a1b0-8725-4553-8055-0888dbcaef94" providerId="ADAL" clId="{7BF6B762-EB25-4B84-AB7E-ED01D80E8A48}" dt="2022-05-12T18:33:18.911" v="209" actId="20577"/>
          <ac:spMkLst>
            <pc:docMk/>
            <pc:sldMk cId="3800880086" sldId="1003"/>
            <ac:spMk id="2" creationId="{645D4345-8700-431B-8CD5-FCA5A6C08D88}"/>
          </ac:spMkLst>
        </pc:spChg>
        <pc:spChg chg="mod">
          <ac:chgData name="Segev, Jonathan" userId="7c67a1b0-8725-4553-8055-0888dbcaef94" providerId="ADAL" clId="{7BF6B762-EB25-4B84-AB7E-ED01D80E8A48}" dt="2022-05-12T18:35:41.860" v="323" actId="20577"/>
          <ac:spMkLst>
            <pc:docMk/>
            <pc:sldMk cId="3800880086" sldId="1003"/>
            <ac:spMk id="3" creationId="{67DD31E9-AD35-400D-B673-CDF80A3048BB}"/>
          </ac:spMkLst>
        </pc:spChg>
      </pc:sldChg>
      <pc:sldChg chg="modSp add mod ord">
        <pc:chgData name="Segev, Jonathan" userId="7c67a1b0-8725-4553-8055-0888dbcaef94" providerId="ADAL" clId="{7BF6B762-EB25-4B84-AB7E-ED01D80E8A48}" dt="2022-05-12T19:12:45.432" v="434" actId="20577"/>
        <pc:sldMkLst>
          <pc:docMk/>
          <pc:sldMk cId="64658170" sldId="1004"/>
        </pc:sldMkLst>
        <pc:spChg chg="mod">
          <ac:chgData name="Segev, Jonathan" userId="7c67a1b0-8725-4553-8055-0888dbcaef94" providerId="ADAL" clId="{7BF6B762-EB25-4B84-AB7E-ED01D80E8A48}" dt="2022-05-12T19:10:54.865" v="387" actId="20577"/>
          <ac:spMkLst>
            <pc:docMk/>
            <pc:sldMk cId="64658170" sldId="1004"/>
            <ac:spMk id="2" creationId="{645D4345-8700-431B-8CD5-FCA5A6C08D88}"/>
          </ac:spMkLst>
        </pc:spChg>
        <pc:spChg chg="mod">
          <ac:chgData name="Segev, Jonathan" userId="7c67a1b0-8725-4553-8055-0888dbcaef94" providerId="ADAL" clId="{7BF6B762-EB25-4B84-AB7E-ED01D80E8A48}" dt="2022-05-12T19:12:45.432" v="434" actId="20577"/>
          <ac:spMkLst>
            <pc:docMk/>
            <pc:sldMk cId="64658170" sldId="1004"/>
            <ac:spMk id="3" creationId="{67DD31E9-AD35-400D-B673-CDF80A3048BB}"/>
          </ac:spMkLst>
        </pc:spChg>
      </pc:sldChg>
      <pc:sldMasterChg chg="modSp mod">
        <pc:chgData name="Segev, Jonathan" userId="7c67a1b0-8725-4553-8055-0888dbcaef94" providerId="ADAL" clId="{7BF6B762-EB25-4B84-AB7E-ED01D80E8A48}" dt="2022-05-12T22:56:43.518" v="436" actId="20577"/>
        <pc:sldMasterMkLst>
          <pc:docMk/>
          <pc:sldMasterMk cId="0" sldId="2147483648"/>
        </pc:sldMasterMkLst>
        <pc:spChg chg="mod">
          <ac:chgData name="Segev, Jonathan" userId="7c67a1b0-8725-4553-8055-0888dbcaef94" providerId="ADAL" clId="{7BF6B762-EB25-4B84-AB7E-ED01D80E8A48}" dt="2022-05-12T22:56:43.518" v="436"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5/12/2022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4870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802.11-20/0771r55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1/11-21-0835-02-00az-lb253-group-cr.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1/11-21-0864-01-00az-comment-resolutions-of-cid-5090.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1/11-21-0901-00-00az-tb-ranging-rsta-availability-window-periodicity.doc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1/11-21-0917-00-00az-lb253-cr-for-cid-5189-5192.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1/11-21-0928-01-00az-lb253-passive-tb-ranging-cr.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1/11-21-0978-01-00az-lb253-passive-tb-ranging-cr-part-ii.doc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21/11-21-0967-02-00az-misc-cids-part-1.doc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21/11-21-0911-02-00az-comment-resolution-lb253-cid-5377.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21/11-21-0929-02-00az-lb253-lmr-frame-cr.doc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21/11-21-0968-00-00az-nominal-packet-padding-for-nonassociated-stas.doc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21/11-21-1021-02-00az-lb253-passive-tb-ranging-cr-part-iii.doc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1/11-21-1034-01-00az-lb253-cr-for-9-3-1-19.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1/11-21-1007-01-00az-spec-text-proposal-on-tx-power-clarification.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1/11-21-1038-01-00az-lb253-resoluiton-to-cid-set3.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21/11-21-0969-01-00az-lb-253-crs-c.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21/11-21-1043-01-00az-lb253-resoluiton-to-cid-set4.doc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hyperlink" Target="https://mentor.ieee.org/802.11/dcn/21/11-21-1030-01-00az-oci-usage-in-11az.docx"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hyperlink" Target="https://mentor.ieee.org/802.11/dcn/21/11-21-1045-01-00az-proposed-resolutions-to-some-11az-lb253-cids.doc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ec/dcn/19/ec-19-0064-00-ACSD-p802-11az.doc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393-01-00az-misc-cr-for-clause-9.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410-00-00az-lb249-resolution-editorial-batch-of-8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392-02-00az-cr-for-11-22-6-3-3.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0/11-20-1502-03-00az-some-lb-249-passive-tb-ranging-cr-part-iii.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0/11-20-0340-08-00az-lb249-ftm-negotiation-and-exchange.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53-01-00az-lb249-some-dmg-cids-part-i.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01-02-00az-lmr-time-stamps.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581-02-00az-some-lb-249-passive-tb-ranging-cr-part-iv.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0/11-20-1437-02-00az-lb249-cr-for-various-comments-part-3.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0/11-20-1590-02-00az-lb249-some-dmg-cids-part-ii.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0/11-20-1603-02-00az-comment-resolution-lb249-cid-3236.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1/11-21-0478-02-00az-cid-resolutions-for-lb253.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1/11-21-0505-01-00az-six-cid-resolutions-for-lb253.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1/11-21-0532-00-00az-aid-rsid-field-clarification.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1/11-21-0533-02-00az-tgaz-lb253-cr.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1/11-21-0564-02-00az-lb253-resoluiton-to-cid-set2.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1/11-21-0519-03-00az-comment-resolution-lb253-parameters-part-3.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a:t> Motion </a:t>
            </a:r>
            <a:r>
              <a:rPr lang="en-US" altLang="en-US" dirty="0"/>
              <a:t>compendium</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2022-05-12</a:t>
            </a:r>
          </a:p>
        </p:txBody>
      </p:sp>
      <p:sp>
        <p:nvSpPr>
          <p:cNvPr id="6" name="Date Placeholder 3"/>
          <p:cNvSpPr>
            <a:spLocks noGrp="1"/>
          </p:cNvSpPr>
          <p:nvPr>
            <p:ph type="dt" idx="10"/>
          </p:nvPr>
        </p:nvSpPr>
        <p:spPr/>
        <p:txBody>
          <a:bodyPr/>
          <a:lstStyle/>
          <a:p>
            <a:r>
              <a:rPr lang="en-US"/>
              <a:t>May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sz="2000" dirty="0"/>
              <a:t>Motion </a:t>
            </a:r>
            <a:r>
              <a:rPr lang="en-US" sz="2000" b="0" dirty="0"/>
              <a:t>(202005-08)</a:t>
            </a:r>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Venkatesan </a:t>
            </a:r>
          </a:p>
          <a:p>
            <a:pPr marL="0" indent="0"/>
            <a:r>
              <a:rPr lang="en-US" sz="2000" b="0" dirty="0"/>
              <a:t>Results (Y/N/A): unanimous consent</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11-21-0835 LB253 Group CR (Jonathan Segev)</a:t>
            </a:r>
          </a:p>
          <a:p>
            <a:endParaRPr lang="en-US" sz="1400" b="0" dirty="0"/>
          </a:p>
          <a:p>
            <a:r>
              <a:rPr lang="en-US" sz="2000" dirty="0"/>
              <a:t>Motion </a:t>
            </a:r>
            <a:r>
              <a:rPr lang="en-US" sz="2000" b="0" dirty="0"/>
              <a:t>(202106-01):</a:t>
            </a:r>
          </a:p>
          <a:p>
            <a:pPr marL="0" indent="0"/>
            <a:r>
              <a:rPr lang="en-US" sz="2000" b="0" dirty="0"/>
              <a:t>Move to adopt the resolution depicted by document 11-21-0835r2 for </a:t>
            </a:r>
            <a:r>
              <a:rPr lang="pt-BR" sz="2000" b="0" dirty="0"/>
              <a:t>CIDs </a:t>
            </a:r>
            <a:r>
              <a:rPr lang="en-US" sz="2000" b="0" dirty="0"/>
              <a:t> 5203, 5254, 5261, 5294, 5348, 5353, 5378, 5381, 5444  ( 9 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Ali Raissinia </a:t>
            </a:r>
          </a:p>
          <a:p>
            <a:r>
              <a:rPr lang="en-US" sz="2000" b="0" dirty="0"/>
              <a:t>Results (Y/N/A): 6/0/1</a:t>
            </a:r>
          </a:p>
          <a:p>
            <a:endParaRPr lang="en-US" sz="2000" b="0" dirty="0"/>
          </a:p>
          <a:p>
            <a:r>
              <a:rPr lang="en-US" sz="2000" b="0" dirty="0"/>
              <a:t>Results from the May 26</a:t>
            </a:r>
            <a:r>
              <a:rPr lang="en-US" sz="2000" b="0" baseline="30000" dirty="0"/>
              <a:t>th</a:t>
            </a:r>
            <a:r>
              <a:rPr lang="en-US" sz="2000" b="0" dirty="0"/>
              <a:t> Telecon: 8/0/0</a:t>
            </a:r>
          </a:p>
          <a:p>
            <a:r>
              <a:rPr lang="en-US" sz="1800" b="0" dirty="0">
                <a:hlinkClick r:id="rId2"/>
              </a:rPr>
              <a:t>https://mentor.ieee.org/802.11/dcn/21/11-21-0835-02-00az-lb253-group-cr.docx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66416550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9" y="1532194"/>
            <a:ext cx="11215414" cy="4609630"/>
          </a:xfrm>
        </p:spPr>
        <p:txBody>
          <a:bodyPr/>
          <a:lstStyle/>
          <a:p>
            <a:r>
              <a:rPr lang="en-US" sz="2000" b="0" dirty="0"/>
              <a:t>Submission 11-21-0864 Comment Resolutions of CID 5090 (Steve Shellhammer)</a:t>
            </a:r>
          </a:p>
          <a:p>
            <a:endParaRPr lang="en-US" sz="1400" b="0" dirty="0"/>
          </a:p>
          <a:p>
            <a:r>
              <a:rPr lang="en-US" sz="2000" dirty="0"/>
              <a:t>Motion </a:t>
            </a:r>
            <a:r>
              <a:rPr lang="en-US" sz="2000" b="0" dirty="0"/>
              <a:t>(202106-02):</a:t>
            </a:r>
          </a:p>
          <a:p>
            <a:pPr marL="0" indent="0"/>
            <a:r>
              <a:rPr lang="en-US" sz="2000" b="0" dirty="0"/>
              <a:t>Move to adopt the resolution depicted by document 11-21-0864r1 for </a:t>
            </a:r>
            <a:r>
              <a:rPr lang="pt-BR" sz="2000" b="0" dirty="0"/>
              <a:t>CID 5090 </a:t>
            </a:r>
            <a:r>
              <a:rPr lang="en-US" sz="2000" b="0" dirty="0"/>
              <a:t>(1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a:t>
            </a:r>
          </a:p>
          <a:p>
            <a:endParaRPr lang="en-US" sz="2000" b="0" dirty="0"/>
          </a:p>
          <a:p>
            <a:r>
              <a:rPr lang="en-US" sz="2000" b="0" dirty="0"/>
              <a:t>Results from the May 26</a:t>
            </a:r>
            <a:r>
              <a:rPr lang="en-US" sz="2000" b="0" baseline="30000" dirty="0"/>
              <a:t>th</a:t>
            </a:r>
            <a:r>
              <a:rPr lang="en-US" sz="2000" b="0" dirty="0"/>
              <a:t> Telecon: 9/0/1</a:t>
            </a:r>
          </a:p>
          <a:p>
            <a:r>
              <a:rPr lang="en-US" sz="1800" b="0" dirty="0">
                <a:hlinkClick r:id="rId2"/>
              </a:rPr>
              <a:t>https://mentor.ieee.org/802.11/dcn/21/11-21-0864-01-00az-comment-resolutions-of-cid-5090.docx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56510780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11-21-0901 TB Ranging RSTA Availability Window Periodicity (Christian Berger)</a:t>
            </a:r>
          </a:p>
          <a:p>
            <a:endParaRPr lang="en-US" sz="1400" b="0" dirty="0"/>
          </a:p>
          <a:p>
            <a:r>
              <a:rPr lang="en-US" sz="2000" dirty="0"/>
              <a:t>Motion </a:t>
            </a:r>
            <a:r>
              <a:rPr lang="en-US" sz="2000" b="0" dirty="0"/>
              <a:t>(202106-03):</a:t>
            </a:r>
          </a:p>
          <a:p>
            <a:pPr marL="0" indent="0"/>
            <a:r>
              <a:rPr lang="en-US" sz="2000" b="0" dirty="0"/>
              <a:t>Move to adopt text changes depicted by document 11-21-0901r0,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consent </a:t>
            </a:r>
          </a:p>
          <a:p>
            <a:endParaRPr lang="en-US" sz="2000" b="0" dirty="0"/>
          </a:p>
          <a:p>
            <a:r>
              <a:rPr lang="en-US" sz="2000" b="0" dirty="0"/>
              <a:t>Results from the June 2</a:t>
            </a:r>
            <a:r>
              <a:rPr lang="en-US" sz="2000" b="0" baseline="30000" dirty="0"/>
              <a:t>nd</a:t>
            </a:r>
            <a:r>
              <a:rPr lang="en-US" sz="2000" b="0" dirty="0"/>
              <a:t> Telecon: 7/0/1</a:t>
            </a:r>
          </a:p>
          <a:p>
            <a:r>
              <a:rPr lang="en-US" sz="1600" b="0" dirty="0">
                <a:hlinkClick r:id="rId2"/>
              </a:rPr>
              <a:t>https://mentor.ieee.org/802.11/dcn/21/11-21-0901-00-00az-tb-ranging-rsta-availability-window-periodicity.docx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6118208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8" y="1484785"/>
            <a:ext cx="11305256" cy="4609630"/>
          </a:xfrm>
        </p:spPr>
        <p:txBody>
          <a:bodyPr/>
          <a:lstStyle/>
          <a:p>
            <a:r>
              <a:rPr lang="en-US" sz="2000" b="0" dirty="0"/>
              <a:t>Submission 11-21-0917 lb253 CR for CID 5189 5192 (Tianyu Wu)</a:t>
            </a:r>
          </a:p>
          <a:p>
            <a:endParaRPr lang="en-US" sz="1400" b="0" dirty="0"/>
          </a:p>
          <a:p>
            <a:r>
              <a:rPr lang="en-US" sz="2000" dirty="0"/>
              <a:t>Motion </a:t>
            </a:r>
            <a:r>
              <a:rPr lang="en-US" sz="2000" b="0" dirty="0"/>
              <a:t>(202106-04):</a:t>
            </a:r>
          </a:p>
          <a:p>
            <a:pPr marL="0" indent="0"/>
            <a:r>
              <a:rPr lang="en-US" sz="2000" b="0" dirty="0"/>
              <a:t>Move to adopt the resolution depicted by document 11-21-0917r0 for </a:t>
            </a:r>
            <a:r>
              <a:rPr lang="pt-BR" sz="2000" b="0" dirty="0"/>
              <a:t>CIDs 5189, 5192 </a:t>
            </a:r>
            <a:r>
              <a:rPr lang="en-US" sz="2000" b="0" dirty="0"/>
              <a:t>(2 CIDs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a:t>
            </a:r>
          </a:p>
          <a:p>
            <a:r>
              <a:rPr lang="en-US" sz="2000" b="0" dirty="0"/>
              <a:t>Results (Y/N/A): 6/1/2</a:t>
            </a:r>
          </a:p>
          <a:p>
            <a:r>
              <a:rPr lang="en-US" sz="2000" b="0" dirty="0"/>
              <a:t>Motion passes</a:t>
            </a:r>
          </a:p>
          <a:p>
            <a:r>
              <a:rPr lang="en-US" sz="2000" b="0" dirty="0"/>
              <a:t>Results from the June 2</a:t>
            </a:r>
            <a:r>
              <a:rPr lang="en-US" sz="2000" b="0" baseline="30000" dirty="0"/>
              <a:t>nd</a:t>
            </a:r>
            <a:r>
              <a:rPr lang="en-US" sz="2000" b="0" dirty="0"/>
              <a:t> Telecon: 4/1/2</a:t>
            </a:r>
          </a:p>
          <a:p>
            <a:r>
              <a:rPr lang="en-US" sz="1800" b="0" dirty="0">
                <a:hlinkClick r:id="rId2"/>
              </a:rPr>
              <a:t>https://mentor.ieee.org/802.11/dcn/21/11-21-0917-00-00az-lb253-cr-for-cid-5189-5192.docx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74792039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(202107-01):</a:t>
            </a:r>
          </a:p>
          <a:p>
            <a:pPr marL="0" indent="0"/>
            <a:r>
              <a:rPr lang="en-US" sz="2000" b="0" dirty="0"/>
              <a:t>Move to approve document 11-21-807r0 </a:t>
            </a:r>
            <a:r>
              <a:rPr lang="en-US" sz="2000" b="0" dirty="0" err="1"/>
              <a:t>TGaz</a:t>
            </a:r>
            <a:r>
              <a:rPr lang="en-US" sz="2000" b="0" dirty="0"/>
              <a:t> May 2021 Interim Minutes as the </a:t>
            </a:r>
            <a:r>
              <a:rPr lang="en-US" sz="2000" b="0" dirty="0" err="1"/>
              <a:t>TGaz</a:t>
            </a:r>
            <a:r>
              <a:rPr lang="en-US" sz="2000" b="0" dirty="0"/>
              <a:t> meetings minutes for the May IEEE Electronic meeting week. </a:t>
            </a:r>
          </a:p>
          <a:p>
            <a:endParaRPr lang="en-US" sz="2000" b="0" dirty="0"/>
          </a:p>
          <a:p>
            <a:r>
              <a:rPr lang="en-US" sz="2000" b="0" dirty="0"/>
              <a:t>Moved by: Assaf Kasher</a:t>
            </a:r>
          </a:p>
          <a:p>
            <a:r>
              <a:rPr lang="en-US" sz="2000" b="0" dirty="0"/>
              <a:t>Seconded by: Stephen Palm </a:t>
            </a:r>
          </a:p>
          <a:p>
            <a:r>
              <a:rPr lang="en-US" sz="2000" b="0" dirty="0"/>
              <a:t>Results (Y/N/A): 44/0/5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11779552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11-21-0928 LB253 Passive TB Ranging CR (Erik Lindskog)</a:t>
            </a:r>
          </a:p>
          <a:p>
            <a:endParaRPr lang="en-US" sz="1400" b="0" dirty="0"/>
          </a:p>
          <a:p>
            <a:r>
              <a:rPr lang="en-US" sz="2000" dirty="0"/>
              <a:t>Motion </a:t>
            </a:r>
            <a:r>
              <a:rPr lang="en-US" sz="2000" b="0" dirty="0"/>
              <a:t>(202107-02):</a:t>
            </a:r>
          </a:p>
          <a:p>
            <a:pPr marL="0" indent="0"/>
            <a:r>
              <a:rPr lang="en-US" sz="2000" b="0" dirty="0"/>
              <a:t>Move to adopt the resolution depicted by document </a:t>
            </a:r>
            <a:r>
              <a:rPr lang="pt-BR" sz="2000" b="0" dirty="0"/>
              <a:t>11-21-0928r1 for CIDs  5235, 5252, 5253, 5020, 5021, 5026, 5032, 5033, 5367, 5391, 5034, 5035, 5043, 5073, 5074, 5076, 5242 </a:t>
            </a:r>
            <a:r>
              <a:rPr lang="en-US" sz="2000" b="0" dirty="0"/>
              <a:t>(17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 </a:t>
            </a:r>
          </a:p>
          <a:p>
            <a:r>
              <a:rPr lang="en-US" sz="2000" b="0" dirty="0"/>
              <a:t>Results (Y/N/A): Unanimous </a:t>
            </a:r>
          </a:p>
          <a:p>
            <a:endParaRPr lang="en-US" sz="2000" b="0" dirty="0"/>
          </a:p>
          <a:p>
            <a:r>
              <a:rPr lang="en-US" sz="2000" b="0" dirty="0"/>
              <a:t>Results from the June 9</a:t>
            </a:r>
            <a:r>
              <a:rPr lang="en-US" sz="2000" b="0" baseline="30000" dirty="0"/>
              <a:t>th</a:t>
            </a:r>
            <a:r>
              <a:rPr lang="en-US" sz="2000" b="0" dirty="0"/>
              <a:t> Telecon: 7/0/0</a:t>
            </a:r>
          </a:p>
          <a:p>
            <a:r>
              <a:rPr lang="en-US" sz="2000" b="0" dirty="0">
                <a:hlinkClick r:id="rId2"/>
              </a:rPr>
              <a:t>https://mentor.ieee.org/802.11/dcn/21/11-21-0928-01-00az-lb253-passive-tb-ranging-cr.docx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48223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sz="2000" dirty="0"/>
              <a:t>Motion </a:t>
            </a:r>
            <a:r>
              <a:rPr lang="en-US" sz="2000" b="0" dirty="0"/>
              <a:t>(202005-09)</a:t>
            </a:r>
            <a:endParaRPr lang="en-US" sz="2000"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Christian Berger</a:t>
            </a:r>
          </a:p>
          <a:p>
            <a:pPr marL="0" indent="0"/>
            <a:r>
              <a:rPr lang="en-US" sz="2000" b="0" dirty="0"/>
              <a:t>Results (Y/N/A): unanimous consent</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11-21-0978 LB253 Passive TB Ranging CR - part II (Erik Lindskog)</a:t>
            </a:r>
          </a:p>
          <a:p>
            <a:endParaRPr lang="en-US" sz="1400" b="0" dirty="0"/>
          </a:p>
          <a:p>
            <a:r>
              <a:rPr lang="en-US" sz="2000" dirty="0"/>
              <a:t>Motion </a:t>
            </a:r>
            <a:r>
              <a:rPr lang="en-US" sz="2000" b="0" dirty="0"/>
              <a:t>(202107-03):</a:t>
            </a:r>
          </a:p>
          <a:p>
            <a:pPr marL="0" indent="0"/>
            <a:r>
              <a:rPr lang="en-US" sz="2000" b="0" dirty="0"/>
              <a:t>Move to adopt the resolution depicted by document </a:t>
            </a:r>
            <a:r>
              <a:rPr lang="pt-BR" sz="2000" b="0" dirty="0"/>
              <a:t>11-21-0978r1 for CIDs 5077, 5243, 5078, 5246, 5075, 5244, 5245, 5079,5080, 5083, 5084, 5082, 5081 and 5143 (14 CIDs total)</a:t>
            </a:r>
            <a:r>
              <a:rPr lang="en-US" sz="2000" b="0" dirty="0"/>
              <a:t>,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Assaf Kasher</a:t>
            </a:r>
          </a:p>
          <a:p>
            <a:r>
              <a:rPr lang="en-US" sz="2000" b="0" dirty="0"/>
              <a:t>Results (Y/N/A): Unanimous </a:t>
            </a:r>
          </a:p>
          <a:p>
            <a:endParaRPr lang="en-US" sz="1200" b="0" dirty="0"/>
          </a:p>
          <a:p>
            <a:r>
              <a:rPr lang="en-US" sz="2000" b="0" dirty="0"/>
              <a:t>Results from the June 16</a:t>
            </a:r>
            <a:r>
              <a:rPr lang="en-US" sz="2000" b="0" baseline="30000" dirty="0"/>
              <a:t>th</a:t>
            </a:r>
            <a:r>
              <a:rPr lang="en-US" sz="2000" b="0" dirty="0"/>
              <a:t> Telecon: 9/0/0</a:t>
            </a:r>
          </a:p>
          <a:p>
            <a:r>
              <a:rPr lang="en-US" sz="1800" b="0" dirty="0">
                <a:hlinkClick r:id="rId2"/>
              </a:rPr>
              <a:t>https://mentor.ieee.org/802.11/dcn/21/11-21-0978-01-00az-lb253-passive-tb-ranging-cr-part-ii.docx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30041544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11-21-0967 </a:t>
            </a:r>
            <a:r>
              <a:rPr lang="en-US" sz="2000" b="0" dirty="0" err="1"/>
              <a:t>Misc</a:t>
            </a:r>
            <a:r>
              <a:rPr lang="en-US" sz="2000" b="0" dirty="0"/>
              <a:t> CIDs part 1 (Dibakar Das)</a:t>
            </a:r>
          </a:p>
          <a:p>
            <a:endParaRPr lang="en-US" sz="1400" b="0" dirty="0"/>
          </a:p>
          <a:p>
            <a:r>
              <a:rPr lang="en-US" sz="2000" dirty="0"/>
              <a:t>Motion </a:t>
            </a:r>
            <a:r>
              <a:rPr lang="en-US" sz="2000" b="0" dirty="0"/>
              <a:t>(202107-04):</a:t>
            </a:r>
          </a:p>
          <a:p>
            <a:pPr marL="0" indent="0"/>
            <a:r>
              <a:rPr lang="en-US" sz="2000" b="0" dirty="0"/>
              <a:t>Move to adopt the resolution depicted by document </a:t>
            </a:r>
            <a:r>
              <a:rPr lang="pt-BR" sz="2000" b="0" dirty="0"/>
              <a:t>11-21-0967r2 for </a:t>
            </a:r>
            <a:r>
              <a:rPr lang="en-US" sz="2000" b="0" dirty="0"/>
              <a:t>5451, 5450, 5449, 5428, 5427, 5396, 5393, 5234, 5218, 5194, 5180, 5172, 5171, 5170, 5169, 5135 and 5042 (17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 </a:t>
            </a:r>
          </a:p>
          <a:p>
            <a:endParaRPr lang="en-US" sz="1200" b="0" dirty="0"/>
          </a:p>
          <a:p>
            <a:r>
              <a:rPr lang="en-US" sz="2000" b="0" dirty="0"/>
              <a:t>Results from the June 23</a:t>
            </a:r>
            <a:r>
              <a:rPr lang="en-US" sz="2000" b="0" baseline="30000" dirty="0"/>
              <a:t>rd</a:t>
            </a:r>
            <a:r>
              <a:rPr lang="en-US" sz="2000" b="0" dirty="0"/>
              <a:t> Telecon: 7/1/2</a:t>
            </a:r>
          </a:p>
          <a:p>
            <a:r>
              <a:rPr lang="en-US" sz="1800" b="0" dirty="0">
                <a:hlinkClick r:id="rId2"/>
              </a:rPr>
              <a:t>https://mentor.ieee.org/802.11/dcn/21/11-21-0967-02-00az-misc-cids-part-1.docx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3939512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11-21-0911 Comment-resolution-lb253 - CID 5377 (Christian Berger)</a:t>
            </a:r>
          </a:p>
          <a:p>
            <a:endParaRPr lang="en-US" sz="1400" b="0" dirty="0"/>
          </a:p>
          <a:p>
            <a:r>
              <a:rPr lang="en-US" sz="2000" dirty="0"/>
              <a:t>Motion </a:t>
            </a:r>
            <a:r>
              <a:rPr lang="en-US" sz="2000" b="0" dirty="0"/>
              <a:t>(202107-05):</a:t>
            </a:r>
          </a:p>
          <a:p>
            <a:pPr marL="0" indent="0"/>
            <a:r>
              <a:rPr lang="en-US" sz="2000" b="0" dirty="0"/>
              <a:t>Move to adopt the resolution depicted by document </a:t>
            </a:r>
            <a:r>
              <a:rPr lang="pt-BR" sz="2000" b="0" dirty="0"/>
              <a:t>11-21-0911r2 for </a:t>
            </a:r>
            <a:r>
              <a:rPr lang="en-US" sz="2000" b="0" dirty="0"/>
              <a:t>CID 5377 (1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800" b="0" dirty="0">
                <a:hlinkClick r:id="rId2"/>
              </a:rPr>
              <a:t>https://mentor.ieee.org/802.11/dcn/21/11-21-0911-02-00az-comment-resolution-lb253-cid-5377.docx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25448081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11-21-0929 LB253 LMR frame CR (Erik Lindskog)</a:t>
            </a:r>
          </a:p>
          <a:p>
            <a:endParaRPr lang="en-US" sz="1400" b="0" dirty="0"/>
          </a:p>
          <a:p>
            <a:r>
              <a:rPr lang="en-US" sz="2000" dirty="0"/>
              <a:t>Motion </a:t>
            </a:r>
            <a:r>
              <a:rPr lang="en-US" sz="2000" b="0" dirty="0"/>
              <a:t>(202107-06):</a:t>
            </a:r>
          </a:p>
          <a:p>
            <a:pPr marL="0" indent="0"/>
            <a:r>
              <a:rPr lang="en-US" sz="2000" b="0" dirty="0"/>
              <a:t>Move to adopt the resolution depicted by document 11-21-0929r3 for CIDs 5220, 5221 and 5223, (3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a:t>
            </a:r>
          </a:p>
          <a:p>
            <a:r>
              <a:rPr lang="en-US" sz="2000" b="0" dirty="0"/>
              <a:t>Results (Y/N/A): unanimous</a:t>
            </a:r>
          </a:p>
          <a:p>
            <a:endParaRPr lang="en-US" sz="1200" b="0" dirty="0"/>
          </a:p>
          <a:p>
            <a:r>
              <a:rPr lang="en-US" sz="2000" b="0" dirty="0"/>
              <a:t>Results from the June 24</a:t>
            </a:r>
            <a:r>
              <a:rPr lang="en-US" sz="2000" b="0" baseline="30000" dirty="0"/>
              <a:t>th</a:t>
            </a:r>
            <a:r>
              <a:rPr lang="en-US" sz="2000" b="0" dirty="0"/>
              <a:t> Telecon: 8/0/1 (where 11-21-929r2 was discussed)</a:t>
            </a:r>
          </a:p>
          <a:p>
            <a:r>
              <a:rPr lang="en-US" sz="1800" b="0" dirty="0">
                <a:hlinkClick r:id="rId2"/>
              </a:rPr>
              <a:t>https://mentor.ieee.org/802.11/dcn/21/11-21-0929-02-00az-lb253-lmr-frame-cr.docx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69435206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11-21-0968 Nominal Packet Padding for </a:t>
            </a:r>
            <a:r>
              <a:rPr lang="en-US" sz="2000" b="0" dirty="0" err="1"/>
              <a:t>Nonassociated</a:t>
            </a:r>
            <a:r>
              <a:rPr lang="en-US" sz="2000" b="0" dirty="0"/>
              <a:t> STAs (Youhan Kim)</a:t>
            </a:r>
          </a:p>
          <a:p>
            <a:endParaRPr lang="en-US" sz="1400" b="0" dirty="0"/>
          </a:p>
          <a:p>
            <a:r>
              <a:rPr lang="en-US" sz="2000" dirty="0"/>
              <a:t>Motion </a:t>
            </a:r>
            <a:r>
              <a:rPr lang="en-US" sz="2000" b="0" dirty="0"/>
              <a:t>(202107-07):</a:t>
            </a:r>
          </a:p>
          <a:p>
            <a:pPr marL="0" indent="0"/>
            <a:r>
              <a:rPr lang="en-US" sz="2000" b="0" dirty="0"/>
              <a:t>Move to adopt the text changes contained in 11-21-968r0,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Christian Berger</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600" b="0" dirty="0">
                <a:hlinkClick r:id="rId2"/>
              </a:rPr>
              <a:t>https://mentor.ieee.org/802.11/dcn/21/11-21-0968-00-00az-nominal-packet-padding-for-nonassociated-stas.docx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71670352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11-21-1021 LB253 Passive TB Ranging CR - Part III (Erik Lindskog)</a:t>
            </a:r>
          </a:p>
          <a:p>
            <a:endParaRPr lang="en-US" sz="1400" b="0" dirty="0"/>
          </a:p>
          <a:p>
            <a:r>
              <a:rPr lang="en-US" sz="2000" dirty="0"/>
              <a:t>Motion </a:t>
            </a:r>
            <a:r>
              <a:rPr lang="en-US" sz="2000" b="0" dirty="0"/>
              <a:t>(202107-08):</a:t>
            </a:r>
          </a:p>
          <a:p>
            <a:pPr marL="0" indent="0"/>
            <a:r>
              <a:rPr lang="en-US" sz="2000" b="0" dirty="0"/>
              <a:t>Move to adopt the resolution depicted by document </a:t>
            </a:r>
            <a:r>
              <a:rPr lang="pt-BR" sz="2000" b="0" dirty="0"/>
              <a:t>11-21-1021r2 for CIDs 5283, 5022, 5023, 5025, 5055,  5028 (6 CIDs total), </a:t>
            </a:r>
            <a:r>
              <a:rPr lang="en-US" sz="2000" b="0" dirty="0"/>
              <a:t>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a:p>
            <a:r>
              <a:rPr lang="en-US" sz="2000" b="0" dirty="0"/>
              <a:t>Results from the June 30</a:t>
            </a:r>
            <a:r>
              <a:rPr lang="en-US" sz="2000" b="0" baseline="30000" dirty="0"/>
              <a:t>th</a:t>
            </a:r>
            <a:r>
              <a:rPr lang="en-US" sz="2000" b="0" dirty="0"/>
              <a:t> Telecon: 8/0/0</a:t>
            </a:r>
          </a:p>
          <a:p>
            <a:r>
              <a:rPr lang="en-US" sz="1600" b="0" dirty="0">
                <a:hlinkClick r:id="rId2"/>
              </a:rPr>
              <a:t>https://mentor.ieee.org/802.11/dcn/21/11-21-1021-02-00az-lb253-passive-tb-ranging-cr-part-iii.docx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59162407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11-21-1034 lb253 CR for 9.3.1.19 (Tianyu Wu)</a:t>
            </a:r>
          </a:p>
          <a:p>
            <a:endParaRPr lang="en-US" sz="1400" b="0" dirty="0"/>
          </a:p>
          <a:p>
            <a:r>
              <a:rPr lang="en-US" sz="2000" dirty="0"/>
              <a:t>Motion </a:t>
            </a:r>
            <a:r>
              <a:rPr lang="en-US" sz="2000" b="0" dirty="0"/>
              <a:t>(202107-09):</a:t>
            </a:r>
          </a:p>
          <a:p>
            <a:pPr marL="0" indent="0"/>
            <a:r>
              <a:rPr lang="en-US" sz="2000" b="0" dirty="0"/>
              <a:t>Move to adopt the resolution depicted by document 11-21-1034r1 for CIDs 5001, 5002, 5103, 5106, 5160, 5423, 5432, 5433, 5434, and 5436 (10 CIDs total)</a:t>
            </a:r>
            <a:r>
              <a:rPr lang="pt-BR" sz="2000" b="0" dirty="0"/>
              <a:t>, </a:t>
            </a:r>
            <a:r>
              <a:rPr lang="en-US" sz="2000" b="0" dirty="0"/>
              <a:t>instruct the technical editor to incorporate it in the P802.11az draft and grant the editor editorial license. </a:t>
            </a:r>
          </a:p>
          <a:p>
            <a:endParaRPr lang="en-US" sz="2000" b="0" dirty="0"/>
          </a:p>
          <a:p>
            <a:r>
              <a:rPr lang="en-US" sz="2000" b="0" dirty="0"/>
              <a:t>Moved by: Tianyu Wu </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7/0/1</a:t>
            </a:r>
          </a:p>
          <a:p>
            <a:r>
              <a:rPr lang="en-US" sz="2000" b="0" dirty="0">
                <a:hlinkClick r:id="rId2"/>
              </a:rPr>
              <a:t>https://mentor.ieee.org/802.11/dcn/21/11-21-1034-01-00az-lb253-cr-for-9-3-1-19.docx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5032594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11-21-1007 Spec text proposal on Tx power clarification (Tianyu Wu)</a:t>
            </a:r>
          </a:p>
          <a:p>
            <a:endParaRPr lang="en-US" sz="1400" b="0" dirty="0"/>
          </a:p>
          <a:p>
            <a:r>
              <a:rPr lang="en-US" sz="2000" dirty="0"/>
              <a:t>Motion </a:t>
            </a:r>
            <a:r>
              <a:rPr lang="en-US" sz="2000" b="0" dirty="0"/>
              <a:t>(202107-10):</a:t>
            </a:r>
          </a:p>
          <a:p>
            <a:pPr marL="0" indent="0"/>
            <a:r>
              <a:rPr lang="en-US" sz="2000" b="0" dirty="0"/>
              <a:t>Move to adopt the text changes depicted by document 11-21-1007r1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3/0/4</a:t>
            </a:r>
          </a:p>
          <a:p>
            <a:r>
              <a:rPr lang="en-US" sz="1800" b="0" dirty="0">
                <a:hlinkClick r:id="rId2"/>
              </a:rPr>
              <a:t>https://mentor.ieee.org/802.11/dcn/21/11-21-1007-01-00az-spec-text-proposal-on-tx-power-clarification.docx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55171330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11-21-1038 LB253-resoluiton-to-CID-set3 (Assaf Kasher)</a:t>
            </a:r>
          </a:p>
          <a:p>
            <a:endParaRPr lang="en-US" sz="1400" b="0" dirty="0"/>
          </a:p>
          <a:p>
            <a:r>
              <a:rPr lang="en-US" sz="2000" dirty="0"/>
              <a:t>Motion </a:t>
            </a:r>
            <a:r>
              <a:rPr lang="en-US" sz="2000" b="0" dirty="0"/>
              <a:t>(202107-11):</a:t>
            </a:r>
          </a:p>
          <a:p>
            <a:pPr marL="0" indent="0"/>
            <a:r>
              <a:rPr lang="en-US" sz="2000" b="0" dirty="0"/>
              <a:t>Move to adopt the resolutions depicted by document 11-21-1038r1 for CIDs 5138, 5093, 5356 and 5095 (4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a:t>
            </a:r>
          </a:p>
          <a:p>
            <a:r>
              <a:rPr lang="en-US" sz="2000" b="0" dirty="0"/>
              <a:t>Results (Y/N/A): unanimous</a:t>
            </a:r>
          </a:p>
          <a:p>
            <a:endParaRPr lang="en-US" sz="1200" b="0" dirty="0"/>
          </a:p>
          <a:p>
            <a:r>
              <a:rPr lang="en-US" sz="2000" b="0" dirty="0"/>
              <a:t>Results from the July 1</a:t>
            </a:r>
            <a:r>
              <a:rPr lang="en-US" sz="2000" b="0" baseline="30000" dirty="0"/>
              <a:t>st</a:t>
            </a:r>
            <a:r>
              <a:rPr lang="en-US" sz="2000" b="0" dirty="0"/>
              <a:t> Telecon: 3/0/2</a:t>
            </a:r>
          </a:p>
          <a:p>
            <a:r>
              <a:rPr lang="en-US" sz="2000" b="0" dirty="0">
                <a:hlinkClick r:id="rId2"/>
              </a:rPr>
              <a:t>https://mentor.ieee.org/802.11/dcn/21/11-21-1038-01-00az-lb253-resoluiton-to-cid-set3.docx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87948795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11-21-969 </a:t>
            </a:r>
            <a:r>
              <a:rPr lang="fr-FR" sz="2000" b="0" dirty="0"/>
              <a:t>LB253 </a:t>
            </a:r>
            <a:r>
              <a:rPr lang="fr-FR" sz="2000" b="0" dirty="0" err="1"/>
              <a:t>CRs</a:t>
            </a:r>
            <a:r>
              <a:rPr lang="fr-FR" sz="2000" b="0" dirty="0"/>
              <a:t> part C (Nehru Bhandaru) </a:t>
            </a:r>
          </a:p>
          <a:p>
            <a:endParaRPr lang="en-US" sz="1400" b="0" dirty="0"/>
          </a:p>
          <a:p>
            <a:r>
              <a:rPr lang="en-US" sz="2000" dirty="0"/>
              <a:t>Motion </a:t>
            </a:r>
            <a:r>
              <a:rPr lang="en-US" sz="2000" b="0" dirty="0"/>
              <a:t>(202107-12):</a:t>
            </a:r>
          </a:p>
          <a:p>
            <a:pPr marL="0" indent="0"/>
            <a:r>
              <a:rPr lang="en-US" sz="2000" b="0" dirty="0"/>
              <a:t>Move to adopt the resolutions depicted by document 11-21-969r1 for </a:t>
            </a:r>
            <a:r>
              <a:rPr lang="pt-BR" sz="2000" b="0" dirty="0"/>
              <a:t>CIDs 5181, 5187, 5228, 5439 (4 CIDs total)</a:t>
            </a:r>
            <a:r>
              <a:rPr lang="en-US" sz="2000" b="0" dirty="0"/>
              <a:t>,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a:t>
            </a:r>
          </a:p>
          <a:p>
            <a:r>
              <a:rPr lang="en-US" sz="2000" b="0" dirty="0"/>
              <a:t>Results (Y/N/A): unanimous</a:t>
            </a:r>
          </a:p>
          <a:p>
            <a:r>
              <a:rPr lang="en-US" sz="1200" dirty="0">
                <a:solidFill>
                  <a:srgbClr val="FF0000"/>
                </a:solidFill>
              </a:rPr>
              <a:t>Note to editor: CID 5093 and CID 5095 are included in 11-21-969r1 but are not part of the motion. </a:t>
            </a:r>
          </a:p>
          <a:p>
            <a:r>
              <a:rPr lang="en-US" sz="2000" b="0" dirty="0"/>
              <a:t>Results from the July 7</a:t>
            </a:r>
            <a:r>
              <a:rPr lang="en-US" sz="2000" b="0" baseline="30000" dirty="0"/>
              <a:t>th</a:t>
            </a:r>
            <a:r>
              <a:rPr lang="en-US" sz="2000" b="0" dirty="0"/>
              <a:t> Telecon: 9/0/0</a:t>
            </a:r>
          </a:p>
          <a:p>
            <a:r>
              <a:rPr lang="en-US" sz="2000" b="0" dirty="0">
                <a:hlinkClick r:id="rId2"/>
              </a:rPr>
              <a:t>https://mentor.ieee.org/802.11/dcn/21/11-21-0969-01-00az-lb-253-crs-c.docx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076345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sz="2000" dirty="0"/>
              <a:t>Motion </a:t>
            </a:r>
            <a:r>
              <a:rPr lang="en-US" sz="2000" b="0" dirty="0"/>
              <a:t>(202005-10)</a:t>
            </a:r>
            <a:endParaRPr lang="en-US" sz="2000" dirty="0"/>
          </a:p>
          <a:p>
            <a:pPr marL="0" indent="0"/>
            <a:r>
              <a:rPr lang="en-US" sz="2000" b="0" dirty="0"/>
              <a:t>Move to adopt the resolutions depicted by document 11-20-0366r2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11-21-1043 LB253-resoluiton-to-CID-set4 </a:t>
            </a:r>
            <a:r>
              <a:rPr lang="fr-FR" sz="2000" b="0" dirty="0"/>
              <a:t>(Assaf Kasher) </a:t>
            </a:r>
          </a:p>
          <a:p>
            <a:endParaRPr lang="en-US" sz="1400" b="0" dirty="0"/>
          </a:p>
          <a:p>
            <a:r>
              <a:rPr lang="en-US" sz="2000" dirty="0"/>
              <a:t>Motion </a:t>
            </a:r>
            <a:r>
              <a:rPr lang="en-US" sz="2000" b="0" dirty="0"/>
              <a:t>(202107-13):</a:t>
            </a:r>
          </a:p>
          <a:p>
            <a:pPr marL="0" indent="0"/>
            <a:r>
              <a:rPr lang="en-US" sz="2000" b="0" dirty="0"/>
              <a:t>Move to adopt the resolutions depicted by document 11-21-1043r1 for </a:t>
            </a:r>
            <a:r>
              <a:rPr lang="pt-BR" sz="2000" b="0" dirty="0"/>
              <a:t>CIDs 5101, 5438, 5110, 5269, 5446 (5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a:p>
            <a:r>
              <a:rPr lang="en-US" sz="2000" b="0" dirty="0"/>
              <a:t>Results from the July 7</a:t>
            </a:r>
            <a:r>
              <a:rPr lang="en-US" sz="2000" b="0" baseline="30000" dirty="0"/>
              <a:t>th</a:t>
            </a:r>
            <a:r>
              <a:rPr lang="en-US" sz="2000" b="0" dirty="0"/>
              <a:t> Telecon: 6/0/2</a:t>
            </a:r>
          </a:p>
          <a:p>
            <a:r>
              <a:rPr lang="en-US" sz="2000" b="0" dirty="0">
                <a:hlinkClick r:id="rId2"/>
              </a:rPr>
              <a:t>https://mentor.ieee.org/802.11/dcn/21/11-21-1043-01-00az-lb253-resoluiton-to-cid-set4.docx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9268171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11-21-1030 OCI usage in 11az </a:t>
            </a:r>
            <a:r>
              <a:rPr lang="fr-FR" sz="2000" b="0" dirty="0"/>
              <a:t>(Dibakar Das) </a:t>
            </a:r>
          </a:p>
          <a:p>
            <a:endParaRPr lang="en-US" sz="1400" b="0" dirty="0"/>
          </a:p>
          <a:p>
            <a:r>
              <a:rPr lang="en-US" sz="2000" dirty="0"/>
              <a:t>Motion </a:t>
            </a:r>
            <a:r>
              <a:rPr lang="en-US" sz="2000" b="0" dirty="0"/>
              <a:t>(202107-14):</a:t>
            </a:r>
          </a:p>
          <a:p>
            <a:pPr marL="0" indent="0"/>
            <a:r>
              <a:rPr lang="en-US" sz="2000" b="0" dirty="0"/>
              <a:t>Move to adopt the text changes depicted by document 11-21-1030r1,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8/0/0</a:t>
            </a:r>
          </a:p>
          <a:p>
            <a:r>
              <a:rPr lang="en-US" sz="2000" b="0" dirty="0">
                <a:hlinkClick r:id="rId2"/>
              </a:rPr>
              <a:t>https://mentor.ieee.org/802.11/dcn/21/11-21-1030-01-00az-oci-usage-in-11az.docx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6906375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11-21-1045 Proposed resolutions to some 11az LB253 CIDs </a:t>
            </a:r>
            <a:r>
              <a:rPr lang="fr-FR" sz="2000" b="0" dirty="0"/>
              <a:t>(Qi Wang) </a:t>
            </a:r>
          </a:p>
          <a:p>
            <a:endParaRPr lang="en-US" sz="1400" b="0" dirty="0"/>
          </a:p>
          <a:p>
            <a:r>
              <a:rPr lang="en-US" sz="2000" dirty="0"/>
              <a:t>Motion </a:t>
            </a:r>
            <a:r>
              <a:rPr lang="en-US" sz="2000" b="0" dirty="0"/>
              <a:t>(202107-15):</a:t>
            </a:r>
          </a:p>
          <a:p>
            <a:pPr marL="0" indent="0"/>
            <a:r>
              <a:rPr lang="en-US" sz="2000" b="0" dirty="0"/>
              <a:t>Move to adopt to adopt the resolutions depicted by document 11-21-1045r1 for </a:t>
            </a:r>
            <a:r>
              <a:rPr lang="pt-BR" sz="2000" b="0" dirty="0"/>
              <a:t>CIDs 5437, 5447 and 5444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10/0/0</a:t>
            </a:r>
          </a:p>
          <a:p>
            <a:r>
              <a:rPr lang="en-US" sz="1600" b="0" dirty="0">
                <a:hlinkClick r:id="rId2"/>
              </a:rPr>
              <a:t>https://mentor.ieee.org/802.11/dcn/21/11-21-1045-01-00az-proposed-resolutions-to-some-11az-lb253-cids.docx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51032132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lb253 173x Editorial 2x General CID Resolutions (Roy Want)</a:t>
            </a:r>
          </a:p>
          <a:p>
            <a:endParaRPr lang="en-US" sz="2000" b="0" dirty="0"/>
          </a:p>
          <a:p>
            <a:r>
              <a:rPr lang="en-US" sz="2000" dirty="0"/>
              <a:t>Motion </a:t>
            </a:r>
            <a:r>
              <a:rPr lang="en-US" sz="2000" b="0" dirty="0"/>
              <a:t>(202107-16):</a:t>
            </a:r>
          </a:p>
          <a:p>
            <a:pPr marL="0" indent="0"/>
            <a:r>
              <a:rPr lang="en-US" sz="2000" b="0" dirty="0"/>
              <a:t>Move to adopt the resolutions for general and editorial </a:t>
            </a:r>
            <a:r>
              <a:rPr lang="pt-BR" sz="2000" b="0" dirty="0"/>
              <a:t>CIDs contained </a:t>
            </a:r>
            <a:r>
              <a:rPr lang="en-US" sz="2000" b="0" dirty="0"/>
              <a:t>in document </a:t>
            </a:r>
          </a:p>
          <a:p>
            <a:pPr marL="0" indent="0"/>
            <a:r>
              <a:rPr lang="en-US" sz="2000" b="0" dirty="0"/>
              <a:t>11-21-1061r0,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 </a:t>
            </a:r>
          </a:p>
          <a:p>
            <a:r>
              <a:rPr lang="en-US" sz="2000" b="0" dirty="0"/>
              <a:t>Results (Y/N/A</a:t>
            </a:r>
            <a:r>
              <a:rPr lang="en-US" sz="2000" b="0"/>
              <a:t>): unanimous </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27087680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2BC6B-AFFD-4DE1-B3C9-697D8BA18DD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D6DDE73-9988-4474-B000-BF17B9610A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0812FB2-EC15-4CB8-878E-17AB1724A57F}"/>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1BA41E6B-D3B8-4A0B-B2EF-B6182CC23F0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5982450-3178-4A97-BFFA-1371FCEECE4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29803043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11-21-989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(202107-17):</a:t>
            </a:r>
          </a:p>
          <a:p>
            <a:pPr marL="0" indent="0"/>
            <a:r>
              <a:rPr lang="en-US" sz="2000" b="0" dirty="0"/>
              <a:t>Move to adopt to adopt the resolution depicted by document 11-21-989r0 for </a:t>
            </a:r>
            <a:r>
              <a:rPr lang="pt-BR" sz="2000" b="0" dirty="0"/>
              <a:t>CID 5044 (1 CID total)</a:t>
            </a:r>
            <a:r>
              <a:rPr lang="en-US" sz="2000" b="0" dirty="0"/>
              <a:t>,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Erik Lindskog</a:t>
            </a:r>
          </a:p>
          <a:p>
            <a:r>
              <a:rPr lang="en-US" sz="2000" b="0" dirty="0"/>
              <a:t>Results (Y/N/A): 20/0/5</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61373451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11-21-1027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(202107-18):</a:t>
            </a:r>
          </a:p>
          <a:p>
            <a:pPr marL="0" indent="0"/>
            <a:r>
              <a:rPr lang="en-US" sz="2000" b="0" dirty="0"/>
              <a:t>Move to adopt to adopt the resolutions depicted by document 11-21-1027r4 for </a:t>
            </a:r>
            <a:r>
              <a:rPr lang="pt-BR" sz="2000" b="0" dirty="0"/>
              <a:t>CIDs 5196, 5195, 5229,  5174, 5039, 5040, 5209, 5210, 5211(9 CIDs total)</a:t>
            </a:r>
            <a:r>
              <a:rPr lang="en-US" sz="2000" b="0" dirty="0"/>
              <a:t>,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Erik Lindskog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84138200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(202107-19):</a:t>
            </a:r>
          </a:p>
          <a:p>
            <a:pPr marL="0" indent="0"/>
            <a:r>
              <a:rPr lang="en-US" sz="2000" b="0" dirty="0"/>
              <a:t>Move to adopt to adopt the resolution depicted by document 11-21-1063r1 for </a:t>
            </a:r>
            <a:r>
              <a:rPr lang="pt-BR" sz="2000" b="0" dirty="0"/>
              <a:t>CIDs 5453 (1 CID total)</a:t>
            </a:r>
            <a:r>
              <a:rPr lang="en-US" sz="2000" b="0" dirty="0"/>
              <a:t>, instruct the technical editor to incorporate it in the P802.11az draft and grant the editor editorial license. </a:t>
            </a:r>
          </a:p>
          <a:p>
            <a:endParaRPr lang="en-US" sz="2000" b="0" dirty="0"/>
          </a:p>
          <a:p>
            <a:r>
              <a:rPr lang="en-US" sz="2000" b="0" dirty="0"/>
              <a:t>Moved by: Qi Wang</a:t>
            </a:r>
          </a:p>
          <a:p>
            <a:r>
              <a:rPr lang="en-US" sz="2000" b="0" dirty="0"/>
              <a:t>Seconded by: Sai Nandagopalan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82225685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11-21-1080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(202107-20):</a:t>
            </a:r>
          </a:p>
          <a:p>
            <a:pPr marL="0" indent="0"/>
            <a:r>
              <a:rPr lang="en-US" sz="2000" b="0" dirty="0"/>
              <a:t>Move to adopt the resolution depicted by document 11-21-1080r0 for </a:t>
            </a:r>
            <a:r>
              <a:rPr lang="pt-BR" sz="2000" b="0" dirty="0"/>
              <a:t>CIDs 5457 (1 CID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17/0/6</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5167535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(202107-21):</a:t>
            </a:r>
          </a:p>
          <a:p>
            <a:pPr marL="0" indent="0"/>
            <a:r>
              <a:rPr lang="en-US" sz="2000" b="0" dirty="0"/>
              <a:t>Move to adopt the resolutions depicted by document 11-21-1079r0 for </a:t>
            </a:r>
            <a:r>
              <a:rPr lang="pt-BR" sz="2000" b="0" dirty="0"/>
              <a:t>CIDs 5435, 5452, 5376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Manish Kumar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839502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sz="2000" dirty="0"/>
              <a:t>Motion </a:t>
            </a:r>
            <a:r>
              <a:rPr lang="en-US" sz="2000" b="0" dirty="0"/>
              <a:t>(202005-11):</a:t>
            </a:r>
            <a:endParaRPr lang="en-US" sz="2000"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a:t>
            </a:r>
          </a:p>
          <a:p>
            <a:pPr marL="0" indent="0"/>
            <a:r>
              <a:rPr lang="en-US" sz="2000" b="0" dirty="0"/>
              <a:t>Results (Y/N/A): unanimous consent</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(202107-22):</a:t>
            </a:r>
          </a:p>
          <a:p>
            <a:pPr marL="0" indent="0"/>
            <a:r>
              <a:rPr lang="en-US" sz="2000" b="0" dirty="0"/>
              <a:t>Move to adopt the resolutions depicted by document 11-21-1070r1 for </a:t>
            </a:r>
            <a:r>
              <a:rPr lang="pt-BR" sz="2000" b="0" dirty="0"/>
              <a:t>CIDs 5399, 5361, 5466, 5089 (4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31850831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11-21-1139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(202107-23):</a:t>
            </a:r>
          </a:p>
          <a:p>
            <a:pPr marL="0" indent="0"/>
            <a:r>
              <a:rPr lang="en-US" sz="2000" b="0" dirty="0"/>
              <a:t>Move to adopt the resolutions depicted by document 11-21-1139r3 for </a:t>
            </a:r>
            <a:r>
              <a:rPr lang="pt-BR" sz="2000" b="0" dirty="0"/>
              <a:t>CIDs </a:t>
            </a:r>
            <a:r>
              <a:rPr lang="en-US" sz="2000" b="0" dirty="0"/>
              <a:t>5431, 5265, 5380, 5206, 5208, 5173, 5366, 5389, 5390, 5448 (10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21/0/6</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91250849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(202107-24):</a:t>
            </a:r>
          </a:p>
          <a:p>
            <a:pPr marL="0" indent="0"/>
            <a:r>
              <a:rPr lang="en-US" sz="2000" b="0" dirty="0"/>
              <a:t>Move to adopt the resolutions depicted by document 11-21-1155r3 for </a:t>
            </a:r>
            <a:r>
              <a:rPr lang="pt-BR" sz="2000" b="0" dirty="0"/>
              <a:t>CIDs 5465</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3685545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(202107-25):</a:t>
            </a:r>
          </a:p>
          <a:p>
            <a:pPr marL="0" indent="0"/>
            <a:r>
              <a:rPr lang="en-US" sz="2000" b="0" dirty="0"/>
              <a:t>Move to adopt the resolution depicted by document 11-21-1075r0 for </a:t>
            </a:r>
            <a:r>
              <a:rPr lang="pt-BR" sz="2000" b="0" dirty="0"/>
              <a:t>CID 5213</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67816451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(202107-26):</a:t>
            </a:r>
          </a:p>
          <a:p>
            <a:pPr marL="0" indent="0"/>
            <a:r>
              <a:rPr lang="en-US" sz="2000" b="0" dirty="0"/>
              <a:t>Move to adopt the resolutions depicted by document 11-21-1161r0 for </a:t>
            </a:r>
            <a:r>
              <a:rPr lang="pt-BR" sz="2000" b="0" dirty="0"/>
              <a:t>CID 5424 and 5425</a:t>
            </a:r>
          </a:p>
          <a:p>
            <a:pPr marL="0" indent="0"/>
            <a:r>
              <a:rPr lang="en-US" sz="2000" b="0" dirty="0"/>
              <a:t>(2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Stephen Palm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87038823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(202107-27):</a:t>
            </a:r>
          </a:p>
          <a:p>
            <a:pPr marL="0" indent="0"/>
            <a:r>
              <a:rPr lang="en-US" sz="2000" b="0" dirty="0"/>
              <a:t>Move to adopt the resolutions depicted by document 11-21-1156r3 for </a:t>
            </a:r>
            <a:r>
              <a:rPr lang="pt-BR" sz="2000" b="0" dirty="0"/>
              <a:t>CIDs 5148, 5464, 5408, 5418 and 5150 (</a:t>
            </a:r>
            <a:r>
              <a:rPr lang="en-US" sz="2000" b="0" dirty="0"/>
              <a:t>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13/0/0</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7692124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a:t>
            </a:r>
            <a:r>
              <a:rPr lang="en-US" altLang="en-US" dirty="0"/>
              <a:t>11-21-329r7 (Response to MDR)</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11-21-0329 </a:t>
            </a:r>
            <a:r>
              <a:rPr lang="en-US" sz="2000" b="0" dirty="0" err="1"/>
              <a:t>TGaz</a:t>
            </a:r>
            <a:r>
              <a:rPr lang="en-US" sz="2000" b="0" dirty="0"/>
              <a:t> MDR Report (Roy Want)</a:t>
            </a:r>
          </a:p>
          <a:p>
            <a:endParaRPr lang="en-US" sz="1400" b="0" dirty="0"/>
          </a:p>
          <a:p>
            <a:r>
              <a:rPr lang="en-US" sz="2000" dirty="0"/>
              <a:t>Motion </a:t>
            </a:r>
            <a:r>
              <a:rPr lang="en-US" sz="2000" b="0" dirty="0"/>
              <a:t>(202107-28):</a:t>
            </a:r>
          </a:p>
          <a:p>
            <a:pPr marL="0" indent="0"/>
            <a:r>
              <a:rPr lang="en-US" sz="2000" b="0" dirty="0"/>
              <a:t>Move to adopt text changes depicted by document 11-21-0329r7,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17/0/4</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18079045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(202107-29):</a:t>
            </a:r>
          </a:p>
          <a:p>
            <a:pPr marL="0" indent="0"/>
            <a:r>
              <a:rPr lang="en-US" sz="2000" b="0" dirty="0"/>
              <a:t>Move to adopt the resolutions depicted by document 11-21-1113r2 for </a:t>
            </a:r>
            <a:r>
              <a:rPr lang="pt-BR" sz="2000" b="0" dirty="0"/>
              <a:t>CIDs </a:t>
            </a:r>
            <a:r>
              <a:rPr lang="en-US" sz="2000" b="0" dirty="0"/>
              <a:t>5011, 5024, 5258,</a:t>
            </a:r>
          </a:p>
          <a:p>
            <a:pPr marL="0" indent="0"/>
            <a:r>
              <a:rPr lang="en-US" sz="2000" b="0" dirty="0"/>
              <a:t>5257, 5255, 5256 and 5232 </a:t>
            </a:r>
            <a:r>
              <a:rPr lang="pt-BR" sz="2000" b="0" dirty="0"/>
              <a:t>(7</a:t>
            </a:r>
            <a:r>
              <a:rPr lang="en-US" sz="2000" b="0" dirty="0"/>
              <a:t> 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749468786"/>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(202107-30):</a:t>
            </a:r>
          </a:p>
          <a:p>
            <a:pPr marL="0" indent="0"/>
            <a:r>
              <a:rPr lang="en-US" sz="2000" b="0" dirty="0"/>
              <a:t>Move to adopt the resolutions depicted by document 11-21-1162r1for </a:t>
            </a:r>
            <a:r>
              <a:rPr lang="pt-BR" sz="2000" b="0" dirty="0"/>
              <a:t>CIDs </a:t>
            </a:r>
            <a:r>
              <a:rPr lang="en-US" sz="2000" b="0" dirty="0"/>
              <a:t>5410, 5475, 5349, 5373, 5386, 5387 (6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81710742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(202107-31):</a:t>
            </a:r>
          </a:p>
          <a:p>
            <a:pPr marL="0" indent="0"/>
            <a:r>
              <a:rPr lang="en-US" sz="2000" b="0" dirty="0"/>
              <a:t>Move to adopt the resolutions depicted by document 11-21-1187r1 for </a:t>
            </a:r>
            <a:r>
              <a:rPr lang="pt-BR" sz="2000" b="0" dirty="0"/>
              <a:t>CIDs 5470, 5472, 5375, 5419 (4 </a:t>
            </a:r>
            <a:r>
              <a:rPr lang="en-US" sz="2000" b="0" dirty="0"/>
              <a:t>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142135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11-20-0255 lb249-crs-nb (Nehru Bhandaru)</a:t>
            </a:r>
            <a:endParaRPr lang="en-US" sz="1800" b="0" dirty="0"/>
          </a:p>
          <a:p>
            <a:pPr marL="0" indent="0"/>
            <a:endParaRPr lang="en-US" dirty="0"/>
          </a:p>
          <a:p>
            <a:pPr marL="0" indent="0"/>
            <a:r>
              <a:rPr lang="en-US" sz="2000" dirty="0"/>
              <a:t>Motion </a:t>
            </a:r>
            <a:r>
              <a:rPr lang="en-US" sz="2000" b="0" dirty="0"/>
              <a:t>(202006-01)</a:t>
            </a:r>
            <a:endParaRPr lang="en-US" sz="2000" dirty="0"/>
          </a:p>
          <a:p>
            <a:pPr marL="0" indent="0"/>
            <a:r>
              <a:rPr lang="en-US" sz="2000" b="0" dirty="0"/>
              <a:t>Move to adopt the resolutions depicted by document 11-20-0255r1 for CIDs 3517,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7/0/1</a:t>
            </a:r>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(202107-32):</a:t>
            </a:r>
          </a:p>
          <a:p>
            <a:pPr marL="0" indent="0"/>
            <a:r>
              <a:rPr lang="en-US" sz="2000" b="0" dirty="0"/>
              <a:t>Move to adopt the resolution depicted by document 11-21-1112r3 for </a:t>
            </a:r>
            <a:r>
              <a:rPr lang="pt-BR" sz="2000" b="0" dirty="0"/>
              <a:t>CIDs 5233 (1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1276230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(202107-33):</a:t>
            </a:r>
          </a:p>
          <a:p>
            <a:pPr marL="0" indent="0"/>
            <a:r>
              <a:rPr lang="en-US" sz="2000" b="0" dirty="0"/>
              <a:t>Move to adopt the resolution depicted by document 11-21-1160r3 for </a:t>
            </a:r>
            <a:r>
              <a:rPr lang="pt-BR" sz="2000" b="0" dirty="0"/>
              <a:t>CIDs 5231 and 5271 (2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a:t>
            </a:r>
          </a:p>
          <a:p>
            <a:r>
              <a:rPr lang="en-US" sz="2000" b="0" dirty="0"/>
              <a:t>Results (Y/N/A): 18/0/2</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04830566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(202107-34</a:t>
            </a:r>
            <a:r>
              <a:rPr lang="en-US" sz="2000" b="0" dirty="0"/>
              <a:t>):</a:t>
            </a:r>
          </a:p>
          <a:p>
            <a:r>
              <a:rPr lang="en-US" sz="2000" dirty="0"/>
              <a:t>•	</a:t>
            </a:r>
            <a:r>
              <a:rPr lang="en-US" sz="2000" b="0" dirty="0"/>
              <a:t>Having approved comment resolutions for all of the comments received from LB253 on </a:t>
            </a:r>
            <a:r>
              <a:rPr lang="en-US" sz="2000" b="0" dirty="0" err="1"/>
              <a:t>TGaz</a:t>
            </a:r>
            <a:r>
              <a:rPr lang="en-US" sz="2000" b="0" dirty="0"/>
              <a:t> D3.0 as contained in document 11-21-0258r8, </a:t>
            </a:r>
          </a:p>
          <a:p>
            <a:r>
              <a:rPr lang="en-US" sz="2000" b="0" dirty="0"/>
              <a:t>•	Instruct the editor to prepare Draft D4.0 incorporating these resolutions and,</a:t>
            </a:r>
          </a:p>
          <a:p>
            <a:r>
              <a:rPr lang="en-US" sz="2000" b="0" dirty="0"/>
              <a:t>•	Approve a 15 day Working Group Recirculation Ballot asking the question “Should </a:t>
            </a:r>
            <a:r>
              <a:rPr lang="en-US" sz="2000" b="0" dirty="0" err="1"/>
              <a:t>TGaz</a:t>
            </a:r>
            <a:r>
              <a:rPr lang="en-US" sz="2000" b="0" dirty="0"/>
              <a:t> D4.0 be forwarded to SA Ballot?”</a:t>
            </a:r>
          </a:p>
          <a:p>
            <a:endParaRPr lang="en-US" sz="2000" dirty="0"/>
          </a:p>
          <a:p>
            <a:r>
              <a:rPr lang="en-US" sz="2000" dirty="0"/>
              <a:t>Moved: </a:t>
            </a:r>
            <a:r>
              <a:rPr lang="en-US" sz="2000" b="0" dirty="0"/>
              <a:t>Assaf Kasher </a:t>
            </a:r>
          </a:p>
          <a:p>
            <a:r>
              <a:rPr lang="en-US" sz="2000" dirty="0"/>
              <a:t>Second: </a:t>
            </a:r>
            <a:r>
              <a:rPr lang="en-US" sz="2000" b="0" dirty="0"/>
              <a:t>Roy Want</a:t>
            </a:r>
          </a:p>
          <a:p>
            <a:r>
              <a:rPr lang="en-US" sz="2000" dirty="0"/>
              <a:t>Results (Y/N/A): </a:t>
            </a:r>
            <a:r>
              <a:rPr lang="en-US" sz="2000" b="0" dirty="0"/>
              <a:t>19/0/6</a:t>
            </a:r>
          </a:p>
          <a:p>
            <a:r>
              <a:rPr lang="en-US" sz="2000" b="0" dirty="0"/>
              <a:t>Motion passes</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76774905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(202109-01):</a:t>
            </a:r>
          </a:p>
          <a:p>
            <a:pPr marL="0" indent="0"/>
            <a:r>
              <a:rPr lang="en-US" sz="2000" b="0" dirty="0"/>
              <a:t>Move to approve document 11-21-1119r0 ‘July-2021-Plenary-minutes’ as the </a:t>
            </a:r>
            <a:r>
              <a:rPr lang="en-US" sz="2000" b="0" dirty="0" err="1"/>
              <a:t>TGaz</a:t>
            </a:r>
            <a:r>
              <a:rPr lang="en-US" sz="2000" b="0" dirty="0"/>
              <a:t> meetings minutes for the July IEEE Electronic meeting week. </a:t>
            </a:r>
          </a:p>
          <a:p>
            <a:endParaRPr lang="en-US" sz="2000" b="0" dirty="0"/>
          </a:p>
          <a:p>
            <a:r>
              <a:rPr lang="en-US" sz="2000" b="0" dirty="0"/>
              <a:t>Moved by: Assaf Kasher</a:t>
            </a:r>
          </a:p>
          <a:p>
            <a:r>
              <a:rPr lang="en-US" sz="2000" b="0" dirty="0"/>
              <a:t>Seconded by: Roy Want </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153311097"/>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(202109-02):</a:t>
            </a:r>
          </a:p>
          <a:p>
            <a:pPr marL="0" indent="0"/>
            <a:r>
              <a:rPr lang="en-US" sz="2000" b="0" dirty="0"/>
              <a:t>Move to approve document 11-21-1439r0 ‘</a:t>
            </a:r>
            <a:r>
              <a:rPr lang="en-US" sz="1600" b="0" i="0" dirty="0">
                <a:solidFill>
                  <a:srgbClr val="000000"/>
                </a:solidFill>
                <a:effectLst/>
                <a:latin typeface="Verdana" panose="020B0604030504040204" pitchFamily="34" charset="0"/>
              </a:rPr>
              <a:t>Sep-2021-Telecon-minutes</a:t>
            </a:r>
            <a:r>
              <a:rPr lang="en-US" sz="2000" b="0" dirty="0"/>
              <a:t>’ as the </a:t>
            </a:r>
            <a:r>
              <a:rPr lang="en-US" sz="2000" b="0" dirty="0" err="1"/>
              <a:t>TGaz</a:t>
            </a:r>
            <a:r>
              <a:rPr lang="en-US" sz="2000" b="0" dirty="0"/>
              <a:t> meetings minutes for the </a:t>
            </a:r>
            <a:r>
              <a:rPr lang="en-US" sz="2000" b="0" dirty="0" err="1"/>
              <a:t>TGaz</a:t>
            </a:r>
            <a:r>
              <a:rPr lang="en-US" sz="2000" b="0" dirty="0"/>
              <a:t> Telecons  running between the July and Sep. IEEE Electronic meeting weeks. </a:t>
            </a:r>
          </a:p>
          <a:p>
            <a:endParaRPr lang="en-US" sz="2000" b="0" dirty="0"/>
          </a:p>
          <a:p>
            <a:r>
              <a:rPr lang="en-US" sz="2000" b="0" dirty="0"/>
              <a:t>Moved by: </a:t>
            </a:r>
          </a:p>
          <a:p>
            <a:r>
              <a:rPr lang="en-US" sz="2000" b="0" dirty="0"/>
              <a:t>Seconded by:</a:t>
            </a:r>
          </a:p>
          <a:p>
            <a:r>
              <a:rPr lang="en-US" sz="2000" b="0" dirty="0"/>
              <a:t>Results (Y/N/A):</a:t>
            </a:r>
          </a:p>
          <a:p>
            <a:r>
              <a:rPr lang="en-US" sz="2000" b="0" dirty="0"/>
              <a:t>To be considered later in the week.</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23607973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(202109-02):</a:t>
            </a:r>
          </a:p>
          <a:p>
            <a:pPr marL="0" indent="0"/>
            <a:r>
              <a:rPr lang="en-US" sz="2000" b="0" dirty="0"/>
              <a:t>Move to adopt the resolutions depicted by document 11-21-1495r1 for editorial </a:t>
            </a:r>
            <a:r>
              <a:rPr lang="pt-BR" sz="2000" b="0" dirty="0"/>
              <a:t>CIDs  (41 </a:t>
            </a:r>
            <a:r>
              <a:rPr lang="en-US" sz="2000" b="0" dirty="0"/>
              <a:t>CIDs total), instruct the technical editor to incorporate it in the P802.11az draft and grant the editor editorial license. </a:t>
            </a:r>
          </a:p>
          <a:p>
            <a:endParaRPr lang="en-US" sz="2000" b="0" dirty="0"/>
          </a:p>
          <a:p>
            <a:r>
              <a:rPr lang="en-US" sz="2000" b="0" dirty="0"/>
              <a:t>Moved by: Roy Want </a:t>
            </a:r>
          </a:p>
          <a:p>
            <a:r>
              <a:rPr lang="en-US" sz="2000" b="0" dirty="0"/>
              <a:t>Seconded by: Assaf Kasher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62496340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(202109-03):</a:t>
            </a:r>
          </a:p>
          <a:p>
            <a:pPr marL="0" indent="0"/>
            <a:r>
              <a:rPr lang="en-US" sz="2000" b="0" dirty="0"/>
              <a:t>Move to adopt the resolutions depicted by document 11-21-1489r1 for </a:t>
            </a:r>
            <a:r>
              <a:rPr lang="pt-BR" sz="2000" b="0" dirty="0"/>
              <a:t>CIDs  6033, 6034, 6035, 6036, 6037, 6038, 6039, 6040, (8  </a:t>
            </a:r>
            <a:r>
              <a:rPr lang="en-US" sz="2000" b="0" dirty="0"/>
              <a:t>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25722224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(202109-04):</a:t>
            </a:r>
          </a:p>
          <a:p>
            <a:pPr marL="0" indent="0"/>
            <a:r>
              <a:rPr lang="en-US" sz="2000" b="0" dirty="0"/>
              <a:t>Move to adopt the resolutions depicted by document 11-21-1496r0 for </a:t>
            </a:r>
            <a:r>
              <a:rPr lang="pt-BR" sz="2000" b="0" dirty="0"/>
              <a:t>CIDs  6045 (1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13100362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5095F-E36E-4474-9B70-988CAEB109AD}"/>
              </a:ext>
            </a:extLst>
          </p:cNvPr>
          <p:cNvSpPr>
            <a:spLocks noGrp="1"/>
          </p:cNvSpPr>
          <p:nvPr>
            <p:ph type="title"/>
          </p:nvPr>
        </p:nvSpPr>
        <p:spPr/>
        <p:txBody>
          <a:bodyPr/>
          <a:lstStyle/>
          <a:p>
            <a:r>
              <a:rPr lang="en-US" dirty="0"/>
              <a:t>Submission 11-21-1</a:t>
            </a:r>
          </a:p>
        </p:txBody>
      </p:sp>
      <p:sp>
        <p:nvSpPr>
          <p:cNvPr id="3" name="Content Placeholder 2">
            <a:extLst>
              <a:ext uri="{FF2B5EF4-FFF2-40B4-BE49-F238E27FC236}">
                <a16:creationId xmlns:a16="http://schemas.microsoft.com/office/drawing/2014/main" id="{5217C2A4-BB38-4FEB-B16E-D5751D1566D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D83600B-1409-4C60-9A53-1862219A6CBB}"/>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B9FCE135-C3DD-4ACE-BFBC-EF5CC2A0201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8617951-870C-4CB3-B795-E6422CB1521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83551771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(202109-05):</a:t>
            </a:r>
          </a:p>
          <a:p>
            <a:pPr marL="0" indent="0"/>
            <a:r>
              <a:rPr lang="en-US" sz="2000" b="0" dirty="0"/>
              <a:t>Move to adopt the resolutions depicted by document 11-21-1495r3 for </a:t>
            </a:r>
            <a:r>
              <a:rPr lang="pt-BR" sz="2000" b="0" dirty="0"/>
              <a:t>CIDs 6001, 6002, 6003, 6004, 6005, 6006, 6007, 6008, 6009, 6010, 6011, 6012, 6013, 6014, 6015, 6016, 6017, 6018, 6019, 6020, 6021, 6022, 6023, 6024, 6025, 6026, 6027, 6029, 6030, 6031, 6032, 6041, 6042, 6043,6046 ,6047 6048, 6049, 6050, 6051, 6053, 6054, 6055, 6056, 6069 (45  </a:t>
            </a:r>
            <a:r>
              <a:rPr lang="en-US" sz="2000" b="0" dirty="0"/>
              <a:t>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760940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11-20-0530 lb-249-crs2-nb (Nehru Bhandaru)</a:t>
            </a:r>
            <a:endParaRPr lang="en-US" sz="1800" b="0" dirty="0"/>
          </a:p>
          <a:p>
            <a:pPr marL="0" indent="0"/>
            <a:endParaRPr lang="en-US" dirty="0"/>
          </a:p>
          <a:p>
            <a:pPr marL="0" indent="0"/>
            <a:r>
              <a:rPr lang="en-US" sz="2000" dirty="0"/>
              <a:t>Motion </a:t>
            </a:r>
            <a:r>
              <a:rPr lang="en-US" sz="2000" b="0" dirty="0"/>
              <a:t>(202006-02):</a:t>
            </a:r>
            <a:endParaRPr lang="en-US" sz="2000"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(202109-06):</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18308809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11-21-1507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(202109-07):</a:t>
            </a:r>
          </a:p>
          <a:p>
            <a:pPr marL="0" indent="0"/>
            <a:r>
              <a:rPr lang="en-US" sz="2000" b="0" dirty="0"/>
              <a:t>Move to adopt the resolutions depicted by document 11-21-1507r0 for </a:t>
            </a:r>
            <a:r>
              <a:rPr lang="pt-BR" sz="2000" b="0" dirty="0"/>
              <a:t>CIDs 6058, 6059, 6060, 6061, 6062, 6063, 6064, 6065, 6066, 6067, 6068, 6070, 6071, 6072, 6073, 6074, 6075, and 6076 (18 </a:t>
            </a:r>
            <a:r>
              <a:rPr lang="en-US" sz="2000" b="0" dirty="0"/>
              <a:t>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363045129"/>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(202109-08):</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1676141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11-21-1517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(202109-09):</a:t>
            </a:r>
          </a:p>
          <a:p>
            <a:pPr marL="0" indent="0"/>
            <a:r>
              <a:rPr lang="en-US" sz="2000" b="0" dirty="0"/>
              <a:t>Move to adopt the resolution depicted by document 11-21-1517r0 for </a:t>
            </a:r>
            <a:r>
              <a:rPr lang="pt-BR" sz="2000" b="0" dirty="0"/>
              <a:t>CID 6052 (1 </a:t>
            </a:r>
            <a:r>
              <a:rPr lang="en-US" sz="2000" b="0" dirty="0"/>
              <a:t>CID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699305902"/>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11-21-1521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(202109-10):</a:t>
            </a:r>
          </a:p>
          <a:p>
            <a:pPr marL="0" indent="0"/>
            <a:r>
              <a:rPr lang="en-US" sz="2000" b="0" dirty="0"/>
              <a:t>Move to adopt the resolution depicted by document 11-21-1521r2 for </a:t>
            </a:r>
            <a:r>
              <a:rPr lang="pt-BR" sz="2000" b="0" dirty="0"/>
              <a:t>CIDs 6044, 6057, 6000 (3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86710794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Approve WG recirculation of the unchanged draft P802.11az D4.0</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 </a:t>
            </a:r>
            <a:r>
              <a:rPr lang="en-US" b="0" dirty="0"/>
              <a:t>(202109-11)</a:t>
            </a:r>
            <a:r>
              <a:rPr lang="en-US" dirty="0"/>
              <a:t>:</a:t>
            </a:r>
          </a:p>
          <a:p>
            <a:r>
              <a:rPr lang="en-US" b="0" dirty="0"/>
              <a:t>•	Having approved comment resolutions for all of the comments received from LB255 on P802.11az D4.0 as contained in document 11-21-1471r2,</a:t>
            </a:r>
          </a:p>
          <a:p>
            <a:r>
              <a:rPr lang="en-US" b="0" dirty="0"/>
              <a:t>•	Approve a 10 day Working Group Recirculation Ballot asking the question “Should P802.11az D4.0 be forwarded to SA Ballot?”</a:t>
            </a:r>
          </a:p>
          <a:p>
            <a:endParaRPr lang="en-US" b="0" dirty="0"/>
          </a:p>
          <a:p>
            <a:r>
              <a:rPr lang="en-US" b="0" dirty="0"/>
              <a:t>Moved: Roy Want</a:t>
            </a:r>
          </a:p>
          <a:p>
            <a:r>
              <a:rPr lang="en-US" b="0" dirty="0"/>
              <a:t>Seconded: Ali Raissinia</a:t>
            </a:r>
          </a:p>
          <a:p>
            <a:r>
              <a:rPr lang="en-US" b="0" dirty="0"/>
              <a:t>Result (Y/N/A): 15/0/0</a:t>
            </a:r>
          </a:p>
          <a:p>
            <a:r>
              <a:rPr lang="en-US" b="0" dirty="0"/>
              <a:t>Motion passes.</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06729653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CF03C-BD6E-4FD3-9FCD-D7BB8F643439}"/>
              </a:ext>
            </a:extLst>
          </p:cNvPr>
          <p:cNvSpPr>
            <a:spLocks noGrp="1"/>
          </p:cNvSpPr>
          <p:nvPr>
            <p:ph type="title"/>
          </p:nvPr>
        </p:nvSpPr>
        <p:spPr>
          <a:xfrm>
            <a:off x="914401" y="685801"/>
            <a:ext cx="10361084" cy="510951"/>
          </a:xfrm>
        </p:spPr>
        <p:txBody>
          <a:bodyPr/>
          <a:lstStyle/>
          <a:p>
            <a:r>
              <a:rPr lang="en-US" dirty="0"/>
              <a:t>Reaffirm the CSD</a:t>
            </a:r>
          </a:p>
        </p:txBody>
      </p:sp>
      <p:sp>
        <p:nvSpPr>
          <p:cNvPr id="3" name="Content Placeholder 2">
            <a:extLst>
              <a:ext uri="{FF2B5EF4-FFF2-40B4-BE49-F238E27FC236}">
                <a16:creationId xmlns:a16="http://schemas.microsoft.com/office/drawing/2014/main" id="{B1672BB7-F5B8-46DB-A7E4-8020B1E6B82A}"/>
              </a:ext>
            </a:extLst>
          </p:cNvPr>
          <p:cNvSpPr>
            <a:spLocks noGrp="1"/>
          </p:cNvSpPr>
          <p:nvPr>
            <p:ph idx="1"/>
          </p:nvPr>
        </p:nvSpPr>
        <p:spPr>
          <a:xfrm>
            <a:off x="914401" y="1412777"/>
            <a:ext cx="10361084" cy="4681638"/>
          </a:xfrm>
        </p:spPr>
        <p:txBody>
          <a:bodyPr/>
          <a:lstStyle/>
          <a:p>
            <a:r>
              <a:rPr lang="en-US" dirty="0"/>
              <a:t>Motion </a:t>
            </a:r>
            <a:r>
              <a:rPr lang="en-US" b="0" dirty="0"/>
              <a:t>(202109-12)</a:t>
            </a:r>
            <a:r>
              <a:rPr lang="en-US" dirty="0"/>
              <a:t>:</a:t>
            </a:r>
          </a:p>
          <a:p>
            <a:r>
              <a:rPr lang="en-US" b="0" dirty="0"/>
              <a:t>Re-affirm the CSD in </a:t>
            </a:r>
            <a:r>
              <a:rPr lang="en-US" b="0" dirty="0">
                <a:hlinkClick r:id="rId2"/>
              </a:rPr>
              <a:t>https://mentor.ieee.org/802-ec/dcn/19/ec-19-0064-00-ACSD-p802-11az.docx</a:t>
            </a:r>
            <a:r>
              <a:rPr lang="en-US" b="0" dirty="0"/>
              <a:t> </a:t>
            </a:r>
          </a:p>
          <a:p>
            <a:r>
              <a:rPr lang="en-US" dirty="0"/>
              <a:t>	</a:t>
            </a:r>
          </a:p>
          <a:p>
            <a:r>
              <a:rPr lang="en-US" dirty="0"/>
              <a:t>Moved: </a:t>
            </a:r>
            <a:r>
              <a:rPr lang="en-US" b="0" dirty="0"/>
              <a:t>Roy Want</a:t>
            </a:r>
          </a:p>
          <a:p>
            <a:r>
              <a:rPr lang="en-US" dirty="0"/>
              <a:t>Seconded: </a:t>
            </a:r>
            <a:r>
              <a:rPr lang="en-US" b="0" dirty="0"/>
              <a:t>Sai Nandagopalan </a:t>
            </a:r>
            <a:endParaRPr lang="en-US" dirty="0"/>
          </a:p>
          <a:p>
            <a:r>
              <a:rPr lang="en-US" dirty="0"/>
              <a:t>Result (Y/N/A): </a:t>
            </a:r>
            <a:r>
              <a:rPr lang="en-US" b="0" dirty="0"/>
              <a:t>16/0/1</a:t>
            </a:r>
          </a:p>
          <a:p>
            <a:r>
              <a:rPr lang="en-US" dirty="0"/>
              <a:t>Motion passes</a:t>
            </a:r>
          </a:p>
        </p:txBody>
      </p:sp>
      <p:sp>
        <p:nvSpPr>
          <p:cNvPr id="4" name="Slide Number Placeholder 3">
            <a:extLst>
              <a:ext uri="{FF2B5EF4-FFF2-40B4-BE49-F238E27FC236}">
                <a16:creationId xmlns:a16="http://schemas.microsoft.com/office/drawing/2014/main" id="{872FA7E1-EC6F-493D-B6CF-8C415881723A}"/>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2ADCA22C-08C7-4F1E-8669-302FD91EC72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846E25F-EB1F-42C6-9F99-0865DC285E49}"/>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30066229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751AC-6A20-4651-B7B2-FF07D66DD328}"/>
              </a:ext>
            </a:extLst>
          </p:cNvPr>
          <p:cNvSpPr>
            <a:spLocks noGrp="1"/>
          </p:cNvSpPr>
          <p:nvPr>
            <p:ph type="title"/>
          </p:nvPr>
        </p:nvSpPr>
        <p:spPr/>
        <p:txBody>
          <a:bodyPr/>
          <a:lstStyle/>
          <a:p>
            <a:r>
              <a:rPr lang="en-US" dirty="0"/>
              <a:t>Motion SA Ballot</a:t>
            </a:r>
          </a:p>
        </p:txBody>
      </p:sp>
      <p:sp>
        <p:nvSpPr>
          <p:cNvPr id="3" name="Content Placeholder 2">
            <a:extLst>
              <a:ext uri="{FF2B5EF4-FFF2-40B4-BE49-F238E27FC236}">
                <a16:creationId xmlns:a16="http://schemas.microsoft.com/office/drawing/2014/main" id="{3534ABC5-87CD-42AE-A4C9-099068D3D36C}"/>
              </a:ext>
            </a:extLst>
          </p:cNvPr>
          <p:cNvSpPr>
            <a:spLocks noGrp="1"/>
          </p:cNvSpPr>
          <p:nvPr>
            <p:ph idx="1"/>
          </p:nvPr>
        </p:nvSpPr>
        <p:spPr>
          <a:xfrm>
            <a:off x="914401" y="1751015"/>
            <a:ext cx="10361084" cy="4343400"/>
          </a:xfrm>
        </p:spPr>
        <p:txBody>
          <a:bodyPr/>
          <a:lstStyle/>
          <a:p>
            <a:r>
              <a:rPr lang="en-US" dirty="0"/>
              <a:t>Motion </a:t>
            </a:r>
            <a:r>
              <a:rPr lang="en-US" b="0" dirty="0"/>
              <a:t>(202109-13)</a:t>
            </a:r>
            <a:r>
              <a:rPr lang="en-US" dirty="0"/>
              <a:t>:</a:t>
            </a:r>
          </a:p>
          <a:p>
            <a:r>
              <a:rPr lang="en-US" b="0" dirty="0"/>
              <a:t>•    Believing that P802.11az D4.0 meets the conditions for IEEE 802 SA ballot,</a:t>
            </a:r>
          </a:p>
          <a:p>
            <a:r>
              <a:rPr lang="en-US" b="0" dirty="0"/>
              <a:t>•    Approve document 11-21-1501r3 as the report to the IEEE 802 Executive Committee on the requirements for approval to forward P802.11az D4.0 to SA Ballot,</a:t>
            </a:r>
          </a:p>
          <a:p>
            <a:r>
              <a:rPr lang="en-US" b="0" dirty="0"/>
              <a:t>•    Request the IEEE 802.11 WG to forward P802.11az D4.0 to the 802 EC.</a:t>
            </a:r>
          </a:p>
          <a:p>
            <a:endParaRPr lang="en-US" dirty="0"/>
          </a:p>
          <a:p>
            <a:r>
              <a:rPr lang="en-US" dirty="0"/>
              <a:t>Moved: </a:t>
            </a:r>
            <a:r>
              <a:rPr lang="en-US" b="0" dirty="0"/>
              <a:t>Roy Want (Google)</a:t>
            </a:r>
            <a:endParaRPr lang="en-US" dirty="0"/>
          </a:p>
          <a:p>
            <a:r>
              <a:rPr lang="en-US" dirty="0"/>
              <a:t>Second: </a:t>
            </a:r>
            <a:r>
              <a:rPr lang="en-US" b="0" dirty="0"/>
              <a:t>Qi Wang (Apple)</a:t>
            </a:r>
          </a:p>
          <a:p>
            <a:r>
              <a:rPr lang="en-US" dirty="0"/>
              <a:t>Results: </a:t>
            </a:r>
            <a:r>
              <a:rPr lang="en-US" b="0" dirty="0"/>
              <a:t>15/0/0</a:t>
            </a:r>
          </a:p>
        </p:txBody>
      </p:sp>
      <p:sp>
        <p:nvSpPr>
          <p:cNvPr id="4" name="Slide Number Placeholder 3">
            <a:extLst>
              <a:ext uri="{FF2B5EF4-FFF2-40B4-BE49-F238E27FC236}">
                <a16:creationId xmlns:a16="http://schemas.microsoft.com/office/drawing/2014/main" id="{B4C10F95-00ED-461D-B9B4-34E3E08D631B}"/>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5073D673-A7E3-40B8-884B-B3ECEEB491D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FD8F9B-89DA-4460-9470-BDA897F304F0}"/>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16644736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(202111-01):</a:t>
            </a:r>
          </a:p>
          <a:p>
            <a:pPr marL="0" indent="0"/>
            <a:r>
              <a:rPr lang="en-US" sz="2000" b="0" dirty="0"/>
              <a:t>Move to approve document 11-21-1439r1 ‘Sep-2021-Telecon-minutes’ as the </a:t>
            </a:r>
            <a:r>
              <a:rPr lang="en-US" sz="2000" b="0" dirty="0" err="1"/>
              <a:t>TGaz</a:t>
            </a:r>
            <a:r>
              <a:rPr lang="en-US" sz="2000" b="0" dirty="0"/>
              <a:t> meetings minutes for the </a:t>
            </a:r>
            <a:r>
              <a:rPr lang="en-US" sz="2000" b="0" dirty="0" err="1"/>
              <a:t>TGaz</a:t>
            </a:r>
            <a:r>
              <a:rPr lang="en-US" sz="2000" b="0" dirty="0"/>
              <a:t> September telecons. </a:t>
            </a:r>
          </a:p>
          <a:p>
            <a:endParaRPr lang="en-US" sz="2000" b="0" dirty="0"/>
          </a:p>
          <a:p>
            <a:r>
              <a:rPr lang="en-US" sz="2000" b="0" dirty="0"/>
              <a:t>Moved by: Assaf Kasher</a:t>
            </a:r>
          </a:p>
          <a:p>
            <a:r>
              <a:rPr lang="en-US" sz="2000" b="0" dirty="0"/>
              <a:t>Seconded by: Roy Want </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46656058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(202111-02):</a:t>
            </a:r>
          </a:p>
          <a:p>
            <a:pPr marL="0" indent="0"/>
            <a:r>
              <a:rPr lang="en-US" sz="2000" b="0" dirty="0"/>
              <a:t>Move to approve document 11-21-1503r0 ‘September-2021-Interim-minutes’ as the </a:t>
            </a:r>
            <a:r>
              <a:rPr lang="en-US" sz="2000" b="0" dirty="0" err="1"/>
              <a:t>TGaz</a:t>
            </a:r>
            <a:r>
              <a:rPr lang="en-US" sz="2000" b="0" dirty="0"/>
              <a:t> meetings minutes for the </a:t>
            </a:r>
            <a:r>
              <a:rPr lang="en-US" sz="2000" b="0" dirty="0" err="1"/>
              <a:t>TGaz</a:t>
            </a:r>
            <a:r>
              <a:rPr lang="en-US" sz="2000" b="0" dirty="0"/>
              <a:t> September interim meeting. </a:t>
            </a:r>
          </a:p>
          <a:p>
            <a:endParaRPr lang="en-US" sz="2000" b="0" dirty="0"/>
          </a:p>
          <a:p>
            <a:r>
              <a:rPr lang="en-US" sz="2000" b="0" dirty="0"/>
              <a:t>Moved by: Assaf Kasher</a:t>
            </a:r>
          </a:p>
          <a:p>
            <a:r>
              <a:rPr lang="en-US" sz="2000" b="0" dirty="0"/>
              <a:t>Seconded by: Roy Want</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001561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11-20-0607 CR-11.22.6.4.3.2-11.22.6.5 (Dibakar Das)</a:t>
            </a:r>
            <a:endParaRPr lang="en-US" sz="1800" b="0" dirty="0"/>
          </a:p>
          <a:p>
            <a:pPr marL="0" indent="0"/>
            <a:endParaRPr lang="en-US" dirty="0"/>
          </a:p>
          <a:p>
            <a:pPr marL="0" indent="0"/>
            <a:r>
              <a:rPr lang="en-US" sz="2000" dirty="0"/>
              <a:t>Motion </a:t>
            </a:r>
            <a:r>
              <a:rPr lang="en-US" sz="2000" b="0" dirty="0"/>
              <a:t>(202006-03):</a:t>
            </a:r>
            <a:endParaRPr lang="en-US" sz="2000"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(202111-03):</a:t>
            </a:r>
            <a:endParaRPr lang="en-US" dirty="0"/>
          </a:p>
          <a:p>
            <a:pPr marL="0" indent="0"/>
            <a:r>
              <a:rPr lang="en-US" b="0" dirty="0"/>
              <a:t>Move to adopt text changes depicted by document 11-21-1580r3, instruct the technical editor to incorporate the changes in P802.11az draft and grant the editor editorial license.</a:t>
            </a:r>
          </a:p>
          <a:p>
            <a:pPr marL="0" indent="0"/>
            <a:endParaRPr lang="en-US" b="0" dirty="0"/>
          </a:p>
          <a:p>
            <a:pPr marL="0" indent="0"/>
            <a:r>
              <a:rPr lang="en-US" dirty="0"/>
              <a:t>Moved: </a:t>
            </a:r>
            <a:r>
              <a:rPr lang="en-US" b="0" dirty="0"/>
              <a:t>Nehru Bhandaru </a:t>
            </a:r>
          </a:p>
          <a:p>
            <a:pPr marL="0" indent="0"/>
            <a:r>
              <a:rPr lang="en-US" dirty="0"/>
              <a:t>Second: </a:t>
            </a:r>
            <a:r>
              <a:rPr lang="en-US" b="0" dirty="0"/>
              <a:t>Ali Raissinia </a:t>
            </a:r>
          </a:p>
          <a:p>
            <a:pPr marL="0" indent="0"/>
            <a:r>
              <a:rPr lang="en-US" dirty="0"/>
              <a:t>Results: </a:t>
            </a:r>
            <a:r>
              <a:rPr lang="en-US" b="0" dirty="0"/>
              <a:t>unanimous approval</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74697022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(202111-04): </a:t>
            </a:r>
          </a:p>
          <a:p>
            <a:pPr marL="0" indent="0"/>
            <a:r>
              <a:rPr lang="en-US" sz="2000" b="0" dirty="0"/>
              <a:t>Move to adopt the resolution depicted by document 11-21-1842r1 for </a:t>
            </a:r>
            <a:r>
              <a:rPr lang="pt-BR" sz="2000" b="0" dirty="0"/>
              <a:t>CIDs 288244, 288245, 288281, 288282, 288284, 288316 (6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25016985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(202111-05): </a:t>
            </a:r>
          </a:p>
          <a:p>
            <a:pPr marL="0" indent="0"/>
            <a:r>
              <a:rPr lang="en-US" sz="2000" b="0" dirty="0"/>
              <a:t>Move to adopt the resolution depicted by document 11-21-1843r1 for </a:t>
            </a:r>
            <a:r>
              <a:rPr lang="pt-BR" sz="2000" b="0" dirty="0"/>
              <a:t>CIDs 287655, 288271, 288314, 288315 (4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48542656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(202111-06):</a:t>
            </a:r>
            <a:endParaRPr lang="en-US" dirty="0"/>
          </a:p>
          <a:p>
            <a:pPr marL="0" indent="0"/>
            <a:r>
              <a:rPr lang="en-US" b="0" dirty="0"/>
              <a:t>Move to adopt text changes depicted by document 11-21-1580r5, instruct the technical editor to incorporate the changes in P802.11az draft and grant the editor editorial license.</a:t>
            </a:r>
          </a:p>
          <a:p>
            <a:pPr marL="0" indent="0"/>
            <a:endParaRPr lang="en-US" b="0" dirty="0"/>
          </a:p>
          <a:p>
            <a:pPr marL="0" indent="0"/>
            <a:r>
              <a:rPr lang="en-US" dirty="0"/>
              <a:t>Moved: </a:t>
            </a:r>
            <a:r>
              <a:rPr lang="en-US" b="0" dirty="0"/>
              <a:t>Assaf Kasher </a:t>
            </a:r>
          </a:p>
          <a:p>
            <a:pPr marL="0" indent="0"/>
            <a:r>
              <a:rPr lang="en-US" dirty="0"/>
              <a:t>Second: </a:t>
            </a:r>
            <a:r>
              <a:rPr lang="en-US" b="0" dirty="0"/>
              <a:t>Ali Raissinia </a:t>
            </a:r>
          </a:p>
          <a:p>
            <a:pPr marL="0" indent="0"/>
            <a:r>
              <a:rPr lang="en-US" dirty="0"/>
              <a:t>Results: 12/0/4</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23108419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11-21-1837</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(202111-07):</a:t>
            </a:r>
            <a:endParaRPr lang="en-US" dirty="0"/>
          </a:p>
          <a:p>
            <a:pPr marL="0" indent="0"/>
            <a:r>
              <a:rPr lang="en-US" b="0" dirty="0"/>
              <a:t>Approve document “11-21-1837-01-00az-response to communication from WFA RE 802.11az.docx" as the IEEE 802.11 response to Wi-Fi Alliance Location Task Group Communication to IEEE 802.11 WG, and grant the chair editorial license. </a:t>
            </a:r>
          </a:p>
          <a:p>
            <a:pPr marL="0" indent="0"/>
            <a:endParaRPr lang="en-US" b="0" dirty="0"/>
          </a:p>
          <a:p>
            <a:pPr marL="0" indent="0"/>
            <a:r>
              <a:rPr lang="en-US" dirty="0"/>
              <a:t>Moved: </a:t>
            </a:r>
            <a:r>
              <a:rPr lang="en-US" b="0" dirty="0"/>
              <a:t>Peter Yee</a:t>
            </a:r>
          </a:p>
          <a:p>
            <a:pPr marL="0" indent="0"/>
            <a:r>
              <a:rPr lang="en-US" dirty="0"/>
              <a:t>Second: </a:t>
            </a:r>
            <a:r>
              <a:rPr lang="en-US" b="0" dirty="0"/>
              <a:t>Ian Sherlock </a:t>
            </a:r>
          </a:p>
          <a:p>
            <a:pPr marL="0" indent="0"/>
            <a:r>
              <a:rPr lang="en-US" dirty="0"/>
              <a:t>Results: </a:t>
            </a:r>
            <a:r>
              <a:rPr lang="en-US" b="0" dirty="0"/>
              <a:t>17/0/1</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996421995"/>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3666"/>
            <a:ext cx="10361084" cy="4609630"/>
          </a:xfrm>
        </p:spPr>
        <p:txBody>
          <a:bodyPr/>
          <a:lstStyle/>
          <a:p>
            <a:r>
              <a:rPr lang="en-US" sz="2000" dirty="0"/>
              <a:t>Motion </a:t>
            </a:r>
            <a:r>
              <a:rPr lang="en-US" sz="2000" b="0" dirty="0"/>
              <a:t>(202111-08): </a:t>
            </a:r>
          </a:p>
          <a:p>
            <a:pPr marL="0" indent="0"/>
            <a:r>
              <a:rPr lang="en-US" sz="2000" b="0" dirty="0"/>
              <a:t>Move to adopt the resolution depicted by document 11-21-1875r1 for </a:t>
            </a:r>
            <a:r>
              <a:rPr lang="pt-BR" sz="2000" b="0" dirty="0"/>
              <a:t>CIDs 288291, 288290, 288292 (3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a:t>
            </a:r>
            <a:r>
              <a:rPr lang="en-US" sz="2000" b="0"/>
              <a:t>unanimous approval.</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9362705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11-21-1944</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(202201-01): </a:t>
            </a:r>
          </a:p>
          <a:p>
            <a:pPr marL="0" indent="0"/>
            <a:r>
              <a:rPr lang="en-US" sz="2000" b="0" dirty="0"/>
              <a:t>Move to adopt the resolution depicted by document 11-21-1944r2 for CIDs 287866, 287867, 287870, 287871, 287872, 287874, and CID 287875 (7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391442078"/>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(202201-02): </a:t>
            </a:r>
          </a:p>
          <a:p>
            <a:pPr marL="0" indent="0"/>
            <a:r>
              <a:rPr lang="en-US" sz="2000" b="0" dirty="0"/>
              <a:t>Move to adopt the resolution depicted by document 11-21-1979r3 for CIDs 288269, 288243, 288055, 288054, 287873, 287834, 287669, and 287648 ( 8 CIDs total), instruct the technical editor to incorporate it in the P802.11az draft and grant the editor editorial license. </a:t>
            </a:r>
          </a:p>
          <a:p>
            <a:endParaRPr lang="en-US" sz="2000" b="0" dirty="0"/>
          </a:p>
          <a:p>
            <a:r>
              <a:rPr lang="en-US" sz="2000" b="0" dirty="0"/>
              <a:t>Moved by: Nehru Bhandaru </a:t>
            </a:r>
          </a:p>
          <a:p>
            <a:r>
              <a:rPr lang="en-US" sz="2000" b="0" dirty="0"/>
              <a:t>Seconded by: Ali Raissinia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90161391"/>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(202201-03): </a:t>
            </a:r>
          </a:p>
          <a:p>
            <a:pPr marL="0" indent="0"/>
            <a:r>
              <a:rPr lang="en-US" sz="2000" b="0" dirty="0"/>
              <a:t>Move to adopt the resolution depicted by document 11-21-1841r5 for CIDs 287679, 287656, 287662, 287663, 287678, 287680, 287683, 288235, 288236, 288297, 288298, 288299, 288300, 288301, 288302 and 288305 (16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Nehru Bhandaru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147952630"/>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11-21/1833r0 “September-November-2021-telecon-minutes” posted to Mentor Nov. 9</a:t>
            </a:r>
            <a:r>
              <a:rPr lang="en-US" b="0" baseline="30000" dirty="0"/>
              <a:t>th</a:t>
            </a:r>
            <a:r>
              <a:rPr lang="en-US" b="0" dirty="0"/>
              <a:t> 2021.</a:t>
            </a:r>
          </a:p>
          <a:p>
            <a:endParaRPr lang="en-US" dirty="0"/>
          </a:p>
          <a:p>
            <a:r>
              <a:rPr lang="en-US" dirty="0"/>
              <a:t>Motion (</a:t>
            </a:r>
            <a:r>
              <a:rPr lang="en-US" b="0" dirty="0"/>
              <a:t>202201-04):</a:t>
            </a:r>
          </a:p>
          <a:p>
            <a:pPr marL="0" indent="0"/>
            <a:r>
              <a:rPr lang="en-US" b="0" dirty="0"/>
              <a:t>Move to approve document 11-21/1883r0 as </a:t>
            </a:r>
            <a:r>
              <a:rPr lang="en-US" b="0" dirty="0" err="1"/>
              <a:t>TGaz</a:t>
            </a:r>
            <a:r>
              <a:rPr lang="en-US" b="0" dirty="0"/>
              <a:t> meeting minutes for telecons running between the Sep. and the Nov. 2021 IEEE 802.11 meeting weeks. </a:t>
            </a:r>
          </a:p>
          <a:p>
            <a:pPr marL="0" indent="0"/>
            <a:endParaRPr lang="en-US" b="0" dirty="0"/>
          </a:p>
          <a:p>
            <a:r>
              <a:rPr lang="en-US" b="0" dirty="0"/>
              <a:t>Moved by: Assaf Kasher</a:t>
            </a:r>
          </a:p>
          <a:p>
            <a:r>
              <a:rPr lang="en-US" b="0" dirty="0"/>
              <a:t>Seconded by: Ali Raissinia </a:t>
            </a:r>
          </a:p>
          <a:p>
            <a:r>
              <a:rPr lang="en-US" b="0" dirty="0"/>
              <a:t>Results (Y/N/A): unanimous </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893474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11-20-0642 LB249 Resolution Editorial Batch 1-434 (Roy Want)</a:t>
            </a:r>
          </a:p>
          <a:p>
            <a:pPr marL="0" indent="0"/>
            <a:endParaRPr lang="en-US" dirty="0"/>
          </a:p>
          <a:p>
            <a:pPr marL="0" indent="0"/>
            <a:r>
              <a:rPr lang="en-US" sz="2000" dirty="0"/>
              <a:t>Motion </a:t>
            </a:r>
            <a:r>
              <a:rPr lang="en-US" sz="2000" b="0" dirty="0"/>
              <a:t>(202006-04)</a:t>
            </a:r>
            <a:endParaRPr lang="en-US" sz="2000"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Assaf Kasher </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11-21/1834r0 “November-2021-Plenary-minutes” posted to Mentor Jan. 14</a:t>
            </a:r>
            <a:r>
              <a:rPr lang="en-US" b="0" baseline="30000" dirty="0"/>
              <a:t>th</a:t>
            </a:r>
            <a:r>
              <a:rPr lang="en-US" b="0" dirty="0"/>
              <a:t> 2022.</a:t>
            </a:r>
          </a:p>
          <a:p>
            <a:endParaRPr lang="en-US" dirty="0"/>
          </a:p>
          <a:p>
            <a:r>
              <a:rPr lang="en-US" dirty="0"/>
              <a:t>Motion (</a:t>
            </a:r>
            <a:r>
              <a:rPr lang="en-US" b="0" dirty="0"/>
              <a:t>202201-05):</a:t>
            </a:r>
          </a:p>
          <a:p>
            <a:pPr marL="0" indent="0"/>
            <a:r>
              <a:rPr lang="en-US" b="0" dirty="0"/>
              <a:t>Move to approve document 11-21/1834r0 as </a:t>
            </a:r>
            <a:r>
              <a:rPr lang="en-US" b="0" dirty="0" err="1"/>
              <a:t>TGaz</a:t>
            </a:r>
            <a:r>
              <a:rPr lang="en-US" b="0" dirty="0"/>
              <a:t> meeting minutes running as part of the IEEE 802.11 November Plenary meeting. </a:t>
            </a:r>
          </a:p>
          <a:p>
            <a:pPr marL="0" indent="0"/>
            <a:endParaRPr lang="en-US" b="0" dirty="0"/>
          </a:p>
          <a:p>
            <a:r>
              <a:rPr lang="en-US" b="0" dirty="0"/>
              <a:t>Moved by: Assaf Kasher</a:t>
            </a:r>
          </a:p>
          <a:p>
            <a:r>
              <a:rPr lang="en-US" b="0" dirty="0"/>
              <a:t>Seconded by: Ali Raissinia</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574088628"/>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p:txBody>
          <a:bodyPr/>
          <a:lstStyle/>
          <a:p>
            <a:pPr marL="0" indent="0"/>
            <a:r>
              <a:rPr lang="en-US" b="0" dirty="0"/>
              <a:t>Document 11-22/87r1 “November-January-2021-telecon-minutes” posted to Mentor Jan. 14</a:t>
            </a:r>
            <a:r>
              <a:rPr lang="en-US" b="0" baseline="30000" dirty="0"/>
              <a:t>th</a:t>
            </a:r>
            <a:r>
              <a:rPr lang="en-US" b="0" dirty="0"/>
              <a:t> 2022.</a:t>
            </a:r>
          </a:p>
          <a:p>
            <a:endParaRPr lang="en-US" dirty="0"/>
          </a:p>
          <a:p>
            <a:r>
              <a:rPr lang="en-US" dirty="0"/>
              <a:t>Motion (</a:t>
            </a:r>
            <a:r>
              <a:rPr lang="en-US" b="0" dirty="0"/>
              <a:t>202201-06):</a:t>
            </a:r>
          </a:p>
          <a:p>
            <a:pPr marL="0" indent="0"/>
            <a:r>
              <a:rPr lang="en-US" b="0" dirty="0"/>
              <a:t>Move to approve document 11-22/87r1 as </a:t>
            </a:r>
            <a:r>
              <a:rPr lang="en-US" b="0" dirty="0" err="1"/>
              <a:t>TGaz</a:t>
            </a:r>
            <a:r>
              <a:rPr lang="en-US" b="0" dirty="0"/>
              <a:t> meeting minutes for telecons running between the Nov. 2021 and the Jan. 2022 IEEE 802.11 meeting weeks. </a:t>
            </a:r>
          </a:p>
          <a:p>
            <a:pPr marL="0" indent="0"/>
            <a:endParaRPr lang="en-US" b="0" dirty="0"/>
          </a:p>
          <a:p>
            <a:r>
              <a:rPr lang="en-US" b="0" dirty="0"/>
              <a:t>Moved by: Assaf Kasher</a:t>
            </a:r>
          </a:p>
          <a:p>
            <a:r>
              <a:rPr lang="en-US" b="0" dirty="0"/>
              <a:t>Seconded by: Stuart Kerry</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503973931"/>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11-22-128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(202201-07): </a:t>
            </a:r>
          </a:p>
          <a:p>
            <a:pPr marL="0" indent="0"/>
            <a:r>
              <a:rPr lang="en-US" sz="2000" b="0" dirty="0"/>
              <a:t>Move to adopt the resolutions depicted by document 11-22-128r1 for CIDs 7005, 7016, 7017, 7019, 7020, 7034, 7040, 7043 ( 8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289031636"/>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11-22-168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(202201-08): </a:t>
            </a:r>
          </a:p>
          <a:p>
            <a:pPr marL="0" indent="0"/>
            <a:r>
              <a:rPr lang="en-US" sz="2000" b="0" dirty="0"/>
              <a:t>Move to adopt the resolutions depicted by document 11-22-168r1 for CIDs 7047, 7056, 7065, 7072, 7076 (total of 5),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Chao Chun Wang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272522050"/>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F0EED-7E8E-4BF9-91E9-D31BF4FB0478}"/>
              </a:ext>
            </a:extLst>
          </p:cNvPr>
          <p:cNvSpPr>
            <a:spLocks noGrp="1"/>
          </p:cNvSpPr>
          <p:nvPr>
            <p:ph type="title"/>
          </p:nvPr>
        </p:nvSpPr>
        <p:spPr/>
        <p:txBody>
          <a:bodyPr/>
          <a:lstStyle/>
          <a:p>
            <a:r>
              <a:rPr lang="en-US" dirty="0"/>
              <a:t>Submission 11-22-131</a:t>
            </a:r>
          </a:p>
        </p:txBody>
      </p:sp>
      <p:sp>
        <p:nvSpPr>
          <p:cNvPr id="3" name="Content Placeholder 2">
            <a:extLst>
              <a:ext uri="{FF2B5EF4-FFF2-40B4-BE49-F238E27FC236}">
                <a16:creationId xmlns:a16="http://schemas.microsoft.com/office/drawing/2014/main" id="{3962179C-48FC-4A6F-BBF3-970C67149850}"/>
              </a:ext>
            </a:extLst>
          </p:cNvPr>
          <p:cNvSpPr>
            <a:spLocks noGrp="1"/>
          </p:cNvSpPr>
          <p:nvPr>
            <p:ph idx="1"/>
          </p:nvPr>
        </p:nvSpPr>
        <p:spPr/>
        <p:txBody>
          <a:bodyPr/>
          <a:lstStyle/>
          <a:p>
            <a:r>
              <a:rPr lang="en-US" sz="2400" dirty="0"/>
              <a:t>Motion </a:t>
            </a:r>
            <a:r>
              <a:rPr lang="en-US" sz="2400" b="0" dirty="0"/>
              <a:t>(202201-09): </a:t>
            </a:r>
          </a:p>
          <a:p>
            <a:pPr marL="0" indent="0"/>
            <a:r>
              <a:rPr lang="en-US" sz="2400" b="0" dirty="0"/>
              <a:t>Move to adopt the text changes described in 11-22-131r2, instruct the technical editor to incorporate it in the P802.11az draft and grant the editor editorial license. </a:t>
            </a:r>
          </a:p>
          <a:p>
            <a:endParaRPr lang="en-US" sz="2400" b="0" dirty="0"/>
          </a:p>
          <a:p>
            <a:r>
              <a:rPr lang="en-US" sz="2400" b="0" dirty="0"/>
              <a:t>Moved: Assaf Kasher </a:t>
            </a:r>
          </a:p>
          <a:p>
            <a:r>
              <a:rPr lang="en-US" b="0" dirty="0"/>
              <a:t>Second: Julia </a:t>
            </a:r>
            <a:r>
              <a:rPr lang="en-US" b="0" dirty="0" err="1"/>
              <a:t>Shuling</a:t>
            </a:r>
            <a:r>
              <a:rPr lang="en-US" b="0" dirty="0"/>
              <a:t> Feng</a:t>
            </a:r>
          </a:p>
          <a:p>
            <a:r>
              <a:rPr lang="en-US" b="0" dirty="0"/>
              <a:t>Results: unanimous </a:t>
            </a:r>
            <a:endParaRPr lang="en-US" dirty="0"/>
          </a:p>
        </p:txBody>
      </p:sp>
      <p:sp>
        <p:nvSpPr>
          <p:cNvPr id="4" name="Slide Number Placeholder 3">
            <a:extLst>
              <a:ext uri="{FF2B5EF4-FFF2-40B4-BE49-F238E27FC236}">
                <a16:creationId xmlns:a16="http://schemas.microsoft.com/office/drawing/2014/main" id="{49ABA65E-8A0A-45E2-A598-84B4ED3ADFDA}"/>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B5591204-B9E1-45CE-91A5-16994D5A055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4396410-6093-4549-BB88-CF3958A88ACD}"/>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714829104"/>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(202201-10): </a:t>
            </a:r>
          </a:p>
          <a:p>
            <a:pPr marL="0" indent="0"/>
            <a:r>
              <a:rPr lang="en-US" sz="2000" b="0" dirty="0"/>
              <a:t>Move to adopt the resolutions depicted by document 11-22-156r1 for CIDs 7367, 7368, 7369, 7370, 7371, 7372, 7373, 7251, 7301, 7105, 7078, 7080, 7094, 7095 (total of 14),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Christian Berger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31471424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11-22-149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(202202-01): </a:t>
            </a:r>
          </a:p>
          <a:p>
            <a:pPr marL="0" indent="0"/>
            <a:r>
              <a:rPr lang="en-US" sz="2000" b="0" dirty="0"/>
              <a:t>Move to adopt the resolutions depicted by document 11-22-149r1 for CIDs 7052, 7279 and 7281 (total of 3),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231363487"/>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11-22-259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(202202-02): </a:t>
            </a:r>
          </a:p>
          <a:p>
            <a:pPr marL="0" indent="0"/>
            <a:r>
              <a:rPr lang="en-US" sz="2000" b="0" dirty="0"/>
              <a:t>Move to adopt the resolutions depicted by document 11-22-259r1 for CIDs 7097, 7101 ,7102, 7107, 7108, 7109, 7112, 7119, 7120 and 7121 (total of 10),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342606988"/>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11-22-148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(202202-03): </a:t>
            </a:r>
          </a:p>
          <a:p>
            <a:pPr marL="0" indent="0"/>
            <a:r>
              <a:rPr lang="en-US" sz="2000" b="0" dirty="0"/>
              <a:t>Move to adopt the resolutions depicted by document 11-22-148r2 for CIDs 7075 and 7087 (total of 2),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Youhan Kim</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886477343"/>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11-22-265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(202202-04): </a:t>
            </a:r>
          </a:p>
          <a:p>
            <a:pPr marL="0" indent="0"/>
            <a:r>
              <a:rPr lang="en-US" sz="2000" b="0" dirty="0"/>
              <a:t>Move to adopt the resolutions depicted by document 11-22-265r1 for CID 7077(total of 1),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4037811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11-20-641 CR remaining CIDs 11.22.6.4.3.2, 11.22.6.5 (Dibakar Das)</a:t>
            </a:r>
          </a:p>
          <a:p>
            <a:pPr marL="0" indent="0"/>
            <a:endParaRPr lang="en-US" dirty="0"/>
          </a:p>
          <a:p>
            <a:pPr marL="0" indent="0"/>
            <a:r>
              <a:rPr lang="en-US" sz="2000" dirty="0"/>
              <a:t>Motion </a:t>
            </a:r>
            <a:r>
              <a:rPr lang="en-US" sz="2000" b="0" dirty="0"/>
              <a:t>(202006-05):</a:t>
            </a:r>
            <a:endParaRPr lang="en-US" sz="2000"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11-22-297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(202202-05): </a:t>
            </a:r>
          </a:p>
          <a:p>
            <a:pPr marL="0" indent="0"/>
            <a:r>
              <a:rPr lang="en-US" sz="2000" b="0" dirty="0"/>
              <a:t>Move to adopt the resolutions depicted by document 11-22-297r0 for CID 7036 (total of 1),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72707655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11-22-366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(202202-06): </a:t>
            </a:r>
          </a:p>
          <a:p>
            <a:pPr marL="0" indent="0"/>
            <a:r>
              <a:rPr lang="en-US" sz="2000" b="0" dirty="0"/>
              <a:t>Move to adopt the resolutions depicted by document 11-22-366r1 for CIDs 7079, 7081, 7084, 7085, 7088, 7089, 7090, 7091, 7092, 7093 (total of 10),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a:t>
            </a:r>
            <a:r>
              <a:rPr lang="en-US" sz="2000" b="0"/>
              <a:t>): unanimous </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066605794"/>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11-22-368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(202203-01): </a:t>
            </a:r>
          </a:p>
          <a:p>
            <a:pPr marL="0" indent="0"/>
            <a:r>
              <a:rPr lang="en-US" sz="2000" b="0" dirty="0"/>
              <a:t>Move to adopt the resolutions depicted by document 11-22-368r0 a total of 100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661773581"/>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11-22-357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(202203-02): </a:t>
            </a:r>
          </a:p>
          <a:p>
            <a:pPr marL="0" indent="0"/>
            <a:r>
              <a:rPr lang="en-US" sz="2000" b="0" dirty="0"/>
              <a:t>Move to adopt the resolutions depicted by document 11-22-357r0 for CIDs 7082, 7083 (total of 2),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057428072"/>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a:xfrm>
            <a:off x="914401" y="1700809"/>
            <a:ext cx="10361084" cy="4393606"/>
          </a:xfrm>
        </p:spPr>
        <p:txBody>
          <a:bodyPr/>
          <a:lstStyle/>
          <a:p>
            <a:pPr marL="0" indent="0"/>
            <a:r>
              <a:rPr lang="en-US" b="0" dirty="0"/>
              <a:t>Document 11-22-103r0 “January-2022-interim-minutes” posted to Mentor Jan. 25</a:t>
            </a:r>
            <a:r>
              <a:rPr lang="en-US" b="0" baseline="30000" dirty="0"/>
              <a:t>th</a:t>
            </a:r>
            <a:r>
              <a:rPr lang="en-US" b="0" dirty="0"/>
              <a:t> 2022.</a:t>
            </a:r>
          </a:p>
          <a:p>
            <a:endParaRPr lang="en-US" dirty="0"/>
          </a:p>
          <a:p>
            <a:r>
              <a:rPr lang="en-US" dirty="0"/>
              <a:t>Motion (</a:t>
            </a:r>
            <a:r>
              <a:rPr lang="en-US" b="0" dirty="0"/>
              <a:t>202203-03):</a:t>
            </a:r>
          </a:p>
          <a:p>
            <a:pPr marL="0" indent="0"/>
            <a:r>
              <a:rPr lang="en-US" b="0" dirty="0"/>
              <a:t>Move to approve document 11-22-103r0 as </a:t>
            </a:r>
            <a:r>
              <a:rPr lang="en-US" b="0" dirty="0" err="1"/>
              <a:t>TGaz</a:t>
            </a:r>
            <a:r>
              <a:rPr lang="en-US" b="0" dirty="0"/>
              <a:t> meeting minutes for the Jan. 2022 IEEE 802.11 interim meeting week. </a:t>
            </a:r>
          </a:p>
          <a:p>
            <a:pPr marL="0" indent="0"/>
            <a:endParaRPr lang="en-US" b="0" dirty="0"/>
          </a:p>
          <a:p>
            <a:r>
              <a:rPr lang="en-US" b="0" dirty="0"/>
              <a:t>Moved by: Assaf Kasher</a:t>
            </a:r>
          </a:p>
          <a:p>
            <a:r>
              <a:rPr lang="en-US" b="0" dirty="0"/>
              <a:t>Seconded by: Roy Want</a:t>
            </a:r>
          </a:p>
          <a:p>
            <a:r>
              <a:rPr lang="en-US" b="0" dirty="0"/>
              <a:t>Results (Y/N/A): 21/0/2</a:t>
            </a:r>
          </a:p>
          <a:p>
            <a:r>
              <a:rPr lang="en-US" b="0" dirty="0"/>
              <a:t>Motion passes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270233057"/>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p:txBody>
          <a:bodyPr/>
          <a:lstStyle/>
          <a:p>
            <a:pPr marL="0" indent="0"/>
            <a:r>
              <a:rPr lang="en-US" b="0" dirty="0"/>
              <a:t>Document 11-22-403r0 “February-March-2022-telecon-minutes” posted to Mentor March 2</a:t>
            </a:r>
            <a:r>
              <a:rPr lang="en-US" b="0" baseline="30000" dirty="0"/>
              <a:t>nd</a:t>
            </a:r>
            <a:r>
              <a:rPr lang="en-US" b="0" dirty="0"/>
              <a:t> 2022.</a:t>
            </a:r>
          </a:p>
          <a:p>
            <a:endParaRPr lang="en-US" dirty="0"/>
          </a:p>
          <a:p>
            <a:r>
              <a:rPr lang="en-US" dirty="0"/>
              <a:t>Motion (</a:t>
            </a:r>
            <a:r>
              <a:rPr lang="en-US" b="0" dirty="0"/>
              <a:t>202203-04):</a:t>
            </a:r>
          </a:p>
          <a:p>
            <a:pPr marL="0" indent="0"/>
            <a:r>
              <a:rPr lang="en-US" b="0" dirty="0"/>
              <a:t>Move to approve document 11-22-403r0 as </a:t>
            </a:r>
            <a:r>
              <a:rPr lang="en-US" b="0" dirty="0" err="1"/>
              <a:t>TGaz</a:t>
            </a:r>
            <a:r>
              <a:rPr lang="en-US" b="0" dirty="0"/>
              <a:t> meeting minutes for telecons running between the Jan. and March 2022 IEEE 802.11 meeting weeks. </a:t>
            </a:r>
          </a:p>
          <a:p>
            <a:pPr marL="0" indent="0"/>
            <a:endParaRPr lang="en-US" b="0" dirty="0"/>
          </a:p>
          <a:p>
            <a:r>
              <a:rPr lang="en-US" b="0" dirty="0"/>
              <a:t>Moved by: Assaf Kasher</a:t>
            </a:r>
          </a:p>
          <a:p>
            <a:r>
              <a:rPr lang="en-US" b="0" dirty="0"/>
              <a:t>Seconded by: Ali Raissinia </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376864664"/>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D4D2A-2846-4C2E-A11C-50B613B4AD4B}"/>
              </a:ext>
            </a:extLst>
          </p:cNvPr>
          <p:cNvSpPr>
            <a:spLocks noGrp="1"/>
          </p:cNvSpPr>
          <p:nvPr>
            <p:ph type="title"/>
          </p:nvPr>
        </p:nvSpPr>
        <p:spPr/>
        <p:txBody>
          <a:bodyPr/>
          <a:lstStyle/>
          <a:p>
            <a:r>
              <a:rPr lang="en-US" dirty="0"/>
              <a:t>Approval to forward 11az Draft to JTC1/SC6</a:t>
            </a:r>
          </a:p>
        </p:txBody>
      </p:sp>
      <p:sp>
        <p:nvSpPr>
          <p:cNvPr id="3" name="Content Placeholder 2">
            <a:extLst>
              <a:ext uri="{FF2B5EF4-FFF2-40B4-BE49-F238E27FC236}">
                <a16:creationId xmlns:a16="http://schemas.microsoft.com/office/drawing/2014/main" id="{C6BEA981-77F8-4646-831E-E664A81705CE}"/>
              </a:ext>
            </a:extLst>
          </p:cNvPr>
          <p:cNvSpPr>
            <a:spLocks noGrp="1"/>
          </p:cNvSpPr>
          <p:nvPr>
            <p:ph idx="1"/>
          </p:nvPr>
        </p:nvSpPr>
        <p:spPr/>
        <p:txBody>
          <a:bodyPr/>
          <a:lstStyle/>
          <a:p>
            <a:r>
              <a:rPr lang="en-US" dirty="0"/>
              <a:t>Motion (</a:t>
            </a:r>
            <a:r>
              <a:rPr lang="en-US" b="0" dirty="0"/>
              <a:t>202203-05)</a:t>
            </a:r>
            <a:r>
              <a:rPr lang="en-US" dirty="0"/>
              <a:t>:</a:t>
            </a:r>
          </a:p>
          <a:p>
            <a:pPr marL="0" indent="0"/>
            <a:r>
              <a:rPr lang="en-US" b="0" dirty="0"/>
              <a:t>IEEE 802.11 </a:t>
            </a:r>
            <a:r>
              <a:rPr lang="en-US" b="0" dirty="0" err="1"/>
              <a:t>TGaz</a:t>
            </a:r>
            <a:r>
              <a:rPr lang="en-US" b="0" dirty="0"/>
              <a:t> NGP requests IEEE 802.11 WG to forward P802.11az D4.0 to ISO/IEC JTC1/SC6, for information under the PSDO agreement.</a:t>
            </a:r>
          </a:p>
          <a:p>
            <a:endParaRPr lang="en-US" dirty="0"/>
          </a:p>
          <a:p>
            <a:r>
              <a:rPr lang="en-US" dirty="0"/>
              <a:t>Move: </a:t>
            </a:r>
            <a:r>
              <a:rPr lang="en-US" b="0" dirty="0"/>
              <a:t>Peter Yee </a:t>
            </a:r>
          </a:p>
          <a:p>
            <a:r>
              <a:rPr lang="en-US" dirty="0"/>
              <a:t>2</a:t>
            </a:r>
            <a:r>
              <a:rPr lang="en-US" baseline="30000" dirty="0"/>
              <a:t>nd</a:t>
            </a:r>
            <a:r>
              <a:rPr lang="en-US" dirty="0"/>
              <a:t>: </a:t>
            </a:r>
            <a:r>
              <a:rPr lang="en-US" b="0" dirty="0"/>
              <a:t>Christian Berger</a:t>
            </a:r>
          </a:p>
          <a:p>
            <a:r>
              <a:rPr lang="en-US" dirty="0"/>
              <a:t>Results: </a:t>
            </a:r>
            <a:r>
              <a:rPr lang="en-US" b="0" dirty="0"/>
              <a:t>27/0/3</a:t>
            </a:r>
          </a:p>
          <a:p>
            <a:r>
              <a:rPr lang="en-US" b="0" dirty="0"/>
              <a:t>Motion passes</a:t>
            </a:r>
            <a:endParaRPr lang="en-US" dirty="0"/>
          </a:p>
        </p:txBody>
      </p:sp>
      <p:sp>
        <p:nvSpPr>
          <p:cNvPr id="4" name="Slide Number Placeholder 3">
            <a:extLst>
              <a:ext uri="{FF2B5EF4-FFF2-40B4-BE49-F238E27FC236}">
                <a16:creationId xmlns:a16="http://schemas.microsoft.com/office/drawing/2014/main" id="{A38C44F1-EF78-4DBB-81DC-76FA8B437097}"/>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0BA2D409-DB89-437D-9BC3-65DD0EA81B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E336BFA-81D4-4830-B27B-ABFE30030172}"/>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11604928"/>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11-22-402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202203-06): </a:t>
            </a:r>
          </a:p>
          <a:p>
            <a:pPr marL="0" indent="0"/>
            <a:r>
              <a:rPr lang="en-US" sz="2000" b="0" dirty="0"/>
              <a:t>Move to adopt the resolutions depicted by document 11-22-402r3 for CIDs 7114, 7213, 7214, 7130, 7162, 7170, 7177  (total of 7),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200732763"/>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11-22-400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202203-07): </a:t>
            </a:r>
          </a:p>
          <a:p>
            <a:pPr marL="0" indent="0"/>
            <a:r>
              <a:rPr lang="en-US" sz="2000" b="0" dirty="0"/>
              <a:t>Move to adopt the resolutions depicted by document 11-22-400r2 for CIDs 7094, 7096, 7098, 7099 (total of 4)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Youhan Kim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138996151"/>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11-22-437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202203-08): </a:t>
            </a:r>
          </a:p>
          <a:p>
            <a:pPr marL="0" indent="0"/>
            <a:r>
              <a:rPr lang="en-US" sz="2000" b="0" dirty="0"/>
              <a:t>Move to adopt the resolutions depicted by document 11-22-437r2 for CIDs 7031, 7035, 7042, 7257, 7261, and 7262 (total of 6)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6185043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11-20-0707 Max Number of LTF (Christian Berger)</a:t>
            </a:r>
          </a:p>
          <a:p>
            <a:pPr marL="0" indent="0"/>
            <a:endParaRPr lang="en-US" dirty="0"/>
          </a:p>
          <a:p>
            <a:pPr marL="0" indent="0"/>
            <a:r>
              <a:rPr lang="en-US" sz="2000" dirty="0"/>
              <a:t>Motion </a:t>
            </a:r>
            <a:r>
              <a:rPr lang="en-US" sz="2000" b="0" dirty="0"/>
              <a:t>(202006-06):</a:t>
            </a:r>
            <a:endParaRPr lang="en-US" sz="2000"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May 13</a:t>
            </a:r>
            <a:r>
              <a:rPr lang="en-US" sz="1600" b="0" baseline="30000" dirty="0"/>
              <a:t>th</a:t>
            </a:r>
            <a:r>
              <a:rPr lang="en-US" sz="1600" b="0" dirty="0"/>
              <a:t> (Y/N/A): 17/0/3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11-22-451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(202203-09): </a:t>
            </a:r>
          </a:p>
          <a:p>
            <a:pPr marL="0" indent="0"/>
            <a:r>
              <a:rPr lang="en-US" sz="2000" b="0" dirty="0"/>
              <a:t>Move to adopt the resolution depicted by document 11-22-451r3 for CID </a:t>
            </a:r>
            <a:r>
              <a:rPr lang="en-GB" sz="1800" b="0" dirty="0">
                <a:effectLst/>
                <a:latin typeface="Times New Roman" panose="02020603050405020304" pitchFamily="18" charset="0"/>
                <a:ea typeface="Malgun Gothic" panose="020B0503020000020004" pitchFamily="34" charset="-127"/>
              </a:rPr>
              <a:t>7095 </a:t>
            </a:r>
            <a:r>
              <a:rPr lang="en-US" sz="2000" b="0" dirty="0"/>
              <a:t>(total of 1)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9/1/2 motion passes.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265475550"/>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(202203-10): </a:t>
            </a:r>
          </a:p>
          <a:p>
            <a:pPr marL="0" indent="0"/>
            <a:r>
              <a:rPr lang="en-US" sz="2000" b="0" dirty="0"/>
              <a:t>Move to adopt the resolution depicted by document 11-22-471r2 for CIDs 7123, 7131, 7134, 7138, 7139, 7172, 7181, 7182, 7185, 7186, 7187, 7195, 7196, 7191, 7219, 7223 (16 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Roy Want</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987933289"/>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(202203-11): </a:t>
            </a:r>
          </a:p>
          <a:p>
            <a:pPr marL="0" indent="0"/>
            <a:r>
              <a:rPr lang="en-US" sz="2000" b="0" dirty="0"/>
              <a:t>Move to adopt the resolution depicted by document 11-22-471r3 for CIDs 7222 (1 CID total) and annul the resolution of CID 7223 as reflected by 11-22-471r2,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399850369"/>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11-22-503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(202203-12): </a:t>
            </a:r>
          </a:p>
          <a:p>
            <a:pPr marL="0" indent="0"/>
            <a:r>
              <a:rPr lang="en-US" sz="2000" b="0" dirty="0"/>
              <a:t>Move to adopt the resolution depicted by document 11-22-503r1 for CIDs 7003, 7062, 7224, 7225, 7226, 7302, 7229, 7243, 7258 and 7275 (10 CIDs total),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030516101"/>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11-22-505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(202203-13): </a:t>
            </a:r>
          </a:p>
          <a:p>
            <a:pPr marL="0" indent="0"/>
            <a:r>
              <a:rPr lang="en-US" sz="2000" b="0" dirty="0"/>
              <a:t>Move to adopt the resolution depicted by document 11-22-505r0 for CID 7146 (1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 </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127746427"/>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(202203-14): </a:t>
            </a:r>
          </a:p>
          <a:p>
            <a:pPr marL="0" indent="0"/>
            <a:r>
              <a:rPr lang="en-US" sz="2000" b="0" dirty="0"/>
              <a:t>Move to adopt the resolutions depicted by document 11-22-489r3 for CIDs 7122 and 7126 (2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Christian Berger</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561617982"/>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11-22-598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(202204-01): </a:t>
            </a:r>
          </a:p>
          <a:p>
            <a:pPr marL="0" indent="0"/>
            <a:r>
              <a:rPr lang="en-US" sz="2000" b="0" dirty="0"/>
              <a:t>Move to adopt the resolutions depicted by document 11-22-598r1 for CIDs 7223, 7314, 7363, 7364 and 7351 (5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155667100"/>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11-22-572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(202204-02): </a:t>
            </a:r>
          </a:p>
          <a:p>
            <a:pPr marL="0" indent="0"/>
            <a:r>
              <a:rPr lang="en-US" sz="2000" b="0" dirty="0"/>
              <a:t>Move to adopt the resolution depicted by document 11-22-572r1 for CID 7264 (1 CID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862762391"/>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11-22-624</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(202204-03): </a:t>
            </a:r>
          </a:p>
          <a:p>
            <a:pPr marL="0" indent="0"/>
            <a:r>
              <a:rPr lang="en-US" sz="2000" b="0" dirty="0"/>
              <a:t>Move to adopt the resolutions depicted by document 11-22-624r1 for CIDs 7310, 7317 and 7322 (3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 </a:t>
            </a:r>
          </a:p>
          <a:p>
            <a:r>
              <a:rPr lang="en-US" sz="2000" b="0" dirty="0"/>
              <a:t>Results (Y/N/A</a:t>
            </a:r>
            <a:r>
              <a:rPr lang="en-US" sz="2000" b="0"/>
              <a:t>): unanimous</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545936565"/>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11-22-637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(202204-04): </a:t>
            </a:r>
          </a:p>
          <a:p>
            <a:pPr marL="0" indent="0"/>
            <a:r>
              <a:rPr lang="en-US" sz="2000" b="0" dirty="0"/>
              <a:t>Move to adopt the resolutions depicted by document 11-22-637r1 a total of 80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Christian Berger</a:t>
            </a:r>
          </a:p>
          <a:p>
            <a:r>
              <a:rPr lang="en-US" sz="2000" b="0" dirty="0"/>
              <a:t>Results (Y/N/A):  Approve by Unanimous consent</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818871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motion compendium for </a:t>
            </a:r>
            <a:r>
              <a:rPr lang="en-US" altLang="en-US" dirty="0" err="1"/>
              <a:t>TGaz</a:t>
            </a:r>
            <a:r>
              <a:rPr lang="en-US" altLang="en-US" dirty="0"/>
              <a:t> </a:t>
            </a:r>
            <a:r>
              <a:rPr lang="en-US" altLang="en-US"/>
              <a:t>Plenary Telecons.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(202006-07):</a:t>
            </a:r>
            <a:endParaRPr lang="en-US" sz="2000" dirty="0"/>
          </a:p>
          <a:p>
            <a:pPr marL="0" indent="0"/>
            <a:r>
              <a:rPr lang="en-US" sz="2000" b="0" dirty="0"/>
              <a:t>Move to adopt the resolutions depicted by document 11-20-759r1 for CIDs 3129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Ganesh Venkatesan</a:t>
            </a:r>
          </a:p>
          <a:p>
            <a:pPr marL="0" indent="0"/>
            <a:r>
              <a:rPr lang="en-US" sz="2000" b="0" dirty="0"/>
              <a:t>Results (Y/N/A): unanimous consent </a:t>
            </a:r>
          </a:p>
          <a:p>
            <a:pPr marL="0" indent="0"/>
            <a:endParaRPr lang="en-US" sz="2000" b="0" dirty="0"/>
          </a:p>
          <a:p>
            <a:pPr marL="0" indent="0"/>
            <a:r>
              <a:rPr lang="en-US" sz="1600" b="0" dirty="0"/>
              <a:t>Results from the May 20 (Y/N/A): 14/0/4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259624985"/>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11-22-605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(202204-05): </a:t>
            </a:r>
          </a:p>
          <a:p>
            <a:pPr marL="0" indent="0"/>
            <a:r>
              <a:rPr lang="en-US" sz="2000" b="0" dirty="0"/>
              <a:t>Move to adopt the resolution depicted by document 11-22-605r2 for CID 7285,7286 (2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Ali Raissinia</a:t>
            </a:r>
          </a:p>
          <a:p>
            <a:r>
              <a:rPr lang="en-US" sz="2000" b="0" dirty="0"/>
              <a:t>Results (Y/N/A): Approved By Unanimous Consent</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58428649"/>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11-22-640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(202204-06): </a:t>
            </a:r>
          </a:p>
          <a:p>
            <a:pPr marL="0" indent="0"/>
            <a:r>
              <a:rPr lang="en-US" sz="2000" b="0" dirty="0"/>
              <a:t>Move to adopt the resolutions depicted by document 11-22-640r1 a total of 11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Peter Yee</a:t>
            </a:r>
          </a:p>
          <a:p>
            <a:r>
              <a:rPr lang="en-US" sz="2000" b="0" dirty="0"/>
              <a:t>Results (Y/N/A): Approved by Unanimous Consent</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836514051"/>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11-22-673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(202204-07): </a:t>
            </a:r>
          </a:p>
          <a:p>
            <a:pPr marL="0" indent="0"/>
            <a:r>
              <a:rPr lang="en-US" sz="2000" b="0" dirty="0"/>
              <a:t>Move to adopt the resolution depicted by document 11-22-673r0 for CID 7207 (a total of 1 Editorial CID), instruct the technical editor to incorporate it in the P802.11az draft and grant the editor editorial license. </a:t>
            </a:r>
          </a:p>
          <a:p>
            <a:endParaRPr lang="en-US" sz="2000" b="0" dirty="0"/>
          </a:p>
          <a:p>
            <a:r>
              <a:rPr lang="en-US" sz="2000" b="0" dirty="0"/>
              <a:t>Moved by: Roy Want</a:t>
            </a:r>
          </a:p>
          <a:p>
            <a:r>
              <a:rPr lang="en-US" sz="2000" b="0" dirty="0"/>
              <a:t>Seconded by: Christian Berger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93987424"/>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11-22-672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(202204-08): </a:t>
            </a:r>
          </a:p>
          <a:p>
            <a:pPr marL="0" indent="0"/>
            <a:r>
              <a:rPr lang="en-US" sz="2000" b="0" dirty="0"/>
              <a:t>Move to adopt the resolution depicted by document 11-22-672r1 for CIDs 7211 and 7212 (a total 2 CIDs),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129511316"/>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11-22-643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(202204-09): </a:t>
            </a:r>
          </a:p>
          <a:p>
            <a:pPr marL="0" indent="0"/>
            <a:r>
              <a:rPr lang="en-US" sz="2000" b="0" dirty="0"/>
              <a:t>Move to adopt the resolution depicted by document 11-22-643r2 for CIDs 7296 and 7336 </a:t>
            </a:r>
          </a:p>
          <a:p>
            <a:pPr marL="0" indent="0"/>
            <a:r>
              <a:rPr lang="en-US" sz="2000" b="0" dirty="0"/>
              <a:t>(a total 2 CIDs),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465404281"/>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(202205-01): </a:t>
            </a:r>
          </a:p>
          <a:p>
            <a:pPr marL="0" indent="0"/>
            <a:r>
              <a:rPr lang="en-US" sz="2000" b="0" dirty="0"/>
              <a:t>Move to adopt the resolution depicted by document 11-22-671r1 for CIDs 7204, 7205, 7284, and 7288 (a total 4 CIDs),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Ali Raissinia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428377478"/>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11-22-621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(202205-02): </a:t>
            </a:r>
          </a:p>
          <a:p>
            <a:pPr marL="0" indent="0"/>
            <a:r>
              <a:rPr lang="en-US" sz="2000" b="0" dirty="0"/>
              <a:t>Move to adopt the resolution depicted by document 11-22-621r1 for CIDs 7227, 7293 and 7294 </a:t>
            </a:r>
          </a:p>
          <a:p>
            <a:pPr marL="0" indent="0"/>
            <a:r>
              <a:rPr lang="en-US" sz="2000" b="0" dirty="0"/>
              <a:t>(a total 3 CIDs),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Sai Nanda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418068509"/>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vice chair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202205-03): </a:t>
            </a:r>
          </a:p>
          <a:p>
            <a:pPr marL="0" indent="0"/>
            <a:r>
              <a:rPr lang="en-US" sz="2400" b="0" dirty="0"/>
              <a:t>Move to approve Assaf Kasher as </a:t>
            </a:r>
            <a:r>
              <a:rPr lang="en-US" sz="2400" b="0" dirty="0" err="1"/>
              <a:t>TGaz</a:t>
            </a:r>
            <a:r>
              <a:rPr lang="en-US" sz="2400" b="0" dirty="0"/>
              <a:t> vice chair. </a:t>
            </a:r>
          </a:p>
          <a:p>
            <a:endParaRPr lang="en-US" sz="2400" b="0" dirty="0"/>
          </a:p>
          <a:p>
            <a:r>
              <a:rPr lang="en-US" sz="2400" b="0" dirty="0"/>
              <a:t>Moved by: Jon Rosdahl </a:t>
            </a:r>
          </a:p>
          <a:p>
            <a:r>
              <a:rPr lang="en-US" sz="2400" b="0" dirty="0"/>
              <a:t>Seconded by: Roy Want</a:t>
            </a:r>
          </a:p>
          <a:p>
            <a:r>
              <a:rPr lang="en-US" sz="2400" b="0" dirty="0"/>
              <a:t>Results (Y/N/A): unanimous </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207</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794774220"/>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secretary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202205-04): </a:t>
            </a:r>
          </a:p>
          <a:p>
            <a:pPr marL="0" indent="0"/>
            <a:r>
              <a:rPr lang="en-US" sz="2400" b="0" dirty="0"/>
              <a:t>Move to approve Assaf Kasher as </a:t>
            </a:r>
            <a:r>
              <a:rPr lang="en-US" sz="2400" b="0" dirty="0" err="1"/>
              <a:t>TGaz</a:t>
            </a:r>
            <a:r>
              <a:rPr lang="en-US" sz="2400" b="0" dirty="0"/>
              <a:t> secretary. </a:t>
            </a:r>
          </a:p>
          <a:p>
            <a:endParaRPr lang="en-US" sz="2400" b="0" dirty="0"/>
          </a:p>
          <a:p>
            <a:r>
              <a:rPr lang="en-US" sz="2400" b="0" dirty="0"/>
              <a:t>Moved by: Jon Rosdahl </a:t>
            </a:r>
          </a:p>
          <a:p>
            <a:r>
              <a:rPr lang="en-US" sz="2400" b="0" dirty="0"/>
              <a:t>Seconded by: Roy Want </a:t>
            </a:r>
          </a:p>
          <a:p>
            <a:r>
              <a:rPr lang="en-US" sz="2400" b="0" dirty="0"/>
              <a:t>Results (Y/N/A): unanimous  </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208</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172531387"/>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11-22/448 “March 2022 Plenary Meeting Minutes” R0 posted to Mentor Apr. 4</a:t>
            </a:r>
            <a:r>
              <a:rPr lang="en-US" b="0" baseline="30000" dirty="0"/>
              <a:t>th</a:t>
            </a:r>
            <a:endParaRPr lang="en-US" b="0" dirty="0"/>
          </a:p>
          <a:p>
            <a:endParaRPr lang="en-US" dirty="0"/>
          </a:p>
          <a:p>
            <a:r>
              <a:rPr lang="en-US" dirty="0"/>
              <a:t>Motion (</a:t>
            </a:r>
            <a:r>
              <a:rPr lang="en-US" b="0" dirty="0"/>
              <a:t>202205-05):</a:t>
            </a:r>
          </a:p>
          <a:p>
            <a:pPr marL="0" indent="0"/>
            <a:r>
              <a:rPr lang="en-US" b="0" dirty="0"/>
              <a:t>Move to approve document 11-22/448r0 as TGaz meeting minutes for the March meeting.</a:t>
            </a:r>
          </a:p>
          <a:p>
            <a:pPr marL="0" indent="0"/>
            <a:endParaRPr lang="en-US" b="0" dirty="0"/>
          </a:p>
          <a:p>
            <a:r>
              <a:rPr lang="en-US" b="0" dirty="0"/>
              <a:t>Moved by: Assaf Kasher </a:t>
            </a:r>
          </a:p>
          <a:p>
            <a:r>
              <a:rPr lang="en-US" b="0" dirty="0"/>
              <a:t>Seconded by: Roy Want</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209</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1393983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(202006-08):</a:t>
            </a:r>
            <a:endParaRPr lang="en-US" sz="2000" dirty="0"/>
          </a:p>
          <a:p>
            <a:pPr marL="0" indent="0"/>
            <a:r>
              <a:rPr lang="en-US" sz="2000" b="0" dirty="0"/>
              <a:t>Move to adopt the resolutions depicted by document 11-20-759r3 for CIDs 3629 and 3271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Ganesh Venkatesan</a:t>
            </a:r>
          </a:p>
          <a:p>
            <a:pPr marL="0" indent="0"/>
            <a:r>
              <a:rPr lang="en-US" sz="2000" b="0" dirty="0"/>
              <a:t>Results (Y/N/A): unanimous consent</a:t>
            </a:r>
          </a:p>
          <a:p>
            <a:pPr marL="0" indent="0"/>
            <a:endParaRPr lang="en-US" sz="2000" b="0" dirty="0"/>
          </a:p>
          <a:p>
            <a:pPr marL="0" indent="0"/>
            <a:r>
              <a:rPr lang="en-US" sz="1600" b="0" dirty="0"/>
              <a:t>Results from the May 27 (Y/N/A): 13/0/3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562086959"/>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11-22/504 “March-May-2022-telecon-minutes” R0 posted to Mentor Mar. 16</a:t>
            </a:r>
            <a:r>
              <a:rPr lang="en-US" b="0" baseline="30000" dirty="0"/>
              <a:t>th</a:t>
            </a:r>
            <a:r>
              <a:rPr lang="en-US" b="0" dirty="0"/>
              <a:t> and R1 May 10</a:t>
            </a:r>
            <a:r>
              <a:rPr lang="en-US" b="0" baseline="30000" dirty="0"/>
              <a:t>th</a:t>
            </a:r>
            <a:r>
              <a:rPr lang="en-US" b="0" dirty="0"/>
              <a:t> 2022</a:t>
            </a:r>
          </a:p>
          <a:p>
            <a:endParaRPr lang="en-US" dirty="0"/>
          </a:p>
          <a:p>
            <a:r>
              <a:rPr lang="en-US" dirty="0"/>
              <a:t>Motion (</a:t>
            </a:r>
            <a:r>
              <a:rPr lang="en-US" b="0" dirty="0"/>
              <a:t>202205-06):</a:t>
            </a:r>
          </a:p>
          <a:p>
            <a:pPr marL="0" indent="0"/>
            <a:r>
              <a:rPr lang="en-US" b="0" dirty="0"/>
              <a:t>Move to approve document 11-22/0504r1 as TGaz meeting minutes for the </a:t>
            </a:r>
            <a:r>
              <a:rPr lang="en-US" b="0" dirty="0" err="1"/>
              <a:t>TGaz</a:t>
            </a:r>
            <a:r>
              <a:rPr lang="en-US" b="0" dirty="0"/>
              <a:t> telecons running between March and May 2022 IEEE meetings. </a:t>
            </a:r>
          </a:p>
          <a:p>
            <a:pPr marL="0" indent="0"/>
            <a:endParaRPr lang="en-US" b="0" dirty="0"/>
          </a:p>
          <a:p>
            <a:r>
              <a:rPr lang="en-US" b="0" dirty="0"/>
              <a:t>Moved by: Assaf Kasher</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210</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958133808"/>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(202205-07): </a:t>
            </a:r>
          </a:p>
          <a:p>
            <a:pPr marL="0" indent="0"/>
            <a:r>
              <a:rPr lang="en-US" sz="2000" b="0" dirty="0"/>
              <a:t>Move to adopt the resolution depicted by document 11-22-695r3 for CIDs 7343 and 7353 </a:t>
            </a:r>
          </a:p>
          <a:p>
            <a:pPr marL="0" indent="0"/>
            <a:r>
              <a:rPr lang="en-US" sz="2000" b="0" dirty="0"/>
              <a:t>(a total 2 CIDs), instruct the technical editor to incorporate it in the P802.11az draft and grant the editor editorial license. </a:t>
            </a:r>
          </a:p>
          <a:p>
            <a:endParaRPr lang="en-US" sz="2000" b="0" dirty="0"/>
          </a:p>
          <a:p>
            <a:r>
              <a:rPr lang="en-US" sz="2000" b="0" dirty="0"/>
              <a:t>Moved by: Niranjan Grandhe</a:t>
            </a:r>
          </a:p>
          <a:p>
            <a:r>
              <a:rPr lang="en-US" sz="2000" b="0" dirty="0"/>
              <a:t>Seconded by: Ali Raissinia </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168475352"/>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11-22-735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(202205-08): </a:t>
            </a:r>
          </a:p>
          <a:p>
            <a:pPr marL="0" indent="0"/>
            <a:r>
              <a:rPr lang="en-US" sz="2000" b="0" dirty="0"/>
              <a:t>Move to adopt the resolution depicted by document 11-22-735r0 for CID 7254 (a total 1 CID),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Roy Want</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914872378"/>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11-22-712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(202205-09): </a:t>
            </a:r>
          </a:p>
          <a:p>
            <a:pPr marL="0" indent="0"/>
            <a:r>
              <a:rPr lang="en-US" sz="2000" b="0" dirty="0"/>
              <a:t>Move to adopt the resolution depicted by document 11-22-712r2 for CID 7209 (a total 1 CID),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 </a:t>
            </a:r>
          </a:p>
          <a:p>
            <a:r>
              <a:rPr lang="en-US" sz="2000" b="0" dirty="0"/>
              <a:t>Results (Y/N/A): Unanimous approval</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595081424"/>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11-22-751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(202205-10): </a:t>
            </a:r>
          </a:p>
          <a:p>
            <a:pPr marL="0" indent="0"/>
            <a:r>
              <a:rPr lang="en-US" sz="2000" b="0" dirty="0"/>
              <a:t>Move to adopt the resolution depicted by document 11-22-751r0 for CID 7295 (a total 1 CID),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204757078"/>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11-22-739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(202205-11): </a:t>
            </a:r>
          </a:p>
          <a:p>
            <a:pPr marL="0" indent="0"/>
            <a:r>
              <a:rPr lang="en-US" sz="2000" b="0" dirty="0"/>
              <a:t>Move to adopt the resolution depicted by document 11-22-739r1 for CID 7217 (a total 1 CID),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947286608"/>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11-22-758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(202205-12): </a:t>
            </a:r>
          </a:p>
          <a:p>
            <a:pPr marL="0" indent="0"/>
            <a:r>
              <a:rPr lang="en-US" sz="2000" b="0" dirty="0"/>
              <a:t>Move to adopt the resolution depicted by document 11-22-758r2 for CID 7300 (a total 1 CID),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Tianyu Wu</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107936409"/>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11-22-767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(202205-13): </a:t>
            </a:r>
          </a:p>
          <a:p>
            <a:pPr marL="0" indent="0"/>
            <a:r>
              <a:rPr lang="en-US" sz="2000" b="0" dirty="0"/>
              <a:t>Move to adopt the text changes identified in submission 11-22-767r0,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800880086"/>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SA 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(202205-14</a:t>
            </a:r>
            <a:r>
              <a:rPr lang="en-US" sz="2000" b="0" dirty="0"/>
              <a:t>):</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Having approved comment resolutions for all of the comments received from SA #1 on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D4.0 as contained in document 11-22-084r</a:t>
            </a:r>
            <a:r>
              <a:rPr lang="en-US" sz="1800" b="0" dirty="0">
                <a:latin typeface="Times New Roman" panose="02020603050405020304" pitchFamily="18" charset="0"/>
                <a:ea typeface="Times New Roman" panose="02020603050405020304" pitchFamily="18" charset="0"/>
              </a:rPr>
              <a:t>7</a:t>
            </a:r>
            <a:r>
              <a:rPr lang="en-US" sz="1800" b="0" dirty="0">
                <a:effectLst/>
                <a:latin typeface="Times New Roman" panose="02020603050405020304" pitchFamily="18" charset="0"/>
                <a:ea typeface="Times New Roman" panose="02020603050405020304" pitchFamily="18" charset="0"/>
              </a:rPr>
              <a:t>,</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Instruct the editor to prepare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D5.0 incorporating these resolutions and,</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Approve a 15 day Sponsor Recirculation Ballot asking the question “Should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D5.0 be forwarded to </a:t>
            </a:r>
            <a:r>
              <a:rPr lang="en-US" sz="1800" b="0" dirty="0" err="1">
                <a:effectLst/>
                <a:latin typeface="Times New Roman" panose="02020603050405020304" pitchFamily="18" charset="0"/>
                <a:ea typeface="Times New Roman" panose="02020603050405020304" pitchFamily="18" charset="0"/>
              </a:rPr>
              <a:t>RevCom</a:t>
            </a:r>
            <a:r>
              <a:rPr lang="en-US" sz="1800" b="0" dirty="0">
                <a:effectLst/>
                <a:latin typeface="Times New Roman" panose="02020603050405020304" pitchFamily="18" charset="0"/>
                <a:ea typeface="Times New Roman" panose="02020603050405020304" pitchFamily="18" charset="0"/>
              </a:rPr>
              <a:t>?”</a:t>
            </a:r>
          </a:p>
          <a:p>
            <a:r>
              <a:rPr lang="en-US" sz="1800" b="0" dirty="0">
                <a:effectLst/>
                <a:latin typeface="Times New Roman" panose="02020603050405020304" pitchFamily="18" charset="0"/>
                <a:ea typeface="Times New Roman" panose="02020603050405020304" pitchFamily="18" charset="0"/>
              </a:rPr>
              <a:t> </a:t>
            </a:r>
          </a:p>
          <a:p>
            <a:r>
              <a:rPr lang="en-US" sz="2000" dirty="0"/>
              <a:t>Moved: </a:t>
            </a:r>
            <a:r>
              <a:rPr lang="en-US" sz="2000" b="0" dirty="0"/>
              <a:t>Roy Want</a:t>
            </a:r>
          </a:p>
          <a:p>
            <a:r>
              <a:rPr lang="en-US" sz="2000" dirty="0"/>
              <a:t>Second: </a:t>
            </a:r>
            <a:r>
              <a:rPr lang="en-US" sz="2000" b="0" dirty="0"/>
              <a:t>Assaf Kasher</a:t>
            </a:r>
          </a:p>
          <a:p>
            <a:r>
              <a:rPr lang="en-US" sz="2000" dirty="0"/>
              <a:t>Results (Y/N/A): </a:t>
            </a:r>
            <a:r>
              <a:rPr lang="en-US" sz="2000" b="0" dirty="0"/>
              <a:t>19/0/1</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218</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038314664"/>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11-22-696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(202205-15): </a:t>
            </a:r>
          </a:p>
          <a:p>
            <a:pPr marL="0" indent="0"/>
            <a:r>
              <a:rPr lang="en-US" sz="2000" b="0" dirty="0"/>
              <a:t>Move to adopt the text changes identified in submission 11-22-696r0,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Roy Want</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646581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11-20-0788 CR for LB249-Trigger frame (Dibakar Das)</a:t>
            </a:r>
          </a:p>
          <a:p>
            <a:pPr marL="0" indent="0"/>
            <a:endParaRPr lang="en-US" sz="1800" dirty="0"/>
          </a:p>
          <a:p>
            <a:pPr marL="0" indent="0"/>
            <a:r>
              <a:rPr lang="en-US" sz="2000" dirty="0"/>
              <a:t>Motion </a:t>
            </a:r>
            <a:r>
              <a:rPr lang="en-US" sz="2000" b="0" dirty="0"/>
              <a:t>(202006-09):</a:t>
            </a:r>
            <a:endParaRPr lang="en-US" sz="2000" dirty="0"/>
          </a:p>
          <a:p>
            <a:pPr marL="0" indent="0"/>
            <a:r>
              <a:rPr lang="en-US" sz="2000" b="0" dirty="0"/>
              <a:t>Move to adopt the resolutions depicted by document 11-20-788r2 for CIDs 3013, 3014, 3015, 3102, 3283, 3355, 3389, 3016, 3017, 3827, 3888, 3324, 3434, 3962, 3287, 3435, 4004 and 4005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3rd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7212438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11-20-806 lb249-cids</a:t>
            </a:r>
          </a:p>
          <a:p>
            <a:pPr marL="0" indent="0"/>
            <a:endParaRPr lang="en-US" sz="1800" dirty="0"/>
          </a:p>
          <a:p>
            <a:pPr marL="0" indent="0"/>
            <a:r>
              <a:rPr lang="en-US" sz="2000" dirty="0"/>
              <a:t>Motion </a:t>
            </a:r>
            <a:r>
              <a:rPr lang="en-US" sz="2000" b="0" dirty="0"/>
              <a:t>(202006-10):</a:t>
            </a:r>
            <a:endParaRPr lang="en-US" sz="2000" dirty="0"/>
          </a:p>
          <a:p>
            <a:pPr marL="0" indent="0"/>
            <a:r>
              <a:rPr lang="en-US" sz="2000" b="0" dirty="0"/>
              <a:t>Move to adopt the resolutions depicted by document 11-20-806r1 for CIDs 3357 and 3523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10</a:t>
            </a:r>
            <a:r>
              <a:rPr lang="en-US" sz="1600" b="0" baseline="30000" dirty="0"/>
              <a:t>th</a:t>
            </a:r>
            <a:r>
              <a:rPr lang="en-US" sz="1600" b="0" dirty="0"/>
              <a:t>  (Y/N/A): 14/0/0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7646025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11-20/1043 “TGz-telecon-minutes-May-July-2020” posted to Mentor July 12</a:t>
            </a:r>
            <a:r>
              <a:rPr lang="en-US" b="0" baseline="30000" dirty="0"/>
              <a:t>th</a:t>
            </a:r>
            <a:r>
              <a:rPr lang="en-US" b="0" dirty="0"/>
              <a:t>  2020</a:t>
            </a:r>
          </a:p>
          <a:p>
            <a:endParaRPr lang="en-US" dirty="0"/>
          </a:p>
          <a:p>
            <a:r>
              <a:rPr lang="en-US" dirty="0"/>
              <a:t>Motion (</a:t>
            </a:r>
            <a:r>
              <a:rPr lang="en-US" b="0" dirty="0"/>
              <a:t>202007-01):</a:t>
            </a:r>
          </a:p>
          <a:p>
            <a:pPr marL="0" indent="0"/>
            <a:r>
              <a:rPr lang="en-US" b="0" dirty="0"/>
              <a:t>Move to approve document 11-20/1043r0 as TGaz meeting minutes for the May through July 2020 telecons. </a:t>
            </a:r>
          </a:p>
          <a:p>
            <a:r>
              <a:rPr lang="en-US" b="0" dirty="0"/>
              <a:t>Moved by: Assaf Kasher</a:t>
            </a:r>
          </a:p>
          <a:p>
            <a:r>
              <a:rPr lang="en-US" b="0" dirty="0"/>
              <a:t>Seconded by: Ali Raissinia</a:t>
            </a:r>
          </a:p>
          <a:p>
            <a:r>
              <a:rPr lang="en-US" b="0" dirty="0"/>
              <a:t>Results (Y/N/A): unanimous consent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3150292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11-20-0800 Resolutions to a few LB249 Comments (Part-5) (Ganesh Venkatesan)</a:t>
            </a:r>
          </a:p>
          <a:p>
            <a:pPr marL="0" indent="0"/>
            <a:endParaRPr lang="en-US" sz="1800" dirty="0"/>
          </a:p>
          <a:p>
            <a:pPr marL="0" indent="0"/>
            <a:r>
              <a:rPr lang="en-US" sz="2000" dirty="0"/>
              <a:t>Motion </a:t>
            </a:r>
            <a:r>
              <a:rPr lang="en-US" sz="2000" b="0" dirty="0"/>
              <a:t>(202007-02):</a:t>
            </a:r>
            <a:endParaRPr lang="en-US" sz="2000" dirty="0"/>
          </a:p>
          <a:p>
            <a:pPr marL="0" indent="0"/>
            <a:r>
              <a:rPr lang="en-US" sz="2000" b="0" dirty="0"/>
              <a:t>Move to adopt the resolutions depicted by document 11-20-0800r1 for CIDs 3232 and 3440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July 1</a:t>
            </a:r>
            <a:r>
              <a:rPr lang="en-US" sz="1600" b="0" baseline="30000" dirty="0"/>
              <a:t>st</a:t>
            </a:r>
            <a:r>
              <a:rPr lang="en-US" sz="1600" b="0" dirty="0"/>
              <a:t>   (Y/N/A): 12/1/3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530689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11-20-0889r3 protected-</a:t>
            </a:r>
            <a:r>
              <a:rPr lang="en-US" sz="1800" b="0" dirty="0" err="1"/>
              <a:t>lmr</a:t>
            </a:r>
            <a:r>
              <a:rPr lang="en-US" sz="1800" b="0" dirty="0"/>
              <a:t>-replay-counter (Nehru Bhandaru)</a:t>
            </a:r>
          </a:p>
          <a:p>
            <a:pPr marL="0" indent="0"/>
            <a:endParaRPr lang="en-US" sz="1800" dirty="0"/>
          </a:p>
          <a:p>
            <a:pPr marL="0" indent="0"/>
            <a:r>
              <a:rPr lang="en-US" sz="2000" dirty="0"/>
              <a:t>Motion </a:t>
            </a:r>
            <a:r>
              <a:rPr lang="en-US" sz="2000" b="0" dirty="0"/>
              <a:t>(202007-03):</a:t>
            </a:r>
            <a:endParaRPr lang="en-US" sz="2000" dirty="0">
              <a:solidFill>
                <a:schemeClr val="tx1"/>
              </a:solidFill>
            </a:endParaRPr>
          </a:p>
          <a:p>
            <a:pPr marL="0" indent="0"/>
            <a:r>
              <a:rPr lang="en-US" sz="2000" b="0" dirty="0">
                <a:solidFill>
                  <a:schemeClr val="tx1"/>
                </a:solidFill>
              </a:rPr>
              <a:t>Move to adopt document 11-20-0889r3 into the 802.11az draft</a:t>
            </a:r>
            <a:r>
              <a:rPr lang="en-GB" sz="2000" b="0" dirty="0">
                <a:solidFill>
                  <a:schemeClr val="tx1"/>
                </a:solidFill>
              </a:rPr>
              <a:t>, </a:t>
            </a:r>
            <a:r>
              <a:rPr lang="en-US" sz="2000" b="0" dirty="0">
                <a:solidFill>
                  <a:schemeClr val="tx1"/>
                </a:solidFill>
              </a:rPr>
              <a:t>instruct the technical editor to incorporate it in the P802.11az draft amendment text and empower the editor to perform editorial changes.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June 17</a:t>
            </a:r>
            <a:r>
              <a:rPr lang="en-US" sz="1600" b="0" baseline="30000" dirty="0"/>
              <a:t>th</a:t>
            </a:r>
            <a:r>
              <a:rPr lang="en-US" sz="1600" b="0" dirty="0"/>
              <a:t>  (Y/N/A): 15/0/3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253869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July plenary</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11-20-0698 LB249-CID3940-resolution (Solomon Trainin)</a:t>
            </a:r>
          </a:p>
          <a:p>
            <a:pPr marL="0" indent="0"/>
            <a:endParaRPr lang="en-US" sz="1800" dirty="0"/>
          </a:p>
          <a:p>
            <a:pPr marL="0" indent="0"/>
            <a:r>
              <a:rPr lang="en-US" sz="2000" dirty="0"/>
              <a:t>Motion </a:t>
            </a:r>
            <a:r>
              <a:rPr lang="en-US" sz="2000" b="0" dirty="0"/>
              <a:t>(202007-04):</a:t>
            </a:r>
            <a:endParaRPr lang="en-US" sz="2000" dirty="0"/>
          </a:p>
          <a:p>
            <a:pPr marL="0" indent="0"/>
            <a:r>
              <a:rPr lang="en-US" sz="2000" b="0" dirty="0"/>
              <a:t>Move to adopt the resolutions depicted by document 11-20-0698r2 for CIDs 3940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Ali Raissinia</a:t>
            </a:r>
          </a:p>
          <a:p>
            <a:pPr marL="0" indent="0"/>
            <a:r>
              <a:rPr lang="en-US" sz="2000" b="0" dirty="0"/>
              <a:t>Results (Y/N/A): unanimous consent</a:t>
            </a:r>
          </a:p>
          <a:p>
            <a:pPr marL="0" indent="0"/>
            <a:endParaRPr lang="en-US" sz="2000" b="0" dirty="0"/>
          </a:p>
          <a:p>
            <a:pPr marL="0" indent="0"/>
            <a:r>
              <a:rPr lang="en-US" sz="1600" b="0" dirty="0"/>
              <a:t>Results from the July 15</a:t>
            </a:r>
            <a:r>
              <a:rPr lang="en-US" sz="1600" b="0" baseline="30000" dirty="0"/>
              <a:t>th</a:t>
            </a:r>
            <a:r>
              <a:rPr lang="en-US" sz="1600" b="0" dirty="0"/>
              <a:t>  (Y/N/A): 21/1/25</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652810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11-20/140 “Meeting Minutes January 2020 session” posted to Mentor January 13</a:t>
            </a:r>
            <a:r>
              <a:rPr lang="en-US" b="0" baseline="30000" dirty="0"/>
              <a:t>th</a:t>
            </a:r>
            <a:r>
              <a:rPr lang="en-US" b="0" dirty="0"/>
              <a:t>  2020</a:t>
            </a:r>
          </a:p>
          <a:p>
            <a:endParaRPr lang="en-US" dirty="0"/>
          </a:p>
          <a:p>
            <a:r>
              <a:rPr lang="en-US" dirty="0"/>
              <a:t>Motion (</a:t>
            </a:r>
            <a:r>
              <a:rPr lang="en-US" b="0" dirty="0"/>
              <a:t>202005-01):</a:t>
            </a:r>
          </a:p>
          <a:p>
            <a:pPr marL="0" indent="0"/>
            <a:r>
              <a:rPr lang="en-US" b="0" dirty="0"/>
              <a:t>Move to approve document 11-20/140r0 as </a:t>
            </a:r>
            <a:r>
              <a:rPr lang="en-US" b="0" dirty="0" err="1"/>
              <a:t>TGaz</a:t>
            </a:r>
            <a:r>
              <a:rPr lang="en-US" b="0" dirty="0"/>
              <a:t> meeting minutes for the Jan. 2020 meeting.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664414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340031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11-20/0847 “TGaz-Plenary-telecons-minutes-May-July-2020” posted to Mentor June 2</a:t>
            </a:r>
            <a:r>
              <a:rPr lang="en-US" b="0" baseline="30000" dirty="0"/>
              <a:t>nd</a:t>
            </a:r>
            <a:r>
              <a:rPr lang="en-US" b="0" dirty="0"/>
              <a:t> 2020</a:t>
            </a:r>
          </a:p>
          <a:p>
            <a:endParaRPr lang="en-US" dirty="0"/>
          </a:p>
          <a:p>
            <a:r>
              <a:rPr lang="en-US" dirty="0"/>
              <a:t>Motion (</a:t>
            </a:r>
            <a:r>
              <a:rPr lang="en-US" b="0" dirty="0"/>
              <a:t>202008-01):</a:t>
            </a:r>
          </a:p>
          <a:p>
            <a:pPr marL="0" indent="0"/>
            <a:r>
              <a:rPr lang="en-US" b="0" dirty="0"/>
              <a:t>Move to approve document 11-20/0847r0 as TGaz meeting minutes for the </a:t>
            </a:r>
            <a:r>
              <a:rPr lang="en-US" b="0" dirty="0" err="1"/>
              <a:t>TGaz</a:t>
            </a:r>
            <a:r>
              <a:rPr lang="en-US" b="0" dirty="0"/>
              <a:t> plenary meetings running between May to July 2020. </a:t>
            </a:r>
          </a:p>
          <a:p>
            <a:pPr marL="0" indent="0"/>
            <a:endParaRPr lang="en-US" b="0" dirty="0"/>
          </a:p>
          <a:p>
            <a:r>
              <a:rPr lang="en-US" b="0" dirty="0"/>
              <a:t>Moved by: Assaf Kasher</a:t>
            </a:r>
          </a:p>
          <a:p>
            <a:r>
              <a:rPr lang="en-US" b="0" dirty="0"/>
              <a:t>Seconded by: Roy Want</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3888285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11-20/1195 “TGz-meeting-minutes-July-15-2020-telecon-plenary” posted to Mentor Aug. 7th  2020</a:t>
            </a:r>
          </a:p>
          <a:p>
            <a:endParaRPr lang="en-US" dirty="0"/>
          </a:p>
          <a:p>
            <a:r>
              <a:rPr lang="en-US" dirty="0"/>
              <a:t>Motion (</a:t>
            </a:r>
            <a:r>
              <a:rPr lang="en-US" b="0" dirty="0"/>
              <a:t>202008-02):</a:t>
            </a:r>
          </a:p>
          <a:p>
            <a:pPr marL="0" indent="0"/>
            <a:r>
              <a:rPr lang="en-US" b="0" dirty="0"/>
              <a:t>Move to approve document 11-20/1195r0 as TGaz meeting minutes for the July 15 telecon. </a:t>
            </a:r>
          </a:p>
          <a:p>
            <a:r>
              <a:rPr lang="en-US" b="0" dirty="0"/>
              <a:t>Moved by: Assaf Kasher</a:t>
            </a:r>
          </a:p>
          <a:p>
            <a:r>
              <a:rPr lang="en-US" b="0" dirty="0"/>
              <a:t>Seconded by: Roy Want </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785555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11-20-0963r2 cid-3880-kdk-hltk (Nehru Bhandaru)</a:t>
            </a:r>
          </a:p>
          <a:p>
            <a:pPr marL="0" indent="0"/>
            <a:endParaRPr lang="en-US" sz="1800" dirty="0"/>
          </a:p>
          <a:p>
            <a:pPr marL="0" indent="0"/>
            <a:r>
              <a:rPr lang="en-US" sz="2000" dirty="0"/>
              <a:t>Motion </a:t>
            </a:r>
            <a:r>
              <a:rPr lang="en-US" sz="2000" b="0" dirty="0"/>
              <a:t>(202008-03):</a:t>
            </a:r>
            <a:endParaRPr lang="en-US" sz="2000" dirty="0">
              <a:solidFill>
                <a:schemeClr val="tx1"/>
              </a:solidFill>
            </a:endParaRPr>
          </a:p>
          <a:p>
            <a:pPr marL="0" indent="0"/>
            <a:r>
              <a:rPr lang="en-US" sz="2000" b="0" dirty="0"/>
              <a:t>Move to adopt the resolutions depicted by document 11-20-0963r2 for CID 3880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22</a:t>
            </a:r>
            <a:r>
              <a:rPr lang="en-US" sz="1600" b="0" baseline="30000" dirty="0"/>
              <a:t>nd</a:t>
            </a:r>
            <a:r>
              <a:rPr lang="en-US" sz="1600" b="0" dirty="0"/>
              <a:t>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5498860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11-20-1106 </a:t>
            </a:r>
            <a:r>
              <a:rPr lang="en-US" sz="1800" b="0" dirty="0" err="1"/>
              <a:t>rsnxe</a:t>
            </a:r>
            <a:r>
              <a:rPr lang="en-US" sz="1800" b="0" dirty="0"/>
              <a:t>-in-</a:t>
            </a:r>
            <a:r>
              <a:rPr lang="en-US" sz="1800" b="0" dirty="0" err="1"/>
              <a:t>pasn</a:t>
            </a:r>
            <a:r>
              <a:rPr lang="en-US" sz="1800" b="0" dirty="0"/>
              <a:t> (Nehru Bhandaru)</a:t>
            </a:r>
          </a:p>
          <a:p>
            <a:pPr marL="0" indent="0"/>
            <a:endParaRPr lang="en-US" sz="1800" dirty="0"/>
          </a:p>
          <a:p>
            <a:pPr marL="0" indent="0"/>
            <a:r>
              <a:rPr lang="en-US" sz="2000" dirty="0"/>
              <a:t>Motion </a:t>
            </a:r>
            <a:r>
              <a:rPr lang="en-US" sz="2000" b="0" dirty="0"/>
              <a:t>(202008-04):</a:t>
            </a:r>
            <a:endParaRPr lang="en-US" sz="2000" dirty="0"/>
          </a:p>
          <a:p>
            <a:pPr marL="0" indent="0"/>
            <a:r>
              <a:rPr lang="en-US" sz="2000" b="0" dirty="0"/>
              <a:t>Move to adopt the draft text changes depicted by document 11-20-1106r0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29</a:t>
            </a:r>
            <a:r>
              <a:rPr lang="en-US" sz="1600" b="0" baseline="30000" dirty="0"/>
              <a:t>th</a:t>
            </a:r>
            <a:r>
              <a:rPr lang="en-US" sz="1600" b="0" dirty="0"/>
              <a:t>  (Y/N/A): 16/0/3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79865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712644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2022</a:t>
            </a:r>
            <a:endParaRPr lang="en-GB"/>
          </a:p>
        </p:txBody>
      </p:sp>
    </p:spTree>
    <p:extLst>
      <p:ext uri="{BB962C8B-B14F-4D97-AF65-F5344CB8AC3E}">
        <p14:creationId xmlns:p14="http://schemas.microsoft.com/office/powerpoint/2010/main" val="3322332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997259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11-20-1186 PFTM use clarification (Nehru Bhandaru) </a:t>
            </a:r>
          </a:p>
          <a:p>
            <a:pPr marL="0" indent="0"/>
            <a:endParaRPr lang="en-US" sz="1800" dirty="0"/>
          </a:p>
          <a:p>
            <a:pPr marL="0" indent="0"/>
            <a:r>
              <a:rPr lang="en-US" sz="2000" dirty="0"/>
              <a:t>Motion </a:t>
            </a:r>
            <a:r>
              <a:rPr lang="en-US" sz="2000" b="0" dirty="0"/>
              <a:t>(202009-01):</a:t>
            </a:r>
            <a:endParaRPr lang="en-US" sz="2000" dirty="0"/>
          </a:p>
          <a:p>
            <a:pPr marL="0" indent="0"/>
            <a:r>
              <a:rPr lang="en-US" sz="2000" b="0" dirty="0"/>
              <a:t>Move to adopt the draft text changes depicted by document 11-20-1186r0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telecon (Y/N/A): 14/0/3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045403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11-20-1189 LB249 CR for various comments (Jonathan Segev)</a:t>
            </a:r>
          </a:p>
          <a:p>
            <a:pPr marL="0" indent="0"/>
            <a:endParaRPr lang="en-US" sz="1800" dirty="0"/>
          </a:p>
          <a:p>
            <a:pPr marL="0" indent="0"/>
            <a:r>
              <a:rPr lang="en-US" sz="2000" dirty="0"/>
              <a:t>Motion </a:t>
            </a:r>
            <a:r>
              <a:rPr lang="en-US" sz="2000" b="0" dirty="0"/>
              <a:t>(202009-02):</a:t>
            </a:r>
            <a:endParaRPr lang="en-US" sz="2000" dirty="0">
              <a:solidFill>
                <a:schemeClr val="tx1"/>
              </a:solidFill>
            </a:endParaRPr>
          </a:p>
          <a:p>
            <a:pPr marL="0" indent="0"/>
            <a:r>
              <a:rPr lang="en-US" sz="2000" b="0" dirty="0"/>
              <a:t>Move to adopt the resolutions depicted by document 11-20-1189r3 for CIDs 3094,3095, 3212, 3941, 3618, 3762, 3764, and 3825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(Y/N/A): 13/0/2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186918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27E95-98CB-4807-9888-907659D0C39B}"/>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41822C72-A60C-4550-B9D3-34EC13377427}"/>
              </a:ext>
            </a:extLst>
          </p:cNvPr>
          <p:cNvSpPr>
            <a:spLocks noGrp="1"/>
          </p:cNvSpPr>
          <p:nvPr>
            <p:ph idx="1"/>
          </p:nvPr>
        </p:nvSpPr>
        <p:spPr/>
        <p:txBody>
          <a:bodyPr/>
          <a:lstStyle/>
          <a:p>
            <a:pPr marL="0" indent="0"/>
            <a:r>
              <a:rPr lang="en-US" b="0" dirty="0"/>
              <a:t>Document 11-20/249 “</a:t>
            </a:r>
            <a:r>
              <a:rPr lang="en-US" b="0" dirty="0" err="1"/>
              <a:t>TGaz</a:t>
            </a:r>
            <a:r>
              <a:rPr lang="en-US" b="0" dirty="0"/>
              <a:t> telecon minutes January 8</a:t>
            </a:r>
            <a:r>
              <a:rPr lang="en-US" b="0" baseline="30000" dirty="0"/>
              <a:t>th</a:t>
            </a:r>
            <a:r>
              <a:rPr lang="en-US" b="0" dirty="0"/>
              <a:t> 2020” posted to Mentor January 29</a:t>
            </a:r>
            <a:r>
              <a:rPr lang="en-US" b="0" baseline="30000" dirty="0"/>
              <a:t>th</a:t>
            </a:r>
            <a:r>
              <a:rPr lang="en-US" b="0" dirty="0"/>
              <a:t> 2020.</a:t>
            </a:r>
          </a:p>
          <a:p>
            <a:endParaRPr lang="en-US" dirty="0"/>
          </a:p>
          <a:p>
            <a:r>
              <a:rPr lang="en-US" dirty="0"/>
              <a:t>Motion (</a:t>
            </a:r>
            <a:r>
              <a:rPr lang="en-US" b="0" dirty="0"/>
              <a:t>202005-02):</a:t>
            </a:r>
          </a:p>
          <a:p>
            <a:pPr marL="0" indent="0"/>
            <a:r>
              <a:rPr lang="en-US" b="0" dirty="0"/>
              <a:t>Move to approve document 11-20/249r0 as </a:t>
            </a:r>
            <a:r>
              <a:rPr lang="en-US" b="0" dirty="0" err="1"/>
              <a:t>TGaz</a:t>
            </a:r>
            <a:r>
              <a:rPr lang="en-US" b="0" dirty="0"/>
              <a:t> meeting minutes for the Jan. 8</a:t>
            </a:r>
            <a:r>
              <a:rPr lang="en-US" b="0" baseline="30000" dirty="0"/>
              <a:t>th</a:t>
            </a:r>
            <a:r>
              <a:rPr lang="en-US" b="0" dirty="0"/>
              <a:t> 2020 telecon.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0FC66B00-1056-4BDC-A19A-07716CA173D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C0C5A38-A33A-432C-AA5A-52810CC6D32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F8C1237-005E-4C22-923F-25C9690D5B2A}"/>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8658801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11-20-1257	LB249 CR for various comments (Jonathan Segev)</a:t>
            </a:r>
          </a:p>
          <a:p>
            <a:pPr marL="0" indent="0"/>
            <a:endParaRPr lang="en-US" sz="1800" dirty="0"/>
          </a:p>
          <a:p>
            <a:pPr marL="0" indent="0"/>
            <a:r>
              <a:rPr lang="en-US" sz="2000" dirty="0"/>
              <a:t>Motion </a:t>
            </a:r>
            <a:r>
              <a:rPr lang="en-US" sz="2000" b="0" dirty="0"/>
              <a:t>(202009-03):</a:t>
            </a:r>
            <a:endParaRPr lang="en-US" sz="2000" dirty="0">
              <a:solidFill>
                <a:schemeClr val="tx1"/>
              </a:solidFill>
            </a:endParaRPr>
          </a:p>
          <a:p>
            <a:pPr marL="0" indent="0"/>
            <a:r>
              <a:rPr lang="en-US" sz="2000" b="0" dirty="0"/>
              <a:t>Move to adopt the resolutions depicted by document 11-20-1257r1 for CIDs </a:t>
            </a:r>
            <a:r>
              <a:rPr lang="en-GB" sz="2000" b="0" dirty="0"/>
              <a:t>3758, 3844, 3854, 3855, 3860, 3862, 3863, and 3867,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Aug. 26</a:t>
            </a:r>
            <a:r>
              <a:rPr lang="en-US" sz="1600" b="0" baseline="30000" dirty="0"/>
              <a:t>th</a:t>
            </a:r>
            <a:r>
              <a:rPr lang="en-US" sz="1600" b="0" dirty="0"/>
              <a:t> (Y/N/A): 13/0/1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8714969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11-20-1143	LB249-2-editorial-CIDS (Assaf Kasher)</a:t>
            </a:r>
          </a:p>
          <a:p>
            <a:pPr marL="0" indent="0"/>
            <a:endParaRPr lang="en-US" sz="1800" dirty="0"/>
          </a:p>
          <a:p>
            <a:pPr marL="0" indent="0"/>
            <a:r>
              <a:rPr lang="en-US" sz="2000" dirty="0"/>
              <a:t>Motion </a:t>
            </a:r>
            <a:r>
              <a:rPr lang="en-US" sz="2000" b="0" dirty="0"/>
              <a:t>(202009-04):</a:t>
            </a:r>
            <a:endParaRPr lang="en-US" sz="2000" dirty="0">
              <a:solidFill>
                <a:schemeClr val="tx1"/>
              </a:solidFill>
            </a:endParaRPr>
          </a:p>
          <a:p>
            <a:pPr marL="0" indent="0"/>
            <a:r>
              <a:rPr lang="en-US" sz="2000" b="0" dirty="0"/>
              <a:t>Move to adopt the resolutions depicted by document 11-20-1143r1 for CIDs </a:t>
            </a:r>
            <a:r>
              <a:rPr lang="en-GB" sz="2000" b="0" dirty="0"/>
              <a:t>3510 and 3361,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Aug. 26</a:t>
            </a:r>
            <a:r>
              <a:rPr lang="en-US" sz="1600" b="0" baseline="30000" dirty="0"/>
              <a:t>th</a:t>
            </a:r>
            <a:r>
              <a:rPr lang="en-US" sz="1600" b="0" dirty="0"/>
              <a:t> (Y/N/A): 12/0/2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0728391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11-20-1196  LB 249 CID Resolution for CIDs 3281 and 3387 (Jonathan Segev) </a:t>
            </a:r>
          </a:p>
          <a:p>
            <a:pPr marL="0" indent="0"/>
            <a:endParaRPr lang="en-US" sz="1800" dirty="0"/>
          </a:p>
          <a:p>
            <a:pPr marL="0" indent="0"/>
            <a:r>
              <a:rPr lang="en-US" sz="2000" dirty="0"/>
              <a:t>Motion </a:t>
            </a:r>
            <a:r>
              <a:rPr lang="en-US" sz="2000" b="0" dirty="0"/>
              <a:t>(202009-05):</a:t>
            </a:r>
            <a:endParaRPr lang="en-US" sz="2000" dirty="0">
              <a:solidFill>
                <a:schemeClr val="tx1"/>
              </a:solidFill>
            </a:endParaRPr>
          </a:p>
          <a:p>
            <a:pPr marL="0" indent="0"/>
            <a:r>
              <a:rPr lang="en-US" sz="2000" b="0" dirty="0"/>
              <a:t>Move to adopt the resolutions depicted by document 11-20-1196r2 for CIDs </a:t>
            </a:r>
            <a:r>
              <a:rPr lang="en-GB" sz="2000" b="0" dirty="0"/>
              <a:t>3281 and 3387,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Aug. 27</a:t>
            </a:r>
            <a:r>
              <a:rPr lang="en-US" sz="1600" b="0" baseline="30000" dirty="0"/>
              <a:t>th</a:t>
            </a:r>
            <a:r>
              <a:rPr lang="en-US" sz="1600" b="0" dirty="0"/>
              <a:t> (Y/N/A): 7/0/2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7994270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11-20-1208 Delayed Reporting and Valid Measurements (Christian Berger)</a:t>
            </a:r>
          </a:p>
          <a:p>
            <a:pPr marL="0" indent="0"/>
            <a:endParaRPr lang="en-US" sz="1800" dirty="0"/>
          </a:p>
          <a:p>
            <a:pPr marL="0" indent="0"/>
            <a:r>
              <a:rPr lang="en-US" sz="2000" dirty="0"/>
              <a:t>Motion </a:t>
            </a:r>
            <a:r>
              <a:rPr lang="en-US" sz="2000" b="0" dirty="0"/>
              <a:t>(202009-06):</a:t>
            </a:r>
            <a:endParaRPr lang="en-US" sz="2000" dirty="0">
              <a:solidFill>
                <a:schemeClr val="tx1"/>
              </a:solidFill>
            </a:endParaRPr>
          </a:p>
          <a:p>
            <a:pPr marL="0" indent="0"/>
            <a:r>
              <a:rPr lang="en-US" sz="2000" b="0" dirty="0"/>
              <a:t>Move to adopt the draft text changes depicted by document 11-20-1208r1, instruct the technical editor to incorporate it in the P802.11az draft and grant the editor editorial license. </a:t>
            </a:r>
          </a:p>
          <a:p>
            <a:pPr marL="0" indent="0"/>
            <a:endParaRPr lang="en-US" sz="2000" b="0" dirty="0"/>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approval</a:t>
            </a:r>
          </a:p>
          <a:p>
            <a:pPr marL="0" indent="0"/>
            <a:endParaRPr lang="en-US" sz="2000" b="0" dirty="0"/>
          </a:p>
          <a:p>
            <a:pPr marL="0" indent="0"/>
            <a:r>
              <a:rPr lang="en-US" sz="1600" b="0" dirty="0"/>
              <a:t>Results from the Aug. 27</a:t>
            </a:r>
            <a:r>
              <a:rPr lang="en-US" sz="1600" b="0" baseline="30000" dirty="0"/>
              <a:t>th</a:t>
            </a:r>
            <a:r>
              <a:rPr lang="en-US" sz="1600" b="0" dirty="0"/>
              <a:t> (Y/N/A): 8/0/1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094151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11-20-1219	comment resolution LB249 various (Christian Berger)</a:t>
            </a:r>
          </a:p>
          <a:p>
            <a:pPr marL="0" indent="0"/>
            <a:endParaRPr lang="en-US" sz="1800" dirty="0"/>
          </a:p>
          <a:p>
            <a:pPr marL="0" indent="0"/>
            <a:r>
              <a:rPr lang="en-US" sz="2000" dirty="0"/>
              <a:t>Motion </a:t>
            </a:r>
            <a:r>
              <a:rPr lang="en-US" sz="2000" b="0" dirty="0"/>
              <a:t>(202009-07):</a:t>
            </a:r>
            <a:endParaRPr lang="en-US" sz="2000" dirty="0">
              <a:solidFill>
                <a:schemeClr val="tx1"/>
              </a:solidFill>
            </a:endParaRPr>
          </a:p>
          <a:p>
            <a:pPr marL="0" indent="0"/>
            <a:r>
              <a:rPr lang="en-US" sz="2000" b="0" dirty="0"/>
              <a:t>Move to adopt the resolutions depicted by document 11-20-1219r3 for CIDs 3008, 3884, 3011, 3019, 3105, 3242, 3671, 3119, 4019, 3267, 3268, 3986 and 3987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consent</a:t>
            </a:r>
          </a:p>
          <a:p>
            <a:pPr marL="0" indent="0"/>
            <a:endParaRPr lang="en-US" sz="2000" b="0" dirty="0"/>
          </a:p>
          <a:p>
            <a:pPr marL="0" indent="0"/>
            <a:r>
              <a:rPr lang="en-US" sz="1600" b="0" dirty="0"/>
              <a:t>Results from the Sep. 3</a:t>
            </a:r>
            <a:r>
              <a:rPr lang="en-US" sz="1600" b="0" baseline="30000" dirty="0"/>
              <a:t>rd</a:t>
            </a:r>
            <a:r>
              <a:rPr lang="en-US" sz="1600" b="0" dirty="0"/>
              <a:t>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898231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11-20-1225	 LB249 CRS </a:t>
            </a:r>
            <a:r>
              <a:rPr lang="en-US" sz="1800" b="0" dirty="0" err="1"/>
              <a:t>nb</a:t>
            </a:r>
            <a:r>
              <a:rPr lang="en-US" sz="1800" b="0" dirty="0"/>
              <a:t> 0820 (Nehru Bhandaru)</a:t>
            </a:r>
          </a:p>
          <a:p>
            <a:pPr marL="0" indent="0"/>
            <a:endParaRPr lang="en-US" sz="1800" dirty="0"/>
          </a:p>
          <a:p>
            <a:pPr marL="0" indent="0"/>
            <a:r>
              <a:rPr lang="en-US" sz="2000" dirty="0"/>
              <a:t>Motion </a:t>
            </a:r>
            <a:r>
              <a:rPr lang="en-US" sz="2000" b="0" dirty="0"/>
              <a:t>(202009-08):</a:t>
            </a:r>
            <a:endParaRPr lang="en-US" sz="2000" dirty="0">
              <a:solidFill>
                <a:schemeClr val="tx1"/>
              </a:solidFill>
            </a:endParaRPr>
          </a:p>
          <a:p>
            <a:pPr marL="0" indent="0"/>
            <a:r>
              <a:rPr lang="en-US" sz="2000" b="0" dirty="0"/>
              <a:t>Move to adopt the resolutions depicted by document 11-20-1225r4 for CIDs 3132, 3304, 3319, 3388, 3399, 3404, 3453, 3460, 3461, 3520, 3650, 3839, 3974, 3975 and 3988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approval. </a:t>
            </a:r>
          </a:p>
          <a:p>
            <a:pPr marL="0" indent="0"/>
            <a:endParaRPr lang="en-US" sz="2000" b="0" dirty="0"/>
          </a:p>
          <a:p>
            <a:pPr marL="0" indent="0"/>
            <a:r>
              <a:rPr lang="en-US" sz="1600" b="0" dirty="0"/>
              <a:t>Results from the Sep. 10</a:t>
            </a:r>
            <a:r>
              <a:rPr lang="en-US" sz="1600" b="0" baseline="30000" dirty="0"/>
              <a:t>th</a:t>
            </a:r>
            <a:r>
              <a:rPr lang="en-US" sz="1600" b="0" dirty="0"/>
              <a:t> (Y/N/A): 13/0/0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8995746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11-20/1335 “Meeting Minutes Aug 19th 2020 Telecon” posted to Mentor Aug. 28th  2020</a:t>
            </a:r>
          </a:p>
          <a:p>
            <a:endParaRPr lang="en-US" dirty="0"/>
          </a:p>
          <a:p>
            <a:r>
              <a:rPr lang="en-US" dirty="0"/>
              <a:t>Motion (</a:t>
            </a:r>
            <a:r>
              <a:rPr lang="en-US" b="0" dirty="0"/>
              <a:t>202010-01):</a:t>
            </a:r>
          </a:p>
          <a:p>
            <a:pPr marL="0" indent="0"/>
            <a:r>
              <a:rPr lang="en-US" b="0" dirty="0"/>
              <a:t>Move to approve document 11-20/1335r0 as TGaz meeting minutes for the August 19</a:t>
            </a:r>
            <a:r>
              <a:rPr lang="en-US" b="0" baseline="30000" dirty="0"/>
              <a:t>th</a:t>
            </a:r>
            <a:r>
              <a:rPr lang="en-US" b="0" dirty="0"/>
              <a:t> telecon. </a:t>
            </a:r>
          </a:p>
          <a:p>
            <a:r>
              <a:rPr lang="en-US" b="0" dirty="0"/>
              <a:t>Moved by: Assaf Kasher</a:t>
            </a:r>
          </a:p>
          <a:p>
            <a:r>
              <a:rPr lang="en-US" b="0" dirty="0"/>
              <a:t>Seconded by: Christian Berger</a:t>
            </a:r>
          </a:p>
          <a:p>
            <a:r>
              <a:rPr lang="en-US" b="0" dirty="0"/>
              <a:t>Results (Y/N/A): 7/0/0</a:t>
            </a:r>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3443814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830391"/>
            <a:ext cx="10361084" cy="4264024"/>
          </a:xfrm>
        </p:spPr>
        <p:txBody>
          <a:bodyPr/>
          <a:lstStyle/>
          <a:p>
            <a:pPr marL="0" indent="0"/>
            <a:r>
              <a:rPr lang="en-US" b="0" dirty="0"/>
              <a:t>Document 11-20/1442 “TGaz-telecon-minutes-July-September-2020” posted to Mentor Sep. 13</a:t>
            </a:r>
            <a:r>
              <a:rPr lang="en-US" b="0" baseline="30000" dirty="0"/>
              <a:t>th</a:t>
            </a:r>
            <a:r>
              <a:rPr lang="en-US" b="0" dirty="0"/>
              <a:t> 2020</a:t>
            </a:r>
          </a:p>
          <a:p>
            <a:endParaRPr lang="en-US" dirty="0"/>
          </a:p>
          <a:p>
            <a:r>
              <a:rPr lang="en-US" dirty="0"/>
              <a:t>Motion (</a:t>
            </a:r>
            <a:r>
              <a:rPr lang="en-US" b="0" dirty="0"/>
              <a:t>202010-02):</a:t>
            </a:r>
          </a:p>
          <a:p>
            <a:pPr marL="0" indent="0"/>
            <a:r>
              <a:rPr lang="en-US" b="0" dirty="0"/>
              <a:t>Move to approve document 11-20/1442r0 as TGaz meeting minutes for telecons running between the July and September IEEE Electronic meeting weeks. </a:t>
            </a:r>
          </a:p>
          <a:p>
            <a:endParaRPr lang="en-US" sz="1100" b="0" dirty="0"/>
          </a:p>
          <a:p>
            <a:r>
              <a:rPr lang="en-US" b="0" dirty="0"/>
              <a:t>Moved by: Assaf Kasher </a:t>
            </a:r>
          </a:p>
          <a:p>
            <a:r>
              <a:rPr lang="en-US" b="0" dirty="0"/>
              <a:t>Seconded by: Roy Want </a:t>
            </a:r>
          </a:p>
          <a:p>
            <a:r>
              <a:rPr lang="en-US" b="0" dirty="0"/>
              <a:t>Results (Y/N/A): unanimous consent </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9979330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11-20-1393</a:t>
            </a:r>
            <a:r>
              <a:rPr lang="en-US" sz="1800" dirty="0"/>
              <a:t> </a:t>
            </a:r>
            <a:r>
              <a:rPr lang="en-US" sz="1800" b="0" dirty="0" err="1"/>
              <a:t>Misc</a:t>
            </a:r>
            <a:r>
              <a:rPr lang="en-US" sz="1800" b="0" dirty="0"/>
              <a:t> CR for Clause 9 (Dibakar Das)</a:t>
            </a:r>
          </a:p>
          <a:p>
            <a:pPr marL="0" indent="0"/>
            <a:endParaRPr lang="en-US" sz="1800" dirty="0"/>
          </a:p>
          <a:p>
            <a:pPr marL="0" indent="0"/>
            <a:r>
              <a:rPr lang="en-US" sz="2000" dirty="0"/>
              <a:t>Motion </a:t>
            </a:r>
            <a:r>
              <a:rPr lang="en-US" sz="2000" b="0" dirty="0"/>
              <a:t>(202010-03):</a:t>
            </a:r>
            <a:endParaRPr lang="en-US" sz="2000" dirty="0">
              <a:solidFill>
                <a:schemeClr val="tx1"/>
              </a:solidFill>
            </a:endParaRPr>
          </a:p>
          <a:p>
            <a:pPr marL="0" indent="0"/>
            <a:r>
              <a:rPr lang="en-US" sz="2000" b="0" dirty="0"/>
              <a:t>Move to adopt the resolutions depicted by document 11-20-1393r1 for CIDs 3896 and 3999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24</a:t>
            </a:r>
            <a:r>
              <a:rPr lang="en-US" sz="1600" b="0" baseline="30000" dirty="0"/>
              <a:t>th</a:t>
            </a:r>
            <a:r>
              <a:rPr lang="en-US" sz="1600" b="0" dirty="0"/>
              <a:t> (Y/N/A): 7/0/1</a:t>
            </a:r>
          </a:p>
          <a:p>
            <a:pPr marL="0" indent="0"/>
            <a:r>
              <a:rPr lang="en-US" sz="1600" b="0" dirty="0">
                <a:hlinkClick r:id="rId2"/>
              </a:rPr>
              <a:t>https://mentor.ieee.org/802.11/dcn/20/11-20-1393-01-00az-misc-cr-for-clause-9.docx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8361613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11-20-1410 Editorial CIDs (Roy Want)</a:t>
            </a:r>
          </a:p>
          <a:p>
            <a:pPr marL="0" indent="0"/>
            <a:endParaRPr lang="en-US" sz="1800" dirty="0"/>
          </a:p>
          <a:p>
            <a:pPr marL="0" indent="0"/>
            <a:r>
              <a:rPr lang="en-US" sz="2000" dirty="0"/>
              <a:t>Motion </a:t>
            </a:r>
            <a:r>
              <a:rPr lang="en-US" sz="2000" b="0" dirty="0"/>
              <a:t>(202010-04):</a:t>
            </a:r>
            <a:endParaRPr lang="en-US" sz="2000" dirty="0">
              <a:solidFill>
                <a:schemeClr val="tx1"/>
              </a:solidFill>
            </a:endParaRPr>
          </a:p>
          <a:p>
            <a:pPr marL="0" indent="0"/>
            <a:r>
              <a:rPr lang="en-US" sz="2000" b="0" dirty="0"/>
              <a:t>Move to adopt the editorial CID resolutions depicted by document 11-20-1410r0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29</a:t>
            </a:r>
            <a:r>
              <a:rPr lang="en-US" sz="1600" b="0" baseline="30000" dirty="0"/>
              <a:t>th</a:t>
            </a:r>
            <a:r>
              <a:rPr lang="en-US" sz="1600" b="0" dirty="0"/>
              <a:t> (Y/N/A): 10/0/1</a:t>
            </a:r>
          </a:p>
          <a:p>
            <a:pPr marL="0" indent="0"/>
            <a:r>
              <a:rPr lang="en-US" sz="1600" b="0" dirty="0">
                <a:hlinkClick r:id="rId2"/>
              </a:rPr>
              <a:t>https://mentor.ieee.org/802.11/dcn/20/11-20-1410-00-00az-lb249-resolution-editorial-batch-of-80.xlsx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254383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ACBA8-D6FF-48BF-BA44-F2AB4BD93BA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809572E8-C28E-4B3B-A22C-F0DAE62AE25B}"/>
              </a:ext>
            </a:extLst>
          </p:cNvPr>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(202005-03):</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 Assaf Kasher</a:t>
            </a:r>
          </a:p>
          <a:p>
            <a:r>
              <a:rPr lang="en-US" sz="2000" b="0" dirty="0"/>
              <a:t>Seconded by: Jerome Henry</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734FF0CC-2B00-4EF2-BD29-8AB8A5BA49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09222F1-417C-4822-ACD8-1C4722B844C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2BCD626-528A-4843-9DDB-317EEA7773A3}"/>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6829288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11-20-1392</a:t>
            </a:r>
            <a:r>
              <a:rPr lang="en-US" sz="1800" dirty="0"/>
              <a:t> </a:t>
            </a:r>
            <a:r>
              <a:rPr lang="en-US" sz="1800" b="0" dirty="0"/>
              <a:t>CR for 11.22.6.3.3 (Dibakar Das)</a:t>
            </a:r>
          </a:p>
          <a:p>
            <a:pPr marL="0" indent="0"/>
            <a:endParaRPr lang="en-US" sz="1800" dirty="0"/>
          </a:p>
          <a:p>
            <a:pPr marL="0" indent="0"/>
            <a:r>
              <a:rPr lang="en-US" sz="2000" dirty="0"/>
              <a:t>Motion </a:t>
            </a:r>
            <a:r>
              <a:rPr lang="en-US" sz="2000" b="0" dirty="0"/>
              <a:t>(202010-05):</a:t>
            </a:r>
            <a:endParaRPr lang="en-US" sz="2000" dirty="0">
              <a:solidFill>
                <a:schemeClr val="tx1"/>
              </a:solidFill>
            </a:endParaRPr>
          </a:p>
          <a:p>
            <a:pPr marL="0" indent="0"/>
            <a:r>
              <a:rPr lang="en-US" sz="2000" b="0" dirty="0"/>
              <a:t>Move to adopt the resolutions depicted by document 11-20-1392r2 for CIDs 3594, 3599, 3600, 3904, 3601, 3603, 3605, 3608, 3621, 3622, 3624, 3628, 3683, 3813, 3815, 3861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https://mentor.ieee.org/802.11/dcn/20/11-20-1392-02-00az-cr-for-11-22-6-3-3.docx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1996350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11-20-1502 Some LB 249 Passive TB Ranging CR – Part III (Erik Lindskog)</a:t>
            </a:r>
          </a:p>
          <a:p>
            <a:pPr marL="0" indent="0"/>
            <a:endParaRPr lang="en-US" sz="1800" dirty="0"/>
          </a:p>
          <a:p>
            <a:pPr marL="0" indent="0"/>
            <a:r>
              <a:rPr lang="en-US" sz="2000" dirty="0"/>
              <a:t>Motion </a:t>
            </a:r>
            <a:r>
              <a:rPr lang="en-US" sz="2000" b="0" dirty="0"/>
              <a:t>(202010-06):</a:t>
            </a:r>
            <a:endParaRPr lang="en-US" sz="2000" dirty="0">
              <a:solidFill>
                <a:schemeClr val="tx1"/>
              </a:solidFill>
            </a:endParaRPr>
          </a:p>
          <a:p>
            <a:pPr marL="0" indent="0"/>
            <a:r>
              <a:rPr lang="en-US" sz="2000" b="0" dirty="0"/>
              <a:t>Move to adopt the resolutions depicted by document 11-20-1502r3 for CIDs 3052, 3053, 3874, 3557, 3656, 3804, 3301, 3152, 3841, 3310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https://mentor.ieee.org/802.11/dcn/20/11-20-1502-03-00az-some-lb-249-passive-tb-ranging-cr-part-iii.docx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7307975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11-20-0340 LB249_FTM_negotiation_and_exchange (Girish Madpuwar)</a:t>
            </a:r>
          </a:p>
          <a:p>
            <a:pPr marL="0" indent="0"/>
            <a:endParaRPr lang="en-US" sz="1800" dirty="0"/>
          </a:p>
          <a:p>
            <a:pPr marL="0" indent="0"/>
            <a:r>
              <a:rPr lang="en-US" sz="2000" dirty="0"/>
              <a:t>Motion </a:t>
            </a:r>
            <a:r>
              <a:rPr lang="en-US" sz="2000" b="0" dirty="0"/>
              <a:t>(202010-07):</a:t>
            </a:r>
            <a:endParaRPr lang="en-US" sz="2000" dirty="0">
              <a:solidFill>
                <a:schemeClr val="tx1"/>
              </a:solidFill>
            </a:endParaRPr>
          </a:p>
          <a:p>
            <a:pPr marL="0" indent="0"/>
            <a:r>
              <a:rPr lang="en-US" sz="2000" b="0" dirty="0"/>
              <a:t>Move to adopt the resolutions depicted by document 11-20-0340r8 for CIDs 3066, 3760, 3842, 3843, 3912, 3913, 3914, 3771, 3777, 3778, 3779, 3780, 3782, 3783, 3625 and 3768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12/0/0</a:t>
            </a:r>
          </a:p>
          <a:p>
            <a:pPr marL="0" indent="0"/>
            <a:r>
              <a:rPr lang="en-US" sz="1600" b="0" dirty="0">
                <a:hlinkClick r:id="rId2"/>
              </a:rPr>
              <a:t>https://mentor.ieee.org/802.11/dcn/20/11-20-0340-08-00az-lb249-ftm-negotiation-and-exchange.docx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123171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11-20-1553 LB 249 some DMG CIDs part 1 (Assaf Kasher)</a:t>
            </a:r>
          </a:p>
          <a:p>
            <a:pPr marL="0" indent="0"/>
            <a:endParaRPr lang="en-US" sz="1800" dirty="0"/>
          </a:p>
          <a:p>
            <a:pPr marL="0" indent="0"/>
            <a:r>
              <a:rPr lang="en-US" sz="2000" dirty="0"/>
              <a:t>Motion </a:t>
            </a:r>
            <a:r>
              <a:rPr lang="en-US" sz="2000" b="0" dirty="0"/>
              <a:t>(202010-08):</a:t>
            </a:r>
            <a:endParaRPr lang="en-US" sz="2000" dirty="0">
              <a:solidFill>
                <a:schemeClr val="tx1"/>
              </a:solidFill>
            </a:endParaRPr>
          </a:p>
          <a:p>
            <a:pPr marL="0" indent="0"/>
            <a:r>
              <a:rPr lang="en-US" sz="2000" b="0" dirty="0"/>
              <a:t>Move to adopt the resolutions depicted by document 11-20-1553r1 for CIDs 3000, 3018, 3054, 3055, 3056, 3057, 3058, 3059, 3060, 3061, 3153, 3154, 3175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6/0/0</a:t>
            </a:r>
          </a:p>
          <a:p>
            <a:pPr marL="0" indent="0"/>
            <a:r>
              <a:rPr lang="en-US" sz="1600" b="0" dirty="0">
                <a:hlinkClick r:id="rId2"/>
              </a:rPr>
              <a:t>https://mentor.ieee.org/802.11/dcn/20/11-20-1553-01-00az-lb249-some-dmg-cids-part-i.docx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193717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11-20-1501 LMR Time Stamps (Erik Lindskog)</a:t>
            </a:r>
          </a:p>
          <a:p>
            <a:pPr marL="0" indent="0"/>
            <a:endParaRPr lang="en-US" sz="1800" dirty="0"/>
          </a:p>
          <a:p>
            <a:pPr marL="0" indent="0"/>
            <a:r>
              <a:rPr lang="en-US" sz="2000" dirty="0"/>
              <a:t>Motion </a:t>
            </a:r>
            <a:r>
              <a:rPr lang="en-US" sz="2000" b="0" dirty="0"/>
              <a:t>(202010-09):</a:t>
            </a:r>
            <a:endParaRPr lang="en-US" sz="2000" dirty="0">
              <a:solidFill>
                <a:schemeClr val="tx1"/>
              </a:solidFill>
            </a:endParaRPr>
          </a:p>
          <a:p>
            <a:pPr marL="0" indent="0"/>
            <a:r>
              <a:rPr lang="en-US" sz="2000" b="0" dirty="0"/>
              <a:t>Move to adopt the resolutions depicted by document 11-20-1501r2 for CIDs 3274, 3047, 3275, 3234</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12/0/2</a:t>
            </a:r>
          </a:p>
          <a:p>
            <a:pPr marL="0" indent="0"/>
            <a:r>
              <a:rPr lang="en-US" sz="1600" b="0" dirty="0">
                <a:hlinkClick r:id="rId2"/>
              </a:rPr>
              <a:t>https://mentor.ieee.org/802.11/dcn/20/11-20-1501-02-00az-lmr-time-stamps.docx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1695692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11-20-1581 Some LB 249 Passive TB Ranging CR – Part IV (Erik Lindskog)</a:t>
            </a:r>
          </a:p>
          <a:p>
            <a:pPr marL="0" indent="0"/>
            <a:endParaRPr lang="en-US" sz="1800" dirty="0"/>
          </a:p>
          <a:p>
            <a:pPr marL="0" indent="0"/>
            <a:r>
              <a:rPr lang="en-US" sz="2000" dirty="0"/>
              <a:t>Motion </a:t>
            </a:r>
            <a:r>
              <a:rPr lang="en-US" sz="2000" b="0" dirty="0"/>
              <a:t>(202010-10):</a:t>
            </a:r>
            <a:endParaRPr lang="en-US" sz="2000" dirty="0">
              <a:solidFill>
                <a:schemeClr val="tx1"/>
              </a:solidFill>
            </a:endParaRPr>
          </a:p>
          <a:p>
            <a:pPr marL="0" indent="0"/>
            <a:r>
              <a:rPr lang="en-US" sz="2000" b="0" dirty="0"/>
              <a:t>Move to adopt the resolution depicted by document 11-20-1581r2 for CID 3658,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9/0/3</a:t>
            </a:r>
          </a:p>
          <a:p>
            <a:pPr marL="0" indent="0"/>
            <a:r>
              <a:rPr lang="en-US" sz="1600" b="0" dirty="0">
                <a:hlinkClick r:id="rId2"/>
              </a:rPr>
              <a:t>https://mentor.ieee.org/802.11/dcn/20/11-20-1581-02-00az-some-lb-249-passive-tb-ranging-cr-part-iv.docx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3345438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11-20-1437 LB249 CR for various comments part 3 (Jonathan Segev)</a:t>
            </a:r>
          </a:p>
          <a:p>
            <a:pPr marL="0" indent="0"/>
            <a:endParaRPr lang="en-US" sz="1800" dirty="0"/>
          </a:p>
          <a:p>
            <a:pPr marL="0" indent="0"/>
            <a:r>
              <a:rPr lang="en-US" sz="2000" dirty="0"/>
              <a:t>Motion </a:t>
            </a:r>
            <a:r>
              <a:rPr lang="en-US" sz="2000" b="0" dirty="0"/>
              <a:t>(202010-11):</a:t>
            </a:r>
            <a:endParaRPr lang="en-US" sz="2000" dirty="0">
              <a:solidFill>
                <a:schemeClr val="tx1"/>
              </a:solidFill>
            </a:endParaRPr>
          </a:p>
          <a:p>
            <a:pPr marL="0" indent="0"/>
            <a:r>
              <a:rPr lang="en-US" sz="2000" b="0" dirty="0"/>
              <a:t>Move to adopt the resolution depicted by document 11-20-1437r2 for CIDs 3328, 3036, 3341, 3365, 3451, 3477, 3482, 3529, 3570, 3643, 3826, 3864, 3889, 3898, 3108, 3238, 3239,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13</a:t>
            </a:r>
            <a:r>
              <a:rPr lang="en-US" sz="1600" b="0" baseline="30000" dirty="0"/>
              <a:t>th</a:t>
            </a:r>
            <a:r>
              <a:rPr lang="en-US" sz="1600" b="0" dirty="0"/>
              <a:t> (Y/N/A): 14/0/1</a:t>
            </a:r>
          </a:p>
          <a:p>
            <a:pPr marL="0" indent="0"/>
            <a:r>
              <a:rPr lang="en-US" sz="1600" b="0" dirty="0">
                <a:hlinkClick r:id="rId2"/>
              </a:rPr>
              <a:t>https://mentor.ieee.org/802.11/dcn/20/11-20-1437-02-00az-lb249-cr-for-various-comments-part-3.docx</a:t>
            </a:r>
            <a:r>
              <a:rPr lang="en-US" sz="1600" b="0" dirty="0"/>
              <a:t> </a:t>
            </a:r>
          </a:p>
          <a:p>
            <a:pPr marL="0" indent="0"/>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7646914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a:t>
            </a:r>
            <a:r>
              <a:rPr lang="en-US" altLang="en-US" sz="1800" b="0" dirty="0"/>
              <a:t>11-20-1590 LB249-Some-DMG-CIDs-Part-II (Assaf Kasher)</a:t>
            </a:r>
            <a:endParaRPr lang="en-US" sz="1800" b="0" dirty="0"/>
          </a:p>
          <a:p>
            <a:pPr marL="0" indent="0"/>
            <a:endParaRPr lang="en-US" sz="1800" dirty="0"/>
          </a:p>
          <a:p>
            <a:pPr marL="0" indent="0"/>
            <a:r>
              <a:rPr lang="en-US" sz="2000" dirty="0"/>
              <a:t>Motion </a:t>
            </a:r>
            <a:r>
              <a:rPr lang="en-US" sz="2000" b="0" dirty="0"/>
              <a:t>(202010-12):</a:t>
            </a:r>
            <a:endParaRPr lang="en-US" sz="2000" dirty="0">
              <a:solidFill>
                <a:schemeClr val="tx1"/>
              </a:solidFill>
            </a:endParaRPr>
          </a:p>
          <a:p>
            <a:pPr marL="0" indent="0"/>
            <a:r>
              <a:rPr lang="en-US" sz="2000" b="0" dirty="0"/>
              <a:t>Move to adopt the resolutions depicted by document 11-20-1590r2 for CIDs 3178, 3644, 3645, 3646, 3649, 3652, 3653, 3206, 3207, 3510, 3562, 3478, 3209, 3939, 4000, 4001, 3919, 3532, instruct the technical editor to incorporate it in the P802.11az draft and grant the editor editorial license. </a:t>
            </a:r>
          </a:p>
          <a:p>
            <a:pPr marL="0" indent="0"/>
            <a:endParaRPr lang="en-US" sz="14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r>
              <a:rPr lang="en-US" sz="1600" b="0" dirty="0"/>
              <a:t>Results from the Oct. 14</a:t>
            </a:r>
            <a:r>
              <a:rPr lang="en-US" sz="1600" b="0" baseline="30000" dirty="0"/>
              <a:t>th</a:t>
            </a:r>
            <a:r>
              <a:rPr lang="en-US" sz="1600" b="0" dirty="0"/>
              <a:t> (Y/N/A): 8/0/2</a:t>
            </a:r>
          </a:p>
          <a:p>
            <a:pPr marL="0" indent="0"/>
            <a:r>
              <a:rPr lang="en-US" sz="1800" b="0" dirty="0">
                <a:hlinkClick r:id="rId2"/>
              </a:rPr>
              <a:t>https://mentor.ieee.org/802.11/dcn/20/11-20-1590-02-00az-lb249-some-dmg-cids-part-ii.docx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2378219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11-20-1603 </a:t>
            </a:r>
            <a:r>
              <a:rPr lang="fr-FR" sz="1800" b="0" dirty="0"/>
              <a:t>comment resolution LB249 - CID 3236 (Christian Berger)</a:t>
            </a:r>
            <a:endParaRPr lang="en-US" sz="1800" b="0" dirty="0"/>
          </a:p>
          <a:p>
            <a:pPr marL="0" indent="0"/>
            <a:endParaRPr lang="en-US" sz="1800" b="0" dirty="0"/>
          </a:p>
          <a:p>
            <a:pPr marL="0" indent="0"/>
            <a:r>
              <a:rPr lang="en-US" sz="2000" dirty="0"/>
              <a:t>Motion </a:t>
            </a:r>
            <a:r>
              <a:rPr lang="en-US" sz="2000" b="0" dirty="0"/>
              <a:t>(202010-13):</a:t>
            </a:r>
            <a:endParaRPr lang="en-US" sz="2000" dirty="0">
              <a:solidFill>
                <a:schemeClr val="tx1"/>
              </a:solidFill>
            </a:endParaRPr>
          </a:p>
          <a:p>
            <a:pPr marL="0" indent="0"/>
            <a:r>
              <a:rPr lang="en-US" sz="2000" b="0" dirty="0"/>
              <a:t>Move to adopt the resolution depicted by document 11-20-1603r2 for CID 3236,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Oct. 15</a:t>
            </a:r>
            <a:r>
              <a:rPr lang="en-US" sz="1600" b="0" baseline="30000" dirty="0"/>
              <a:t>th</a:t>
            </a:r>
            <a:r>
              <a:rPr lang="en-US" sz="1600" b="0" dirty="0"/>
              <a:t> (Y/N/A): 12/0/0</a:t>
            </a:r>
          </a:p>
          <a:p>
            <a:pPr marL="0" indent="0"/>
            <a:r>
              <a:rPr lang="en-US" sz="1800" b="0" dirty="0">
                <a:hlinkClick r:id="rId2"/>
              </a:rPr>
              <a:t>https://mentor.ieee.org/802.11/dcn/20/11-20-1603-02-00az-comment-resolution-lb249-cid-3236.docx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4084233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30/0/5</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65E10-3B51-4AAC-9F68-1B5615FF481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87F6F12-81A5-4BAF-96D4-0C76ED8A00B1}"/>
              </a:ext>
            </a:extLst>
          </p:cNvPr>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(202005-04):</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 Roy Want</a:t>
            </a:r>
          </a:p>
          <a:p>
            <a:r>
              <a:rPr lang="en-US" sz="2000" b="0" dirty="0"/>
              <a:t>Seconded by: Christian Berger</a:t>
            </a:r>
          </a:p>
          <a:p>
            <a:r>
              <a:rPr lang="en-US" sz="2000" b="0" dirty="0"/>
              <a:t>Results (Y/N/A): 9/2/3</a:t>
            </a:r>
          </a:p>
          <a:p>
            <a:r>
              <a:rPr lang="en-US" sz="2000" b="0" dirty="0"/>
              <a:t>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7567AE59-7F9C-49B0-BA63-25CF13DEB58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ECC1EBB-3E0B-4855-897D-0C94D79702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9E567C-A963-4863-AE6F-8BF4D9F5103D}"/>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92525603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18/0/3</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70499-8A3A-444C-84C9-7FF0FC896DE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62A79EA1-B30D-4D94-B879-2774C543C642}"/>
              </a:ext>
            </a:extLst>
          </p:cNvPr>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(202005-05):</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 Assaf Kasher</a:t>
            </a:r>
          </a:p>
          <a:p>
            <a:r>
              <a:rPr lang="en-US" sz="2000" b="0" dirty="0"/>
              <a:t>Seconded by: Qinghua Li</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477A7E6A-B705-46F6-9556-7FFC8002487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2ADCF7B-CAD9-458B-9D1D-93CBAA12B97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70DE4F0-BB6E-4A89-ABF0-5D71502E4ECA}"/>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5953464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16/0/6</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21/0/2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11-20-0159 </a:t>
            </a:r>
            <a:r>
              <a:rPr lang="en-US" sz="1800" dirty="0" err="1"/>
              <a:t>TGaz</a:t>
            </a:r>
            <a:r>
              <a:rPr lang="en-US" sz="1800" dirty="0"/>
              <a:t> LB249 CR for various comments without section numbers </a:t>
            </a:r>
          </a:p>
          <a:p>
            <a:pPr marL="0" indent="0"/>
            <a:endParaRPr lang="en-US" dirty="0"/>
          </a:p>
          <a:p>
            <a:pPr marL="0" indent="0"/>
            <a:r>
              <a:rPr lang="en-US" sz="2000" dirty="0"/>
              <a:t>Motion </a:t>
            </a:r>
            <a:r>
              <a:rPr lang="en-US" sz="2000" b="0" dirty="0"/>
              <a:t>(202005-06)</a:t>
            </a:r>
            <a:endParaRPr lang="en-US" sz="2000" dirty="0"/>
          </a:p>
          <a:p>
            <a:pPr marL="0" indent="0"/>
            <a:r>
              <a:rPr lang="en-US" sz="2000" b="0" dirty="0"/>
              <a:t>Move to adopt the resolutions depicted by document 11-20-0159r1 for CIDs 3862, 3878, 3892, 3854, 3489, 3511, 3533, 3535, 3566 and 3592</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Roy Want </a:t>
            </a:r>
          </a:p>
          <a:p>
            <a:pPr marL="0" indent="0"/>
            <a:r>
              <a:rPr lang="en-US" sz="2000" b="0" dirty="0"/>
              <a:t>Results (Y/N/A): unanimous consent</a:t>
            </a:r>
          </a:p>
          <a:p>
            <a:pPr marL="0" indent="0"/>
            <a:endParaRPr lang="en-US" sz="2000" b="0" dirty="0"/>
          </a:p>
          <a:p>
            <a:pPr marL="0" indent="0"/>
            <a:r>
              <a:rPr lang="en-US" sz="1600" b="0" dirty="0"/>
              <a:t>Results from the Jan. 30 telecon (Y/N/A): 8/0/0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97972-6588-4AD3-B65B-158BB8BE285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05C88F5-560F-4B30-8E5B-3AB6AB9D77B7}"/>
              </a:ext>
            </a:extLst>
          </p:cNvPr>
          <p:cNvSpPr>
            <a:spLocks noGrp="1"/>
          </p:cNvSpPr>
          <p:nvPr>
            <p:ph idx="1"/>
          </p:nvPr>
        </p:nvSpPr>
        <p:spPr/>
        <p:txBody>
          <a:bodyPr/>
          <a:lstStyle/>
          <a:p>
            <a:r>
              <a:rPr lang="en-US" sz="2000" dirty="0"/>
              <a:t>Motion</a:t>
            </a:r>
            <a:r>
              <a:rPr lang="en-US" sz="2000" b="0" dirty="0"/>
              <a:t> (202103-01):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5CC65AEC-49C0-4F52-BFFE-87D796389EA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627C75E-263D-4AE2-8828-4A07486F050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A9780E7-1B9A-452D-BFD0-8F85B35D237A}"/>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1958892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6A5B5-7C72-4309-B6E4-64BFA51E8B3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EF7116E3-772F-4243-BB0D-A84C2FFB484A}"/>
              </a:ext>
            </a:extLst>
          </p:cNvPr>
          <p:cNvSpPr>
            <a:spLocks noGrp="1"/>
          </p:cNvSpPr>
          <p:nvPr>
            <p:ph idx="1"/>
          </p:nvPr>
        </p:nvSpPr>
        <p:spPr/>
        <p:txBody>
          <a:bodyPr/>
          <a:lstStyle/>
          <a:p>
            <a:r>
              <a:rPr lang="en-US" sz="2000" dirty="0"/>
              <a:t>Motion</a:t>
            </a:r>
            <a:r>
              <a:rPr lang="en-US" sz="2000" b="0" dirty="0"/>
              <a:t> (202103-02):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CB47E48-D53B-4B74-8A91-B803727B978B}"/>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23B09486-B955-4CE4-8B5F-CD1D90B562C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EA581C4-9806-405F-A86A-67FD5F947C9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9643769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(202103-03):</a:t>
            </a: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pPr marL="0" indent="0"/>
            <a:r>
              <a:rPr lang="en-US" sz="2000" b="0" dirty="0"/>
              <a:t>5445, 5453, 5455, and 5456 ( 43 CIDs total), instruct the technical editor to incorporate it in the P802.11az draft and grant the editor editorial license. </a:t>
            </a:r>
          </a:p>
          <a:p>
            <a:endParaRPr lang="en-US" sz="2000" b="0" dirty="0"/>
          </a:p>
          <a:p>
            <a:r>
              <a:rPr lang="en-US" sz="2000" b="0" dirty="0"/>
              <a:t>Moved: Nehru Bhandaru</a:t>
            </a:r>
          </a:p>
          <a:p>
            <a:r>
              <a:rPr lang="en-US" sz="2000" b="0" dirty="0"/>
              <a:t>Second: Ali Raissinia </a:t>
            </a:r>
          </a:p>
          <a:p>
            <a:r>
              <a:rPr lang="en-US" sz="2000" b="0" dirty="0"/>
              <a:t>Results (Y/N/A):</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23800767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(202103-04):</a:t>
            </a:r>
          </a:p>
          <a:p>
            <a:pPr marL="0" indent="0"/>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endParaRPr lang="en-US" sz="2000" b="0" dirty="0"/>
          </a:p>
          <a:p>
            <a:r>
              <a:rPr lang="en-US" sz="2000" b="0" dirty="0"/>
              <a:t>Moved: Assaf Kasher </a:t>
            </a:r>
          </a:p>
          <a:p>
            <a:r>
              <a:rPr lang="en-US" sz="2000" b="0" dirty="0"/>
              <a:t>Second: Solomon Trainin </a:t>
            </a:r>
          </a:p>
          <a:p>
            <a:r>
              <a:rPr lang="en-US" sz="2000" b="0" dirty="0"/>
              <a:t>Results (Y/N/A):</a:t>
            </a:r>
          </a:p>
          <a:p>
            <a:r>
              <a:rPr lang="en-US" sz="2000" b="0" dirty="0"/>
              <a:t>Unanimous approval.</a:t>
            </a:r>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08855720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11-21-0188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(202103-05):</a:t>
            </a:r>
          </a:p>
          <a:p>
            <a:pPr marL="0" indent="0"/>
            <a:r>
              <a:rPr lang="en-US" sz="2000" b="0" dirty="0"/>
              <a:t>Move to adopt the resolution depicted by document 11-21-0307r3 for CIDs 5088, 5454, 5193, and 5175 ( 4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76828447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11-21-0318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(202103-06):</a:t>
            </a:r>
          </a:p>
          <a:p>
            <a:pPr marL="0" indent="0"/>
            <a:r>
              <a:rPr lang="en-US" sz="2000" b="0" dirty="0"/>
              <a:t>Move to adopt the resolution depicted by document 11-21-0318r2 for CIDs 5204, 5072, 5205, 5207, 5404, 5405, 5214, 5215, 5216, 5217 and 5151 (11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Ali Raissinia </a:t>
            </a:r>
          </a:p>
          <a:p>
            <a:pPr marL="0" indent="0"/>
            <a:r>
              <a:rPr lang="en-US" sz="2000" b="0" dirty="0"/>
              <a:t>Results (Y/N/A): unanimous approval.</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80267837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11-21-0478 </a:t>
            </a:r>
            <a:r>
              <a:rPr lang="en-US" sz="1800" b="0" dirty="0"/>
              <a:t>CID resolutions for lb253 </a:t>
            </a:r>
            <a:r>
              <a:rPr lang="en-US" altLang="en-US" sz="1800" b="0" dirty="0"/>
              <a:t>(Ali Raissinia)</a:t>
            </a:r>
            <a:endParaRPr lang="en-US" sz="1800" b="0" dirty="0"/>
          </a:p>
          <a:p>
            <a:pPr marL="0" indent="0"/>
            <a:endParaRPr lang="en-US" sz="1800" b="0" dirty="0"/>
          </a:p>
          <a:p>
            <a:pPr marL="0" indent="0"/>
            <a:r>
              <a:rPr lang="en-US" sz="2000" dirty="0"/>
              <a:t>Motion </a:t>
            </a:r>
            <a:r>
              <a:rPr lang="en-US" sz="2000" b="0" dirty="0"/>
              <a:t>(202104-01):</a:t>
            </a:r>
            <a:endParaRPr lang="en-US" sz="2000" dirty="0">
              <a:solidFill>
                <a:schemeClr val="tx1"/>
              </a:solidFill>
            </a:endParaRPr>
          </a:p>
          <a:p>
            <a:pPr marL="0" indent="0"/>
            <a:r>
              <a:rPr lang="en-US" sz="2000" b="0" dirty="0"/>
              <a:t>Move to adopt the resolution depicted by document 11-21-0478r2 for CIDs 5045, 5046, 5047, 5049, </a:t>
            </a:r>
          </a:p>
          <a:p>
            <a:pPr marL="0" indent="0"/>
            <a:r>
              <a:rPr lang="en-US" sz="2000" b="0" dirty="0"/>
              <a:t>5050, 5051, 5052, 5053, 5056, 5057, 5058, 5059, 5060, 5062, 5063, 5064, 5067, 5068, 5069, 5070,</a:t>
            </a:r>
          </a:p>
          <a:p>
            <a:pPr marL="0" indent="0"/>
            <a:r>
              <a:rPr lang="en-US" sz="2000" b="0" dirty="0"/>
              <a:t>and 5071 ( 21 CIDs total),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10/0/0</a:t>
            </a:r>
          </a:p>
          <a:p>
            <a:pPr marL="0" indent="0"/>
            <a:r>
              <a:rPr lang="en-US" sz="2000" b="0" dirty="0"/>
              <a:t>Motion passes.</a:t>
            </a:r>
          </a:p>
          <a:p>
            <a:pPr marL="0" indent="0"/>
            <a:r>
              <a:rPr lang="en-US" sz="1600" b="0" dirty="0"/>
              <a:t>Results from the March 17</a:t>
            </a:r>
            <a:r>
              <a:rPr lang="en-US" sz="1600" b="0" baseline="30000" dirty="0"/>
              <a:t>th</a:t>
            </a:r>
            <a:r>
              <a:rPr lang="en-US" sz="1600" b="0" dirty="0"/>
              <a:t>  telecon (Y/N/A): 8/0/2</a:t>
            </a:r>
          </a:p>
          <a:p>
            <a:pPr marL="0" indent="0"/>
            <a:r>
              <a:rPr lang="en-US" sz="1600" b="0" dirty="0">
                <a:hlinkClick r:id="rId2"/>
              </a:rPr>
              <a:t>https://mentor.ieee.org/802.11/dcn/21/11-21-0478-02-00az-cid-resolutions-for-lb253.docx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271322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sz="2000" dirty="0"/>
              <a:t>Motion </a:t>
            </a:r>
            <a:r>
              <a:rPr lang="en-US" sz="2000" b="0" dirty="0"/>
              <a:t>(202005-07)</a:t>
            </a:r>
            <a:endParaRPr lang="en-US" sz="2000"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11-21-0505 six CID resolutions for lb253 (Ali Raissinia)</a:t>
            </a:r>
            <a:endParaRPr lang="en-US" sz="1800" b="0" dirty="0"/>
          </a:p>
          <a:p>
            <a:pPr marL="0" indent="0"/>
            <a:endParaRPr lang="en-US" sz="1800" b="0" dirty="0"/>
          </a:p>
          <a:p>
            <a:pPr marL="0" indent="0"/>
            <a:r>
              <a:rPr lang="en-US" sz="2000" dirty="0"/>
              <a:t>Motion </a:t>
            </a:r>
            <a:r>
              <a:rPr lang="en-US" sz="2000" b="0" dirty="0"/>
              <a:t>(202104-02):</a:t>
            </a:r>
            <a:endParaRPr lang="en-US" sz="2000" dirty="0">
              <a:solidFill>
                <a:schemeClr val="tx1"/>
              </a:solidFill>
            </a:endParaRPr>
          </a:p>
          <a:p>
            <a:pPr marL="0" indent="0"/>
            <a:r>
              <a:rPr lang="en-US" sz="2000" b="0" dirty="0"/>
              <a:t>Move to adopt the resolution depicted by document 11-21-0505r1 for CIDs 5061, 5066, 5198, 5222, 5224, 5230 (6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t>
            </a:r>
          </a:p>
          <a:p>
            <a:pPr marL="0" indent="0"/>
            <a:endParaRPr lang="en-US" sz="2000" b="0" dirty="0"/>
          </a:p>
          <a:p>
            <a:pPr marL="0" indent="0"/>
            <a:r>
              <a:rPr lang="en-US" sz="1600" b="0" dirty="0"/>
              <a:t>Results from the March 25</a:t>
            </a:r>
            <a:r>
              <a:rPr lang="en-US" sz="1600" b="0" baseline="30000" dirty="0"/>
              <a:t>th</a:t>
            </a:r>
            <a:r>
              <a:rPr lang="en-US" sz="1600" b="0" dirty="0"/>
              <a:t> telecon (Y/N/A): 7/0/1</a:t>
            </a:r>
          </a:p>
          <a:p>
            <a:pPr marL="0" indent="0"/>
            <a:r>
              <a:rPr lang="en-US" sz="1600" b="0" dirty="0">
                <a:hlinkClick r:id="rId2"/>
              </a:rPr>
              <a:t>https://mentor.ieee.org/802.11/dcn/21/11-21-0505-01-00az-six-cid-resolutions-for-lb253.docx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40055672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11-21-0532 AID/RSID field clarification </a:t>
            </a:r>
            <a:r>
              <a:rPr lang="fr-FR" altLang="en-US" sz="1800" b="0" dirty="0"/>
              <a:t>(Dibakar Das)</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(202104-03):</a:t>
            </a:r>
            <a:endParaRPr lang="en-US" sz="2000" dirty="0">
              <a:solidFill>
                <a:schemeClr val="tx1"/>
              </a:solidFill>
            </a:endParaRPr>
          </a:p>
          <a:p>
            <a:pPr marL="0" indent="0"/>
            <a:r>
              <a:rPr lang="en-US" sz="2000" b="0" dirty="0"/>
              <a:t>Move to adopt the text changes depicted by document 11-21-0532r0,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a:t>
            </a:r>
          </a:p>
          <a:p>
            <a:pPr marL="0" indent="0"/>
            <a:endParaRPr lang="en-US" sz="2000" b="0" dirty="0"/>
          </a:p>
          <a:p>
            <a:pPr marL="0" indent="0"/>
            <a:r>
              <a:rPr lang="en-US" sz="1600" b="0" dirty="0"/>
              <a:t>Results from the March 31</a:t>
            </a:r>
            <a:r>
              <a:rPr lang="en-US" sz="1600" b="0" baseline="30000" dirty="0"/>
              <a:t>st</a:t>
            </a:r>
            <a:r>
              <a:rPr lang="en-US" sz="1600" b="0" dirty="0"/>
              <a:t> telecon (Y/N/A): 10/0/0</a:t>
            </a:r>
          </a:p>
          <a:p>
            <a:pPr marL="0" indent="0"/>
            <a:r>
              <a:rPr lang="en-US" sz="1600" b="0" dirty="0">
                <a:hlinkClick r:id="rId2"/>
              </a:rPr>
              <a:t>https://mentor.ieee.org/802.11/dcn/21/11-21-0532-00-00az-aid-rsid-field-clarification.docx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00954966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11-21-0533 </a:t>
            </a:r>
            <a:r>
              <a:rPr lang="en-US" altLang="en-US" sz="1800" b="0" dirty="0" err="1"/>
              <a:t>TGaz</a:t>
            </a:r>
            <a:r>
              <a:rPr lang="en-US" altLang="en-US" sz="1800" b="0" dirty="0"/>
              <a:t> LB253 CR (Jonathan Segev)</a:t>
            </a:r>
            <a:endParaRPr lang="en-US" sz="1800" b="0" dirty="0"/>
          </a:p>
          <a:p>
            <a:pPr marL="0" indent="0"/>
            <a:endParaRPr lang="en-US" sz="1800" b="0" dirty="0"/>
          </a:p>
          <a:p>
            <a:pPr marL="0" indent="0"/>
            <a:r>
              <a:rPr lang="en-US" sz="2000" dirty="0"/>
              <a:t>Motion </a:t>
            </a:r>
            <a:r>
              <a:rPr lang="en-US" sz="2000" b="0" dirty="0"/>
              <a:t>(202104-04):</a:t>
            </a:r>
            <a:endParaRPr lang="en-US" sz="2000" dirty="0">
              <a:solidFill>
                <a:schemeClr val="tx1"/>
              </a:solidFill>
            </a:endParaRPr>
          </a:p>
          <a:p>
            <a:pPr marL="0" indent="0"/>
            <a:r>
              <a:rPr lang="en-US" sz="2000" b="0" dirty="0"/>
              <a:t>Move to adopt the resolution depicted by document 11-21-0533r2 for CIDs  5000, 5003, 5004, 5005, 5006, 5009, 5237(7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12/0/0</a:t>
            </a:r>
          </a:p>
          <a:p>
            <a:pPr marL="0" indent="0"/>
            <a:r>
              <a:rPr lang="en-US" sz="1600" b="0" dirty="0">
                <a:hlinkClick r:id="rId2"/>
              </a:rPr>
              <a:t>https://mentor.ieee.org/802.11/dcn/21/11-21-0533-02-00az-tgaz-lb253-cr.docx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6068258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11-21-0564 LB253-resoluiton-to-CID-set2 (Assaf Kasher)</a:t>
            </a:r>
            <a:endParaRPr lang="en-US" sz="1800" b="0" dirty="0"/>
          </a:p>
          <a:p>
            <a:pPr marL="0" indent="0"/>
            <a:endParaRPr lang="en-US" sz="1800" b="0" dirty="0"/>
          </a:p>
          <a:p>
            <a:pPr marL="0" indent="0"/>
            <a:r>
              <a:rPr lang="en-US" sz="2000" dirty="0"/>
              <a:t>Motion </a:t>
            </a:r>
            <a:r>
              <a:rPr lang="en-US" sz="2000" b="0" dirty="0"/>
              <a:t>(202104-05):</a:t>
            </a:r>
            <a:endParaRPr lang="en-US" sz="2000" dirty="0">
              <a:solidFill>
                <a:schemeClr val="tx1"/>
              </a:solidFill>
            </a:endParaRPr>
          </a:p>
          <a:p>
            <a:pPr marL="0" indent="0"/>
            <a:r>
              <a:rPr lang="en-US" sz="2000" b="0" dirty="0"/>
              <a:t>Move to adopt the resolution depicted by document 11-21-0564r2 for CIDs 5219, 5029, 5400, 5139, 5152, 5097, 5098, 5429, 5260 (9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9/0/1</a:t>
            </a:r>
          </a:p>
          <a:p>
            <a:pPr marL="0" indent="0"/>
            <a:r>
              <a:rPr lang="en-US" sz="1600" b="0" dirty="0">
                <a:hlinkClick r:id="rId2"/>
              </a:rPr>
              <a:t>https://mentor.ieee.org/802.11/dcn/21/11-21-0564-02-00az-lb253-resoluiton-to-cid-set2.docx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31217730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11-21-0519 comment resolution lb253 parameters - part 3 (Christian Berger)</a:t>
            </a:r>
            <a:endParaRPr lang="en-US" sz="1800" b="0" dirty="0"/>
          </a:p>
          <a:p>
            <a:pPr marL="0" indent="0"/>
            <a:endParaRPr lang="en-US" sz="1800" b="0" dirty="0"/>
          </a:p>
          <a:p>
            <a:pPr marL="0" indent="0"/>
            <a:r>
              <a:rPr lang="en-US" sz="2000" dirty="0"/>
              <a:t>Motion </a:t>
            </a:r>
            <a:r>
              <a:rPr lang="en-US" sz="2000" b="0" dirty="0"/>
              <a:t>(202104-06):</a:t>
            </a:r>
            <a:endParaRPr lang="en-US" sz="2000" dirty="0">
              <a:solidFill>
                <a:schemeClr val="tx1"/>
              </a:solidFill>
            </a:endParaRPr>
          </a:p>
          <a:p>
            <a:pPr marL="0" indent="0"/>
            <a:r>
              <a:rPr lang="en-US" sz="2000" b="0" dirty="0"/>
              <a:t>Move to adopt the resolution depicted by document 11-21-0519r3 for CIDs 5014 (1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a:t>
            </a:r>
            <a:r>
              <a:rPr lang="en-US" sz="2000" b="0"/>
              <a:t>): unanimous </a:t>
            </a:r>
            <a:endParaRPr lang="en-US" sz="2000" b="0" dirty="0"/>
          </a:p>
          <a:p>
            <a:pPr marL="0" indent="0"/>
            <a:endParaRPr lang="en-US" sz="2000" b="0" dirty="0"/>
          </a:p>
          <a:p>
            <a:pPr marL="0" indent="0"/>
            <a:r>
              <a:rPr lang="en-US" sz="1600" b="0" dirty="0"/>
              <a:t>Results from the Apr. 7</a:t>
            </a:r>
            <a:r>
              <a:rPr lang="en-US" sz="1600" b="0" baseline="30000" dirty="0"/>
              <a:t>th</a:t>
            </a:r>
            <a:r>
              <a:rPr lang="en-US" sz="1600" b="0" dirty="0"/>
              <a:t> telecon (Y/N/A): 9/0/2</a:t>
            </a:r>
          </a:p>
          <a:p>
            <a:pPr marL="0" indent="0"/>
            <a:r>
              <a:rPr lang="en-US" sz="1600" b="0" dirty="0">
                <a:hlinkClick r:id="rId2"/>
              </a:rPr>
              <a:t>https://mentor.ieee.org/802.11/dcn/21/11-21-0519-03-00az-comment-resolution-lb253-parameters-part-3.docx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2546621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632196814"/>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149497</TotalTime>
  <Words>18583</Words>
  <Application>Microsoft Office PowerPoint</Application>
  <PresentationFormat>Widescreen</PresentationFormat>
  <Paragraphs>2577</Paragraphs>
  <Slides>219</Slides>
  <Notes>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219</vt:i4>
      </vt:variant>
    </vt:vector>
  </HeadingPairs>
  <TitlesOfParts>
    <vt:vector size="225" baseType="lpstr">
      <vt:lpstr>Arial</vt:lpstr>
      <vt:lpstr>Symbol</vt:lpstr>
      <vt:lpstr>Times New Roman</vt:lpstr>
      <vt:lpstr>Verdana</vt:lpstr>
      <vt:lpstr>Office Theme</vt:lpstr>
      <vt:lpstr>Document</vt:lpstr>
      <vt:lpstr>TGaz Motion compendium</vt:lpstr>
      <vt:lpstr>Abstract</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Approval of previous meeting minutes</vt:lpstr>
      <vt:lpstr>Comment resolutions from Telecons</vt:lpstr>
      <vt:lpstr>Text Changes from Telecons</vt:lpstr>
      <vt:lpstr>Comment Resolution from July plenary</vt:lpstr>
      <vt:lpstr>PowerPoint Presentation</vt:lpstr>
      <vt:lpstr>References</vt:lpstr>
      <vt:lpstr>PowerPoint Presentation</vt:lpstr>
      <vt:lpstr>Approval of previous meeting minutes</vt:lpstr>
      <vt:lpstr>Approval of previous meeting minutes</vt:lpstr>
      <vt:lpstr>Text Changes from Telecons</vt:lpstr>
      <vt:lpstr>Comment resolutions from Telecons</vt:lpstr>
      <vt:lpstr>PowerPoint Presentation</vt:lpstr>
      <vt:lpstr>References</vt:lpstr>
      <vt:lpstr>PowerPoint Presentation</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Approval of previous meeting minutes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Submission 11-20-1719</vt:lpstr>
      <vt:lpstr>Submission 11-20-1354</vt:lpstr>
      <vt:lpstr>Submission 11-20-1731</vt:lpstr>
      <vt:lpstr>Submission 11-20-1723</vt:lpstr>
      <vt:lpstr>Submission 11-20-1653</vt:lpstr>
      <vt:lpstr>Submission 11-20-1556</vt:lpstr>
      <vt:lpstr>Submission 11-20-1759</vt:lpstr>
      <vt:lpstr>Submission 11-20-1787</vt:lpstr>
      <vt:lpstr>Submission 11-20-1666</vt:lpstr>
      <vt:lpstr>Submission 11-20-1749</vt:lpstr>
      <vt:lpstr>Submission 11-20-1799</vt:lpstr>
      <vt:lpstr>Submission 11-20-1733</vt:lpstr>
      <vt:lpstr>Submission 11-20-1649</vt:lpstr>
      <vt:lpstr>Submission 11-20-1789</vt:lpstr>
      <vt:lpstr>Submission 11-20-1245</vt:lpstr>
      <vt:lpstr>Submission 11-20-1820</vt:lpstr>
      <vt:lpstr>Approval of previous meeting minutes</vt:lpstr>
      <vt:lpstr>Approval of previous meeting minutes</vt:lpstr>
      <vt:lpstr>Submissions Awaiting Motions from Telecon</vt:lpstr>
      <vt:lpstr>Submissions Awaiting Motions from Telecon</vt:lpstr>
      <vt:lpstr>Submission 11-21-0188</vt:lpstr>
      <vt:lpstr>Submission 11-21-0318</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Approval of previous meeting minutes</vt:lpstr>
      <vt:lpstr>Approval of previous meeting minutes</vt:lpstr>
      <vt:lpstr>Submissions Awaiting Motions</vt:lpstr>
      <vt:lpstr>Submissions Awaiting Motions</vt:lpstr>
      <vt:lpstr>Submission 11-21-761</vt:lpstr>
      <vt:lpstr>Submission 11-21-811</vt:lpstr>
      <vt:lpstr>PAR Extension</vt:lpstr>
      <vt:lpstr>Submission 11-21-810</vt:lpstr>
      <vt:lpstr>Submission 11-21-815</vt:lpstr>
      <vt:lpstr>Submissions Awaiting Motions</vt:lpstr>
      <vt:lpstr>Submissions Awaiting Motions</vt:lpstr>
      <vt:lpstr>Submissions Awaiting Motions</vt:lpstr>
      <vt:lpstr>Submissions Awaiting Motions</vt:lpstr>
      <vt:lpstr>Approval of previous meeting minutes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 11-21-1061</vt:lpstr>
      <vt:lpstr>PowerPoint Presentation</vt:lpstr>
      <vt:lpstr>Submission 11-21-989</vt:lpstr>
      <vt:lpstr>Submission 11-21-1027</vt:lpstr>
      <vt:lpstr>Submission 11-21-1063</vt:lpstr>
      <vt:lpstr>Submission 11-21-1080</vt:lpstr>
      <vt:lpstr>Submission 11-21-1079</vt:lpstr>
      <vt:lpstr>Submission 11-21-1070</vt:lpstr>
      <vt:lpstr>Submission 11-21-1139</vt:lpstr>
      <vt:lpstr>Submission 11-21-1155</vt:lpstr>
      <vt:lpstr>Submission 11-21-1075</vt:lpstr>
      <vt:lpstr>Submission 11-21-1161</vt:lpstr>
      <vt:lpstr>Submission 11-21-1156</vt:lpstr>
      <vt:lpstr>Submission 11-21-329r7 (Response to MDR)</vt:lpstr>
      <vt:lpstr>Submission 11-21-1113</vt:lpstr>
      <vt:lpstr>Submission 11-21-1162</vt:lpstr>
      <vt:lpstr>Submission 11-21-1187</vt:lpstr>
      <vt:lpstr>Submission 11-21-1112</vt:lpstr>
      <vt:lpstr>Submission 11-21-1160</vt:lpstr>
      <vt:lpstr>Recirculation Ballot</vt:lpstr>
      <vt:lpstr>Approval of previous meeting minutes</vt:lpstr>
      <vt:lpstr>Approval of previous meeting minutes</vt:lpstr>
      <vt:lpstr>Submission 11-21-1495</vt:lpstr>
      <vt:lpstr>Submission 11-21-1489</vt:lpstr>
      <vt:lpstr>Submission 11-21-1496</vt:lpstr>
      <vt:lpstr>Submission 11-21-1</vt:lpstr>
      <vt:lpstr>Submission 11-21-1495</vt:lpstr>
      <vt:lpstr>Submission 11-21-1487</vt:lpstr>
      <vt:lpstr>Submission 11-21-1507</vt:lpstr>
      <vt:lpstr>Submission 11-21-1487</vt:lpstr>
      <vt:lpstr>Submission 11-21-1517</vt:lpstr>
      <vt:lpstr>Submission 11-21-1521</vt:lpstr>
      <vt:lpstr>Approve WG recirculation of the unchanged draft P802.11az D4.0</vt:lpstr>
      <vt:lpstr>Reaffirm the CSD</vt:lpstr>
      <vt:lpstr>Motion SA Ballot</vt:lpstr>
      <vt:lpstr>Approval of previous meeting minutes</vt:lpstr>
      <vt:lpstr>Approval of previous meeting minutes</vt:lpstr>
      <vt:lpstr>Submission 11-21-1580</vt:lpstr>
      <vt:lpstr>Submission 11-21-1842</vt:lpstr>
      <vt:lpstr>Submission 11-21-1843</vt:lpstr>
      <vt:lpstr>Submission 11-21-1580</vt:lpstr>
      <vt:lpstr>Submission 11-21-1837</vt:lpstr>
      <vt:lpstr>Submission 11-21-1875</vt:lpstr>
      <vt:lpstr>Submission 11-21-1944</vt:lpstr>
      <vt:lpstr>Submission 11-21-1979</vt:lpstr>
      <vt:lpstr>Submission 11-21-1841</vt:lpstr>
      <vt:lpstr>Approval of previous meeting minutes</vt:lpstr>
      <vt:lpstr>Approval of previous meeting minutes</vt:lpstr>
      <vt:lpstr>Approval of previous meeting minutes</vt:lpstr>
      <vt:lpstr>Submission 11-22-128</vt:lpstr>
      <vt:lpstr>Submission 11-22-168</vt:lpstr>
      <vt:lpstr>Submission 11-22-131</vt:lpstr>
      <vt:lpstr>Submission 11-22-156</vt:lpstr>
      <vt:lpstr>Submission 11-22-149</vt:lpstr>
      <vt:lpstr>Submission 11-22-259</vt:lpstr>
      <vt:lpstr>Submission 11-22-148</vt:lpstr>
      <vt:lpstr>Submission 11-22-265</vt:lpstr>
      <vt:lpstr>Submission 11-22-297</vt:lpstr>
      <vt:lpstr>Submission 11-22-366</vt:lpstr>
      <vt:lpstr>Submission 11-22-368</vt:lpstr>
      <vt:lpstr>Submission 11-22-357</vt:lpstr>
      <vt:lpstr>Approval of previous meeting minutes</vt:lpstr>
      <vt:lpstr>Approval of previous meeting minutes</vt:lpstr>
      <vt:lpstr>Approval to forward 11az Draft to JTC1/SC6</vt:lpstr>
      <vt:lpstr>Submission 11-22-402</vt:lpstr>
      <vt:lpstr>Submission 11-22-400</vt:lpstr>
      <vt:lpstr>Submission 11-22-437</vt:lpstr>
      <vt:lpstr>Submission 11-22-451</vt:lpstr>
      <vt:lpstr>Submission 11-22-471</vt:lpstr>
      <vt:lpstr>Submission 11-22-471</vt:lpstr>
      <vt:lpstr>Submission 11-22-503</vt:lpstr>
      <vt:lpstr>Submission 11-22-505</vt:lpstr>
      <vt:lpstr>Submission 11-22-489</vt:lpstr>
      <vt:lpstr>Submission 11-22-598</vt:lpstr>
      <vt:lpstr>Submission 11-22-572</vt:lpstr>
      <vt:lpstr>Submission 11-22-624</vt:lpstr>
      <vt:lpstr>Submission 11-22-637</vt:lpstr>
      <vt:lpstr>Submission 11-22-605</vt:lpstr>
      <vt:lpstr>Submission 11-22-640</vt:lpstr>
      <vt:lpstr>Submission 11-22-673</vt:lpstr>
      <vt:lpstr>Submission 11-22-672</vt:lpstr>
      <vt:lpstr>Submission 11-22-643</vt:lpstr>
      <vt:lpstr>Submission 11-22-671</vt:lpstr>
      <vt:lpstr>Submission 11-22-621</vt:lpstr>
      <vt:lpstr>TG vice chair affirmation</vt:lpstr>
      <vt:lpstr>TG secretary affirmation</vt:lpstr>
      <vt:lpstr>Approval of previous meeting minutes</vt:lpstr>
      <vt:lpstr>Approval of previous meeting minutes</vt:lpstr>
      <vt:lpstr>Submission 11-22-695</vt:lpstr>
      <vt:lpstr>Submission 11-22-735</vt:lpstr>
      <vt:lpstr>Submission 11-22-712</vt:lpstr>
      <vt:lpstr>Submission 11-22-751</vt:lpstr>
      <vt:lpstr>Submission 11-22-739</vt:lpstr>
      <vt:lpstr>Submission 11-22-758</vt:lpstr>
      <vt:lpstr>Submission 11-22-767</vt:lpstr>
      <vt:lpstr>SA Recirculation Ballot</vt:lpstr>
      <vt:lpstr>Submission 11-22-696</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447</cp:revision>
  <cp:lastPrinted>1601-01-01T00:00:00Z</cp:lastPrinted>
  <dcterms:created xsi:type="dcterms:W3CDTF">2018-08-06T10:28:59Z</dcterms:created>
  <dcterms:modified xsi:type="dcterms:W3CDTF">2022-05-12T22:56:52Z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