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3"/>
  </p:notesMasterIdLst>
  <p:handoutMasterIdLst>
    <p:handoutMasterId r:id="rId194"/>
  </p:handoutMasterIdLst>
  <p:sldIdLst>
    <p:sldId id="256" r:id="rId2"/>
    <p:sldId id="257" r:id="rId3"/>
    <p:sldId id="488" r:id="rId4"/>
    <p:sldId id="489" r:id="rId5"/>
    <p:sldId id="490" r:id="rId6"/>
    <p:sldId id="491" r:id="rId7"/>
    <p:sldId id="492" r:id="rId8"/>
    <p:sldId id="476" r:id="rId9"/>
    <p:sldId id="477" r:id="rId10"/>
    <p:sldId id="480" r:id="rId11"/>
    <p:sldId id="481" r:id="rId12"/>
    <p:sldId id="479" r:id="rId13"/>
    <p:sldId id="482" r:id="rId14"/>
    <p:sldId id="478" r:id="rId15"/>
    <p:sldId id="484" r:id="rId16"/>
    <p:sldId id="483" r:id="rId17"/>
    <p:sldId id="485" r:id="rId18"/>
    <p:sldId id="486" r:id="rId19"/>
    <p:sldId id="487" r:id="rId20"/>
    <p:sldId id="494" r:id="rId21"/>
    <p:sldId id="495" r:id="rId22"/>
    <p:sldId id="496" r:id="rId23"/>
    <p:sldId id="497" r:id="rId24"/>
    <p:sldId id="500" r:id="rId25"/>
    <p:sldId id="499" r:id="rId26"/>
    <p:sldId id="502" r:id="rId27"/>
    <p:sldId id="501" r:id="rId28"/>
    <p:sldId id="471" r:id="rId29"/>
    <p:sldId id="264" r:id="rId30"/>
    <p:sldId id="498" r:id="rId31"/>
    <p:sldId id="503" r:id="rId32"/>
    <p:sldId id="510" r:id="rId33"/>
    <p:sldId id="505" r:id="rId34"/>
    <p:sldId id="504" r:id="rId35"/>
    <p:sldId id="507" r:id="rId36"/>
    <p:sldId id="508" r:id="rId37"/>
    <p:sldId id="509" r:id="rId38"/>
    <p:sldId id="511" r:id="rId39"/>
    <p:sldId id="512" r:id="rId40"/>
    <p:sldId id="513" r:id="rId41"/>
    <p:sldId id="514" r:id="rId42"/>
    <p:sldId id="515" r:id="rId43"/>
    <p:sldId id="516" r:id="rId44"/>
    <p:sldId id="517" r:id="rId45"/>
    <p:sldId id="518" r:id="rId46"/>
    <p:sldId id="529" r:id="rId47"/>
    <p:sldId id="530" r:id="rId48"/>
    <p:sldId id="521" r:id="rId49"/>
    <p:sldId id="522" r:id="rId50"/>
    <p:sldId id="520" r:id="rId51"/>
    <p:sldId id="524" r:id="rId52"/>
    <p:sldId id="525" r:id="rId53"/>
    <p:sldId id="526" r:id="rId54"/>
    <p:sldId id="527" r:id="rId55"/>
    <p:sldId id="528" r:id="rId56"/>
    <p:sldId id="531" r:id="rId57"/>
    <p:sldId id="532" r:id="rId58"/>
    <p:sldId id="533" r:id="rId59"/>
    <p:sldId id="689" r:id="rId60"/>
    <p:sldId id="687" r:id="rId61"/>
    <p:sldId id="691" r:id="rId62"/>
    <p:sldId id="692" r:id="rId63"/>
    <p:sldId id="690" r:id="rId64"/>
    <p:sldId id="688" r:id="rId65"/>
    <p:sldId id="693" r:id="rId66"/>
    <p:sldId id="702" r:id="rId67"/>
    <p:sldId id="703" r:id="rId68"/>
    <p:sldId id="704" r:id="rId69"/>
    <p:sldId id="705" r:id="rId70"/>
    <p:sldId id="706" r:id="rId71"/>
    <p:sldId id="707" r:id="rId72"/>
    <p:sldId id="708" r:id="rId73"/>
    <p:sldId id="709" r:id="rId74"/>
    <p:sldId id="710" r:id="rId75"/>
    <p:sldId id="714" r:id="rId76"/>
    <p:sldId id="712" r:id="rId77"/>
    <p:sldId id="713" r:id="rId78"/>
    <p:sldId id="715" r:id="rId79"/>
    <p:sldId id="717" r:id="rId80"/>
    <p:sldId id="718" r:id="rId81"/>
    <p:sldId id="719" r:id="rId82"/>
    <p:sldId id="720" r:id="rId83"/>
    <p:sldId id="748" r:id="rId84"/>
    <p:sldId id="749" r:id="rId85"/>
    <p:sldId id="750" r:id="rId86"/>
    <p:sldId id="751" r:id="rId87"/>
    <p:sldId id="752" r:id="rId88"/>
    <p:sldId id="753" r:id="rId89"/>
    <p:sldId id="722" r:id="rId90"/>
    <p:sldId id="723" r:id="rId91"/>
    <p:sldId id="724" r:id="rId92"/>
    <p:sldId id="745" r:id="rId93"/>
    <p:sldId id="746" r:id="rId94"/>
    <p:sldId id="747" r:id="rId95"/>
    <p:sldId id="754" r:id="rId96"/>
    <p:sldId id="697" r:id="rId97"/>
    <p:sldId id="696" r:id="rId98"/>
    <p:sldId id="698" r:id="rId99"/>
    <p:sldId id="699" r:id="rId100"/>
    <p:sldId id="700" r:id="rId101"/>
    <p:sldId id="679" r:id="rId102"/>
    <p:sldId id="756" r:id="rId103"/>
    <p:sldId id="887" r:id="rId104"/>
    <p:sldId id="755" r:id="rId105"/>
    <p:sldId id="890" r:id="rId106"/>
    <p:sldId id="889" r:id="rId107"/>
    <p:sldId id="888" r:id="rId108"/>
    <p:sldId id="903" r:id="rId109"/>
    <p:sldId id="891" r:id="rId110"/>
    <p:sldId id="892" r:id="rId111"/>
    <p:sldId id="893" r:id="rId112"/>
    <p:sldId id="894" r:id="rId113"/>
    <p:sldId id="895" r:id="rId114"/>
    <p:sldId id="896" r:id="rId115"/>
    <p:sldId id="897" r:id="rId116"/>
    <p:sldId id="898" r:id="rId117"/>
    <p:sldId id="899" r:id="rId118"/>
    <p:sldId id="900" r:id="rId119"/>
    <p:sldId id="901" r:id="rId120"/>
    <p:sldId id="902" r:id="rId121"/>
    <p:sldId id="905" r:id="rId122"/>
    <p:sldId id="906" r:id="rId123"/>
    <p:sldId id="907" r:id="rId124"/>
    <p:sldId id="904" r:id="rId125"/>
    <p:sldId id="908" r:id="rId126"/>
    <p:sldId id="909" r:id="rId127"/>
    <p:sldId id="910" r:id="rId128"/>
    <p:sldId id="912" r:id="rId129"/>
    <p:sldId id="913" r:id="rId130"/>
    <p:sldId id="911" r:id="rId131"/>
    <p:sldId id="914" r:id="rId132"/>
    <p:sldId id="915" r:id="rId133"/>
    <p:sldId id="916" r:id="rId134"/>
    <p:sldId id="917" r:id="rId135"/>
    <p:sldId id="918" r:id="rId136"/>
    <p:sldId id="919" r:id="rId137"/>
    <p:sldId id="920" r:id="rId138"/>
    <p:sldId id="921" r:id="rId139"/>
    <p:sldId id="922" r:id="rId140"/>
    <p:sldId id="923" r:id="rId141"/>
    <p:sldId id="924" r:id="rId142"/>
    <p:sldId id="859" r:id="rId143"/>
    <p:sldId id="925" r:id="rId144"/>
    <p:sldId id="926" r:id="rId145"/>
    <p:sldId id="928" r:id="rId146"/>
    <p:sldId id="929" r:id="rId147"/>
    <p:sldId id="930" r:id="rId148"/>
    <p:sldId id="927" r:id="rId149"/>
    <p:sldId id="931" r:id="rId150"/>
    <p:sldId id="932" r:id="rId151"/>
    <p:sldId id="933" r:id="rId152"/>
    <p:sldId id="934" r:id="rId153"/>
    <p:sldId id="935" r:id="rId154"/>
    <p:sldId id="939" r:id="rId155"/>
    <p:sldId id="936" r:id="rId156"/>
    <p:sldId id="938" r:id="rId157"/>
    <p:sldId id="940" r:id="rId158"/>
    <p:sldId id="941" r:id="rId159"/>
    <p:sldId id="942" r:id="rId160"/>
    <p:sldId id="943" r:id="rId161"/>
    <p:sldId id="946" r:id="rId162"/>
    <p:sldId id="947" r:id="rId163"/>
    <p:sldId id="948" r:id="rId164"/>
    <p:sldId id="944" r:id="rId165"/>
    <p:sldId id="949" r:id="rId166"/>
    <p:sldId id="950" r:id="rId167"/>
    <p:sldId id="951" r:id="rId168"/>
    <p:sldId id="952" r:id="rId169"/>
    <p:sldId id="954" r:id="rId170"/>
    <p:sldId id="955" r:id="rId171"/>
    <p:sldId id="953" r:id="rId172"/>
    <p:sldId id="956" r:id="rId173"/>
    <p:sldId id="957" r:id="rId174"/>
    <p:sldId id="958" r:id="rId175"/>
    <p:sldId id="959" r:id="rId176"/>
    <p:sldId id="960" r:id="rId177"/>
    <p:sldId id="961" r:id="rId178"/>
    <p:sldId id="962" r:id="rId179"/>
    <p:sldId id="963" r:id="rId180"/>
    <p:sldId id="964" r:id="rId181"/>
    <p:sldId id="965" r:id="rId182"/>
    <p:sldId id="966" r:id="rId183"/>
    <p:sldId id="967" r:id="rId184"/>
    <p:sldId id="968" r:id="rId185"/>
    <p:sldId id="969" r:id="rId186"/>
    <p:sldId id="970" r:id="rId187"/>
    <p:sldId id="971" r:id="rId188"/>
    <p:sldId id="972" r:id="rId189"/>
    <p:sldId id="973" r:id="rId190"/>
    <p:sldId id="974" r:id="rId191"/>
    <p:sldId id="975" r:id="rId19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78973D93-2AC3-4BCE-B3DD-E81D965CD1E9}">
          <p14:sldIdLst>
            <p14:sldId id="256"/>
            <p14:sldId id="257"/>
          </p14:sldIdLst>
        </p14:section>
        <p14:section name="May 28 TGaz plenary telecon" id="{0A2B974D-D070-4515-9585-9DCBF1B88A46}">
          <p14:sldIdLst>
            <p14:sldId id="488"/>
            <p14:sldId id="489"/>
            <p14:sldId id="490"/>
            <p14:sldId id="491"/>
            <p14:sldId id="492"/>
            <p14:sldId id="476"/>
            <p14:sldId id="477"/>
            <p14:sldId id="480"/>
            <p14:sldId id="481"/>
            <p14:sldId id="479"/>
            <p14:sldId id="482"/>
          </p14:sldIdLst>
        </p14:section>
        <p14:section name="June 25 TGaz Plenary telecon" id="{E6C853AC-9447-43E6-837A-15E90C1B1C6E}">
          <p14:sldIdLst>
            <p14:sldId id="478"/>
            <p14:sldId id="484"/>
            <p14:sldId id="483"/>
            <p14:sldId id="485"/>
            <p14:sldId id="486"/>
            <p14:sldId id="487"/>
            <p14:sldId id="494"/>
            <p14:sldId id="495"/>
            <p14:sldId id="496"/>
            <p14:sldId id="497"/>
          </p14:sldIdLst>
        </p14:section>
        <p14:section name="July 30th 2020 Telecon" id="{590FF307-F0E5-462E-9C1F-EBE8B8BF6B88}">
          <p14:sldIdLst>
            <p14:sldId id="500"/>
            <p14:sldId id="499"/>
            <p14:sldId id="502"/>
            <p14:sldId id="501"/>
            <p14:sldId id="471"/>
            <p14:sldId id="264"/>
            <p14:sldId id="498"/>
          </p14:sldIdLst>
        </p14:section>
        <p14:section name="Aug. 27 TGaz Telecon" id="{7C9E5A70-9D4E-492D-B508-C3AA20F234C3}">
          <p14:sldIdLst>
            <p14:sldId id="503"/>
            <p14:sldId id="510"/>
            <p14:sldId id="505"/>
            <p14:sldId id="504"/>
            <p14:sldId id="507"/>
            <p14:sldId id="508"/>
            <p14:sldId id="509"/>
          </p14:sldIdLst>
        </p14:section>
        <p14:section name="Sep. 15 Sep. IEEE Electronic Meeting" id="{AFA3FE4C-2416-46D7-857A-AFF79FE8DC0C}">
          <p14:sldIdLst>
            <p14:sldId id="511"/>
            <p14:sldId id="512"/>
            <p14:sldId id="513"/>
            <p14:sldId id="514"/>
            <p14:sldId id="515"/>
            <p14:sldId id="516"/>
            <p14:sldId id="517"/>
            <p14:sldId id="518"/>
          </p14:sldIdLst>
        </p14:section>
        <p14:section name="Oct. 29 TGaz Telecon" id="{A07B6ACB-3097-40BE-9CBE-A564FCF89C4E}">
          <p14:sldIdLst>
            <p14:sldId id="529"/>
            <p14:sldId id="530"/>
            <p14:sldId id="521"/>
            <p14:sldId id="522"/>
            <p14:sldId id="520"/>
            <p14:sldId id="524"/>
            <p14:sldId id="525"/>
            <p14:sldId id="526"/>
            <p14:sldId id="527"/>
            <p14:sldId id="528"/>
            <p14:sldId id="531"/>
            <p14:sldId id="532"/>
            <p14:sldId id="533"/>
          </p14:sldIdLst>
        </p14:section>
        <p14:section name="Nov. Electronic meeting" id="{39BE829C-15BF-40E2-A145-310F6DFD476A}">
          <p14:sldIdLst>
            <p14:sldId id="689"/>
            <p14:sldId id="687"/>
            <p14:sldId id="691"/>
            <p14:sldId id="692"/>
            <p14:sldId id="690"/>
            <p14:sldId id="688"/>
            <p14:sldId id="693"/>
            <p14:sldId id="702"/>
            <p14:sldId id="703"/>
            <p14:sldId id="704"/>
            <p14:sldId id="705"/>
            <p14:sldId id="706"/>
            <p14:sldId id="707"/>
            <p14:sldId id="708"/>
            <p14:sldId id="709"/>
            <p14:sldId id="710"/>
            <p14:sldId id="714"/>
            <p14:sldId id="712"/>
            <p14:sldId id="713"/>
            <p14:sldId id="715"/>
            <p14:sldId id="717"/>
            <p14:sldId id="718"/>
            <p14:sldId id="719"/>
            <p14:sldId id="720"/>
          </p14:sldIdLst>
        </p14:section>
        <p14:section name="January electronic meeting" id="{3E4CA010-3470-4EAA-B34A-7DF38BD0C348}">
          <p14:sldIdLst/>
        </p14:section>
        <p14:section name="Mar. Electronic meeting" id="{80CF369F-EBA4-4A7B-AB19-B6A3D54B6283}">
          <p14:sldIdLst>
            <p14:sldId id="748"/>
            <p14:sldId id="749"/>
            <p14:sldId id="750"/>
            <p14:sldId id="751"/>
            <p14:sldId id="752"/>
            <p14:sldId id="753"/>
          </p14:sldIdLst>
        </p14:section>
        <p14:section name="Apr. 29 TGaz Telecon" id="{49A8E6CF-F0E1-44F7-A93B-1500E9CF17BF}">
          <p14:sldIdLst>
            <p14:sldId id="722"/>
            <p14:sldId id="723"/>
            <p14:sldId id="724"/>
            <p14:sldId id="745"/>
            <p14:sldId id="746"/>
            <p14:sldId id="747"/>
          </p14:sldIdLst>
        </p14:section>
        <p14:section name="May 10 May IEEE Electronic meeting" id="{EAC9DB2A-458A-423D-8584-81A004E0AD20}">
          <p14:sldIdLst>
            <p14:sldId id="754"/>
            <p14:sldId id="697"/>
            <p14:sldId id="696"/>
            <p14:sldId id="698"/>
          </p14:sldIdLst>
        </p14:section>
        <p14:section name="May 12 May IEEE electronic meeting" id="{191DA30B-FDCB-4317-9DCA-A3A658245A50}">
          <p14:sldIdLst>
            <p14:sldId id="699"/>
            <p14:sldId id="700"/>
          </p14:sldIdLst>
        </p14:section>
        <p14:section name="May 17 May IEEE Electronic meeting" id="{A785EBCD-0EBD-4354-B121-376CF809BF0B}">
          <p14:sldIdLst>
            <p14:sldId id="679"/>
            <p14:sldId id="756"/>
            <p14:sldId id="887"/>
          </p14:sldIdLst>
        </p14:section>
        <p14:section name="June 24th Plenary Telecon" id="{424394C4-B15C-4E9E-B03A-0CC1368E94FC}">
          <p14:sldIdLst>
            <p14:sldId id="755"/>
            <p14:sldId id="890"/>
            <p14:sldId id="889"/>
            <p14:sldId id="888"/>
          </p14:sldIdLst>
        </p14:section>
        <p14:section name="July 12 July IEEE Electronic meeting" id="{AD8631E4-7CDC-4CF2-86F1-6C581C7CDC1B}">
          <p14:sldIdLst>
            <p14:sldId id="903"/>
            <p14:sldId id="891"/>
            <p14:sldId id="892"/>
            <p14:sldId id="893"/>
            <p14:sldId id="894"/>
            <p14:sldId id="895"/>
            <p14:sldId id="896"/>
            <p14:sldId id="897"/>
            <p14:sldId id="898"/>
            <p14:sldId id="899"/>
            <p14:sldId id="900"/>
            <p14:sldId id="901"/>
            <p14:sldId id="902"/>
            <p14:sldId id="905"/>
            <p14:sldId id="906"/>
            <p14:sldId id="907"/>
            <p14:sldId id="904"/>
          </p14:sldIdLst>
        </p14:section>
        <p14:section name="July 13 July IEEE Electronic meeting" id="{B4F92853-FD57-49EE-A361-1BF665500715}">
          <p14:sldIdLst>
            <p14:sldId id="908"/>
            <p14:sldId id="909"/>
            <p14:sldId id="910"/>
            <p14:sldId id="912"/>
            <p14:sldId id="913"/>
            <p14:sldId id="911"/>
          </p14:sldIdLst>
        </p14:section>
        <p14:section name="July 14 July IEEE Electronic meeting" id="{EC0D4E26-0735-462A-8CF0-9C7DC48E51D4}">
          <p14:sldIdLst>
            <p14:sldId id="914"/>
            <p14:sldId id="915"/>
            <p14:sldId id="916"/>
            <p14:sldId id="917"/>
          </p14:sldIdLst>
        </p14:section>
        <p14:section name="July 15 July IEEE meeting" id="{A6F4DD25-8525-46AD-BDC0-3EAB4D63F6BB}">
          <p14:sldIdLst>
            <p14:sldId id="918"/>
          </p14:sldIdLst>
        </p14:section>
        <p14:section name="July 16 July IEEE meeting" id="{2D50D8B5-97DE-4614-9C5D-E678B719D5DC}">
          <p14:sldIdLst>
            <p14:sldId id="919"/>
            <p14:sldId id="920"/>
            <p14:sldId id="921"/>
            <p14:sldId id="922"/>
            <p14:sldId id="923"/>
          </p14:sldIdLst>
        </p14:section>
        <p14:section name="July 19th" id="{796CD135-32BC-4B93-84C6-16917450CF81}">
          <p14:sldIdLst>
            <p14:sldId id="924"/>
            <p14:sldId id="859"/>
          </p14:sldIdLst>
        </p14:section>
        <p14:section name="Sep 13 IEEE meeting" id="{D8BD6711-58D7-4E83-87A8-B195AD2409FD}">
          <p14:sldIdLst>
            <p14:sldId id="925"/>
            <p14:sldId id="926"/>
            <p14:sldId id="928"/>
            <p14:sldId id="929"/>
            <p14:sldId id="930"/>
            <p14:sldId id="927"/>
          </p14:sldIdLst>
        </p14:section>
        <p14:section name="Sep. 14 IEEE meeting" id="{6FB54CA6-39DD-4837-919C-22C87257F720}">
          <p14:sldIdLst>
            <p14:sldId id="931"/>
            <p14:sldId id="932"/>
            <p14:sldId id="933"/>
            <p14:sldId id="934"/>
            <p14:sldId id="935"/>
          </p14:sldIdLst>
        </p14:section>
        <p14:section name="Sep. 15 IEEE meeting" id="{AE75F932-4E6F-4074-90D4-326050729DF9}">
          <p14:sldIdLst>
            <p14:sldId id="939"/>
            <p14:sldId id="936"/>
            <p14:sldId id="938"/>
          </p14:sldIdLst>
        </p14:section>
        <p14:section name="Sep. 20 IEEE meeting" id="{615A85EA-AE5A-454C-BBC4-8FC6BC6424E9}">
          <p14:sldIdLst>
            <p14:sldId id="940"/>
          </p14:sldIdLst>
        </p14:section>
        <p14:section name="Nov. 9 IEEE Meeting" id="{B1CBBCA9-2D28-4344-801D-AC8919E1367B}">
          <p14:sldIdLst>
            <p14:sldId id="941"/>
            <p14:sldId id="942"/>
            <p14:sldId id="943"/>
          </p14:sldIdLst>
        </p14:section>
        <p14:section name="Nov. 11 IEEE meeting" id="{648BF365-F965-4441-B644-F7559E9527A4}">
          <p14:sldIdLst>
            <p14:sldId id="946"/>
            <p14:sldId id="947"/>
          </p14:sldIdLst>
        </p14:section>
        <p14:section name="Nov. 15 IEEE meeting" id="{B2967549-3F10-4EB6-BED5-132099A4F833}">
          <p14:sldIdLst>
            <p14:sldId id="948"/>
            <p14:sldId id="944"/>
            <p14:sldId id="949"/>
          </p14:sldIdLst>
        </p14:section>
        <p14:section name="Jan. 5 TGaz Telecon" id="{5B99CC15-5EEA-43B1-A4BD-BC40FFD82CB5}">
          <p14:sldIdLst>
            <p14:sldId id="950"/>
          </p14:sldIdLst>
        </p14:section>
        <p14:section name="Jan. 6 TGaz Telecon" id="{30AE7587-8405-4960-A81A-F24CE64966D6}">
          <p14:sldIdLst>
            <p14:sldId id="951"/>
            <p14:sldId id="952"/>
          </p14:sldIdLst>
        </p14:section>
        <p14:section name="Jan. 17 IEEE meeting" id="{67D12BB1-7CF7-4F45-B4D2-7710CF083A94}">
          <p14:sldIdLst>
            <p14:sldId id="954"/>
            <p14:sldId id="955"/>
            <p14:sldId id="953"/>
          </p14:sldIdLst>
        </p14:section>
        <p14:section name="Jan. 20 IEEE meeting week" id="{F65FDFED-EA08-4A6E-BCBF-58C1039C5DC2}">
          <p14:sldIdLst>
            <p14:sldId id="956"/>
          </p14:sldIdLst>
        </p14:section>
        <p14:section name="Jan.24 IEEE meeting week" id="{B37BE6A8-67CC-4AF7-8ABB-38C8985E401C}">
          <p14:sldIdLst>
            <p14:sldId id="957"/>
            <p14:sldId id="958"/>
            <p14:sldId id="959"/>
          </p14:sldIdLst>
        </p14:section>
        <p14:section name="Feb. 3 TGaz Telecon" id="{26C74342-1507-4C9F-AE50-8A19A93FC97B}">
          <p14:sldIdLst>
            <p14:sldId id="960"/>
          </p14:sldIdLst>
        </p14:section>
        <p14:section name="Feb. 9 TGaz Telecon" id="{DD69BE29-38FE-4FE4-8504-C8937F9CAAFE}">
          <p14:sldIdLst>
            <p14:sldId id="961"/>
            <p14:sldId id="962"/>
            <p14:sldId id="963"/>
            <p14:sldId id="964"/>
          </p14:sldIdLst>
        </p14:section>
        <p14:section name="Feb. 23 TGaz Telecon" id="{8DF23A96-AAAC-4CD6-A029-13AE51B60329}">
          <p14:sldIdLst>
            <p14:sldId id="965"/>
          </p14:sldIdLst>
        </p14:section>
        <p14:section name="March 2nd TGaz Telecon" id="{4A6F74D5-32D8-4FBB-A1B4-36C6EE4F6B13}">
          <p14:sldIdLst>
            <p14:sldId id="966"/>
            <p14:sldId id="967"/>
          </p14:sldIdLst>
        </p14:section>
        <p14:section name="March 7 IEEE meeting" id="{9A084CFC-57C3-45E3-B247-D837113ECF2B}">
          <p14:sldIdLst>
            <p14:sldId id="968"/>
            <p14:sldId id="969"/>
            <p14:sldId id="970"/>
            <p14:sldId id="971"/>
          </p14:sldIdLst>
        </p14:section>
        <p14:section name="March 8 IEEE meeting" id="{DB415B05-C89C-4E80-A56F-65F0E014B9A5}">
          <p14:sldIdLst>
            <p14:sldId id="972"/>
          </p14:sldIdLst>
        </p14:section>
        <p14:section name="March 9 IEEE meeting week" id="{84CCD60C-0EB6-491C-A48A-8D6D23466FA4}">
          <p14:sldIdLst>
            <p14:sldId id="973"/>
          </p14:sldIdLst>
        </p14:section>
        <p14:section name="March 10 IEEE meeting week" id="{F9D53A28-DB3E-49C8-B3A8-691A7F9F36C9}">
          <p14:sldIdLst>
            <p14:sldId id="974"/>
            <p14:sldId id="975"/>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23" d="100"/>
          <a:sy n="123" d="100"/>
        </p:scale>
        <p:origin x="168" y="1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5" d="100"/>
          <a:sy n="95" d="100"/>
        </p:scale>
        <p:origin x="355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196" Type="http://schemas.openxmlformats.org/officeDocument/2006/relationships/viewProps" Target="view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slide" Target="slides/slide164.xml"/><Relationship Id="rId181" Type="http://schemas.openxmlformats.org/officeDocument/2006/relationships/slide" Target="slides/slide180.xml"/><Relationship Id="rId186" Type="http://schemas.openxmlformats.org/officeDocument/2006/relationships/slide" Target="slides/slide185.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slide" Target="slides/slide170.xml"/><Relationship Id="rId176" Type="http://schemas.openxmlformats.org/officeDocument/2006/relationships/slide" Target="slides/slide175.xml"/><Relationship Id="rId192" Type="http://schemas.openxmlformats.org/officeDocument/2006/relationships/slide" Target="slides/slide191.xml"/><Relationship Id="rId197" Type="http://schemas.openxmlformats.org/officeDocument/2006/relationships/theme" Target="theme/theme1.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82" Type="http://schemas.openxmlformats.org/officeDocument/2006/relationships/slide" Target="slides/slide181.xml"/><Relationship Id="rId187" Type="http://schemas.openxmlformats.org/officeDocument/2006/relationships/slide" Target="slides/slide186.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tableStyles" Target="tableStyles.xml"/><Relationship Id="rId172" Type="http://schemas.openxmlformats.org/officeDocument/2006/relationships/slide" Target="slides/slide171.xml"/><Relationship Id="rId193" Type="http://schemas.openxmlformats.org/officeDocument/2006/relationships/notesMaster" Target="notesMasters/notesMaster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handoutMaster" Target="handoutMasters/handoutMaster1.xml"/><Relationship Id="rId199" Type="http://schemas.microsoft.com/office/2016/11/relationships/changesInfo" Target="changesInfos/changesInfo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presProps" Target="presProps.xml"/><Relationship Id="rId190" Type="http://schemas.openxmlformats.org/officeDocument/2006/relationships/slide" Target="slides/slide189.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8E93045B-728E-4CB8-B888-8CFA00354233}"/>
    <pc:docChg chg="modMainMaster">
      <pc:chgData name="Segev, Jonathan" userId="7c67a1b0-8725-4553-8055-0888dbcaef94" providerId="ADAL" clId="{8E93045B-728E-4CB8-B888-8CFA00354233}" dt="2022-03-10T20:21:38.771" v="1" actId="20577"/>
      <pc:docMkLst>
        <pc:docMk/>
      </pc:docMkLst>
      <pc:sldMasterChg chg="modSp mod">
        <pc:chgData name="Segev, Jonathan" userId="7c67a1b0-8725-4553-8055-0888dbcaef94" providerId="ADAL" clId="{8E93045B-728E-4CB8-B888-8CFA00354233}" dt="2022-03-10T20:21:38.771" v="1" actId="20577"/>
        <pc:sldMasterMkLst>
          <pc:docMk/>
          <pc:sldMasterMk cId="0" sldId="2147483648"/>
        </pc:sldMasterMkLst>
        <pc:spChg chg="mod">
          <ac:chgData name="Segev, Jonathan" userId="7c67a1b0-8725-4553-8055-0888dbcaef94" providerId="ADAL" clId="{8E93045B-728E-4CB8-B888-8CFA00354233}" dt="2022-03-10T20:21:38.771"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3/6/2022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948702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802.11-20/0771r45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1/11-21-0835-02-00az-lb253-group-cr.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1/11-21-0864-01-00az-comment-resolutions-of-cid-5090.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hyperlink" Target="https://mentor.ieee.org/802.11/dcn/21/11-21-0901-00-00az-tb-ranging-rsta-availability-window-periodicity.docx" TargetMode="Externa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hyperlink" Target="https://mentor.ieee.org/802.11/dcn/21/11-21-0917-00-00az-lb253-cr-for-cid-5189-5192.docx"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1/11-21-0928-01-00az-lb253-passive-tb-ranging-cr.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1/11-21-0978-01-00az-lb253-passive-tb-ranging-cr-part-ii.doc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hyperlink" Target="https://mentor.ieee.org/802.11/dcn/21/11-21-0967-02-00az-misc-cids-part-1.docx" TargetMode="Externa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hyperlink" Target="https://mentor.ieee.org/802.11/dcn/21/11-21-0911-02-00az-comment-resolution-lb253-cid-5377.doc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hyperlink" Target="https://mentor.ieee.org/802.11/dcn/21/11-21-0929-02-00az-lb253-lmr-frame-cr.docx" TargetMode="Externa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hyperlink" Target="https://mentor.ieee.org/802.11/dcn/21/11-21-0968-00-00az-nominal-packet-padding-for-nonassociated-stas.docx" TargetMode="Externa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hyperlink" Target="https://mentor.ieee.org/802.11/dcn/21/11-21-1021-02-00az-lb253-passive-tb-ranging-cr-part-iii.docx" TargetMode="Externa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hyperlink" Target="https://mentor.ieee.org/802.11/dcn/21/11-21-1034-01-00az-lb253-cr-for-9-3-1-19.docx" TargetMode="Externa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21/11-21-1007-01-00az-spec-text-proposal-on-tx-power-clarification.docx"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hyperlink" Target="https://mentor.ieee.org/802.11/dcn/21/11-21-1038-01-00az-lb253-resoluiton-to-cid-set3.docx"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hyperlink" Target="https://mentor.ieee.org/802.11/dcn/21/11-21-0969-01-00az-lb-253-crs-c.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hyperlink" Target="https://mentor.ieee.org/802.11/dcn/21/11-21-1043-01-00az-lb253-resoluiton-to-cid-set4.docx" TargetMode="Externa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hyperlink" Target="https://mentor.ieee.org/802.11/dcn/21/11-21-1030-01-00az-oci-usage-in-11az.docx" TargetMode="Externa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hyperlink" Target="https://mentor.ieee.org/802.11/dcn/21/11-21-1045-01-00az-proposed-resolutions-to-some-11az-lb253-cids.docx" TargetMode="Externa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hyperlink" Target="https://mentor.ieee.org/802-ec/dcn/19/ec-19-0064-00-ACSD-p802-11az.docx" TargetMode="Externa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20/11-20-1393-01-00az-misc-cr-for-clause-9.doc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20/11-20-1410-00-00az-lb249-resolution-editorial-batch-of-80.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20/11-20-1392-02-00az-cr-for-11-22-6-3-3.doc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20/11-20-1502-03-00az-some-lb-249-passive-tb-ranging-cr-part-iii.doc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mentor.ieee.org/802.11/dcn/20/11-20-0340-08-00az-lb249-ftm-negotiation-and-exchange.docx"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20/11-20-1553-01-00az-lb249-some-dmg-cids-part-i.doc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20/11-20-1501-02-00az-lmr-time-stamps.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20/11-20-1581-02-00az-some-lb-249-passive-tb-ranging-cr-part-iv.doc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20/11-20-1437-02-00az-lb249-cr-for-various-comments-part-3.doc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0/11-20-1590-02-00az-lb249-some-dmg-cids-part-ii.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20/11-20-1603-02-00az-comment-resolution-lb249-cid-3236.doc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20/11-20-1654-01-00az-proposed-resolutions-to-a-few-11az-lb249-cids.doc"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20/11-20-1683-03-00az-lb249-cr-for-various-comments-by-tgaz.doc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20/11-20-1684-03-00az-comment-resolution-lb249-cid-3772.doc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20/11-20-1687-03-00az-lb249-some-dmg-cids-part-iii.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s://mentor.ieee.org/802.11/dcn/20/11-20-1717-01-00az-more-passive-tb-ranging-cid-resolutions.docx"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s://mentor.ieee.org/802.11/dcn/20/11-20-1718-01-00az-comment-resolution-lb249-additional-phy-cids.doc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20/11-20-1745-00-00az-resolution-for-14-editorial-cids.xls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21/11-21-0478-02-00az-cid-resolutions-for-lb253.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hyperlink" Target="https://mentor.ieee.org/802.11/dcn/21/11-21-0505-01-00az-six-cid-resolutions-for-lb253.docx"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1/11-21-0532-00-00az-aid-rsid-field-clarification.doc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21/11-21-0533-02-00az-tgaz-lb253-cr.doc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21/11-21-0564-02-00az-lb253-resoluiton-to-cid-set2.doc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1/11-21-0519-03-00az-comment-resolution-lb253-parameters-part-3.doc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1/11-21-0708-00-00az-few-lb-253-crs-b.doc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1/11-21-0536-01-00az-comment-resolutions-on-several-phy-topics.doc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a:t> Motion </a:t>
            </a:r>
            <a:r>
              <a:rPr lang="en-US" altLang="en-US" dirty="0"/>
              <a:t>compendium</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2022-02-09</a:t>
            </a:r>
          </a:p>
        </p:txBody>
      </p:sp>
      <p:sp>
        <p:nvSpPr>
          <p:cNvPr id="6" name="Date Placeholder 3"/>
          <p:cNvSpPr>
            <a:spLocks noGrp="1"/>
          </p:cNvSpPr>
          <p:nvPr>
            <p:ph type="dt" idx="10"/>
          </p:nvPr>
        </p:nvSpPr>
        <p:spPr/>
        <p:txBody>
          <a:bodyPr/>
          <a:lstStyle/>
          <a:p>
            <a:r>
              <a:rPr lang="en-US"/>
              <a:t>March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0017014"/>
              </p:ext>
            </p:extLst>
          </p:nvPr>
        </p:nvGraphicFramePr>
        <p:xfrm>
          <a:off x="993775" y="2404434"/>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93775" y="2404434"/>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sz="2000" dirty="0"/>
              <a:t>Motion </a:t>
            </a:r>
            <a:r>
              <a:rPr lang="en-US" sz="2000" b="0" dirty="0"/>
              <a:t>(202005-08)</a:t>
            </a:r>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Ganesh Venkatesan </a:t>
            </a:r>
          </a:p>
          <a:p>
            <a:pPr marL="0" indent="0"/>
            <a:r>
              <a:rPr lang="en-US" sz="2000" b="0" dirty="0"/>
              <a:t>Results (Y/N/A): unanimous consent</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(202105-06):</a:t>
            </a:r>
          </a:p>
          <a:p>
            <a:pPr marL="0" indent="0"/>
            <a:r>
              <a:rPr lang="en-US" sz="2000" b="0" dirty="0"/>
              <a:t>Move to adopt the resolution depicted by document 11-21-0811r1 for </a:t>
            </a:r>
            <a:r>
              <a:rPr lang="pt-BR" sz="2000" b="0" dirty="0"/>
              <a:t>CIDs 5473, 5460, 5461, 5463, 5467, 5468, 5474, 5469, 5471 </a:t>
            </a:r>
            <a:r>
              <a:rPr lang="en-US" sz="2000" b="0" dirty="0"/>
              <a:t>(9 CIDs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 </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70816551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PAR Extension</a:t>
            </a:r>
            <a:endParaRPr lang="en-US" b="0" dirty="0"/>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a:xfrm>
            <a:off x="914401" y="1628800"/>
            <a:ext cx="10361084" cy="4465615"/>
          </a:xfrm>
        </p:spPr>
        <p:txBody>
          <a:bodyPr/>
          <a:lstStyle/>
          <a:p>
            <a:r>
              <a:rPr lang="en-US" sz="2000" dirty="0"/>
              <a:t>Motion </a:t>
            </a:r>
            <a:r>
              <a:rPr lang="en-US" sz="2000" b="0" dirty="0"/>
              <a:t>(202105-06):</a:t>
            </a:r>
          </a:p>
          <a:p>
            <a:endParaRPr lang="en-US" sz="2000" dirty="0"/>
          </a:p>
          <a:p>
            <a:r>
              <a:rPr lang="en-US" sz="2000" dirty="0"/>
              <a:t>•   </a:t>
            </a:r>
            <a:r>
              <a:rPr lang="en-US" sz="2000" b="0" dirty="0"/>
              <a:t>Believing that the PAR extension contained in the document referenced below meets IEEE-SA guidelines,</a:t>
            </a:r>
          </a:p>
          <a:p>
            <a:r>
              <a:rPr lang="en-US" sz="2000" b="0" dirty="0"/>
              <a:t>•   Request that the PAR contained in 11-21-750r2 be posted to the IEEE 802 Executive Committee (EC) agenda for WG 802 preview and EC approval to submit to </a:t>
            </a:r>
            <a:r>
              <a:rPr lang="en-US" sz="2000" b="0" dirty="0" err="1"/>
              <a:t>NesCom</a:t>
            </a:r>
            <a:r>
              <a:rPr lang="en-US" sz="2000" b="0" dirty="0"/>
              <a:t>.</a:t>
            </a:r>
          </a:p>
          <a:p>
            <a:r>
              <a:rPr lang="en-US" sz="2000" dirty="0"/>
              <a:t> </a:t>
            </a:r>
          </a:p>
          <a:p>
            <a:r>
              <a:rPr lang="en-US" sz="2000" dirty="0"/>
              <a:t>Moved: Jon Rosdahl </a:t>
            </a:r>
          </a:p>
          <a:p>
            <a:r>
              <a:rPr lang="en-US" sz="2000" dirty="0"/>
              <a:t>Seconded: Assaf Kasher</a:t>
            </a:r>
          </a:p>
          <a:p>
            <a:r>
              <a:rPr lang="en-US" sz="2000" dirty="0"/>
              <a:t>Result (Y/N/A): 18/0/0</a:t>
            </a:r>
          </a:p>
          <a:p>
            <a:r>
              <a:rPr lang="en-US" sz="2000" dirty="0"/>
              <a:t>Motion passes</a:t>
            </a:r>
          </a:p>
          <a:p>
            <a:endParaRPr lang="en-US" sz="1400" b="0" dirty="0"/>
          </a:p>
          <a:p>
            <a:r>
              <a:rPr lang="en-US" sz="1400" b="0" dirty="0"/>
              <a:t>Note to chair: voter Sai indicated inability to vote using the polling system and voted Yes via the chat window, this vote is accounted for in the results.</a:t>
            </a:r>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25105459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(202105-07):</a:t>
            </a:r>
          </a:p>
          <a:p>
            <a:pPr marL="0" indent="0"/>
            <a:r>
              <a:rPr lang="en-US" sz="2000" b="0" dirty="0"/>
              <a:t>Move to adopt the resolutions depicted by document 11-21-0810r2 for </a:t>
            </a:r>
            <a:r>
              <a:rPr lang="pt-BR" sz="2000" b="0" dirty="0"/>
              <a:t>CIDs 5016, 5027 and 5036 </a:t>
            </a:r>
            <a:r>
              <a:rPr lang="en-US" sz="2000" b="0" dirty="0"/>
              <a:t>(3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86837425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(202105-08):</a:t>
            </a:r>
          </a:p>
          <a:p>
            <a:pPr marL="0" indent="0"/>
            <a:r>
              <a:rPr lang="en-US" sz="2000" b="0" dirty="0"/>
              <a:t>Move to adopt the resolutions depicted by document 11-21-0815r1 for </a:t>
            </a:r>
            <a:r>
              <a:rPr lang="pt-BR" sz="2000" b="0" dirty="0"/>
              <a:t>CIDs 5007, 5008, 5010, 5037, 5041, 5048, 5132, 5141, 5162, 5164, 5165, 5167, 5168 </a:t>
            </a:r>
            <a:r>
              <a:rPr lang="en-US" sz="2000" b="0" dirty="0"/>
              <a:t>(13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Ali Raissinia</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188485206"/>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11-21-0835 LB253 Group CR (Jonathan Segev)</a:t>
            </a:r>
          </a:p>
          <a:p>
            <a:endParaRPr lang="en-US" sz="1400" b="0" dirty="0"/>
          </a:p>
          <a:p>
            <a:r>
              <a:rPr lang="en-US" sz="2000" dirty="0"/>
              <a:t>Motion </a:t>
            </a:r>
            <a:r>
              <a:rPr lang="en-US" sz="2000" b="0" dirty="0"/>
              <a:t>(202106-01):</a:t>
            </a:r>
          </a:p>
          <a:p>
            <a:pPr marL="0" indent="0"/>
            <a:r>
              <a:rPr lang="en-US" sz="2000" b="0" dirty="0"/>
              <a:t>Move to adopt the resolution depicted by document 11-21-0835r2 for </a:t>
            </a:r>
            <a:r>
              <a:rPr lang="pt-BR" sz="2000" b="0" dirty="0"/>
              <a:t>CIDs </a:t>
            </a:r>
            <a:r>
              <a:rPr lang="en-US" sz="2000" b="0" dirty="0"/>
              <a:t> 5203, 5254, 5261, 5294, 5348, 5353, 5378, 5381, 5444  ( 9 CIDs total),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Ali Raissinia </a:t>
            </a:r>
          </a:p>
          <a:p>
            <a:r>
              <a:rPr lang="en-US" sz="2000" b="0" dirty="0"/>
              <a:t>Results (Y/N/A): 6/0/1</a:t>
            </a:r>
          </a:p>
          <a:p>
            <a:endParaRPr lang="en-US" sz="2000" b="0" dirty="0"/>
          </a:p>
          <a:p>
            <a:r>
              <a:rPr lang="en-US" sz="2000" b="0" dirty="0"/>
              <a:t>Results from the May 26</a:t>
            </a:r>
            <a:r>
              <a:rPr lang="en-US" sz="2000" b="0" baseline="30000" dirty="0"/>
              <a:t>th</a:t>
            </a:r>
            <a:r>
              <a:rPr lang="en-US" sz="2000" b="0" dirty="0"/>
              <a:t> Telecon: 8/0/0</a:t>
            </a:r>
          </a:p>
          <a:p>
            <a:r>
              <a:rPr lang="en-US" sz="1800" b="0" dirty="0">
                <a:hlinkClick r:id="rId2"/>
              </a:rPr>
              <a:t>https://mentor.ieee.org/802.11/dcn/21/11-21-0835-02-00az-lb253-group-cr.docx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66416550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9" y="1532194"/>
            <a:ext cx="11215414" cy="4609630"/>
          </a:xfrm>
        </p:spPr>
        <p:txBody>
          <a:bodyPr/>
          <a:lstStyle/>
          <a:p>
            <a:r>
              <a:rPr lang="en-US" sz="2000" b="0" dirty="0"/>
              <a:t>Submission 11-21-0864 Comment Resolutions of CID 5090 (Steve Shellhammer)</a:t>
            </a:r>
          </a:p>
          <a:p>
            <a:endParaRPr lang="en-US" sz="1400" b="0" dirty="0"/>
          </a:p>
          <a:p>
            <a:r>
              <a:rPr lang="en-US" sz="2000" dirty="0"/>
              <a:t>Motion </a:t>
            </a:r>
            <a:r>
              <a:rPr lang="en-US" sz="2000" b="0" dirty="0"/>
              <a:t>(202106-02):</a:t>
            </a:r>
          </a:p>
          <a:p>
            <a:pPr marL="0" indent="0"/>
            <a:r>
              <a:rPr lang="en-US" sz="2000" b="0" dirty="0"/>
              <a:t>Move to adopt the resolution depicted by document 11-21-0864r1 for </a:t>
            </a:r>
            <a:r>
              <a:rPr lang="pt-BR" sz="2000" b="0" dirty="0"/>
              <a:t>CID 5090 </a:t>
            </a:r>
            <a:r>
              <a:rPr lang="en-US" sz="2000" b="0" dirty="0"/>
              <a:t>(1 CID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a:t>
            </a:r>
          </a:p>
          <a:p>
            <a:endParaRPr lang="en-US" sz="2000" b="0" dirty="0"/>
          </a:p>
          <a:p>
            <a:r>
              <a:rPr lang="en-US" sz="2000" b="0" dirty="0"/>
              <a:t>Results from the May 26</a:t>
            </a:r>
            <a:r>
              <a:rPr lang="en-US" sz="2000" b="0" baseline="30000" dirty="0"/>
              <a:t>th</a:t>
            </a:r>
            <a:r>
              <a:rPr lang="en-US" sz="2000" b="0" dirty="0"/>
              <a:t> Telecon: 9/0/1</a:t>
            </a:r>
          </a:p>
          <a:p>
            <a:r>
              <a:rPr lang="en-US" sz="1800" b="0" dirty="0">
                <a:hlinkClick r:id="rId2"/>
              </a:rPr>
              <a:t>https://mentor.ieee.org/802.11/dcn/21/11-21-0864-01-00az-comment-resolutions-of-cid-5090.docx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56510780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11-21-0901 TB Ranging RSTA Availability Window Periodicity (Christian Berger)</a:t>
            </a:r>
          </a:p>
          <a:p>
            <a:endParaRPr lang="en-US" sz="1400" b="0" dirty="0"/>
          </a:p>
          <a:p>
            <a:r>
              <a:rPr lang="en-US" sz="2000" dirty="0"/>
              <a:t>Motion </a:t>
            </a:r>
            <a:r>
              <a:rPr lang="en-US" sz="2000" b="0" dirty="0"/>
              <a:t>(202106-03):</a:t>
            </a:r>
          </a:p>
          <a:p>
            <a:pPr marL="0" indent="0"/>
            <a:r>
              <a:rPr lang="en-US" sz="2000" b="0" dirty="0"/>
              <a:t>Move to adopt text changes depicted by document 11-21-0901r0,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a:t>
            </a:r>
          </a:p>
          <a:p>
            <a:r>
              <a:rPr lang="en-US" sz="2000" b="0" dirty="0"/>
              <a:t>Results (Y/N/A): unanimous consent </a:t>
            </a:r>
          </a:p>
          <a:p>
            <a:endParaRPr lang="en-US" sz="2000" b="0" dirty="0"/>
          </a:p>
          <a:p>
            <a:r>
              <a:rPr lang="en-US" sz="2000" b="0" dirty="0"/>
              <a:t>Results from the June 2</a:t>
            </a:r>
            <a:r>
              <a:rPr lang="en-US" sz="2000" b="0" baseline="30000" dirty="0"/>
              <a:t>nd</a:t>
            </a:r>
            <a:r>
              <a:rPr lang="en-US" sz="2000" b="0" dirty="0"/>
              <a:t> Telecon: 7/0/1</a:t>
            </a:r>
          </a:p>
          <a:p>
            <a:r>
              <a:rPr lang="en-US" sz="1600" b="0" dirty="0">
                <a:hlinkClick r:id="rId2"/>
              </a:rPr>
              <a:t>https://mentor.ieee.org/802.11/dcn/21/11-21-0901-00-00az-tb-ranging-rsta-availability-window-periodicity.docx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61182081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8" y="1484785"/>
            <a:ext cx="11305256" cy="4609630"/>
          </a:xfrm>
        </p:spPr>
        <p:txBody>
          <a:bodyPr/>
          <a:lstStyle/>
          <a:p>
            <a:r>
              <a:rPr lang="en-US" sz="2000" b="0" dirty="0"/>
              <a:t>Submission 11-21-0917 lb253 CR for CID 5189 5192 (Tianyu Wu)</a:t>
            </a:r>
          </a:p>
          <a:p>
            <a:endParaRPr lang="en-US" sz="1400" b="0" dirty="0"/>
          </a:p>
          <a:p>
            <a:r>
              <a:rPr lang="en-US" sz="2000" dirty="0"/>
              <a:t>Motion </a:t>
            </a:r>
            <a:r>
              <a:rPr lang="en-US" sz="2000" b="0" dirty="0"/>
              <a:t>(202106-04):</a:t>
            </a:r>
          </a:p>
          <a:p>
            <a:pPr marL="0" indent="0"/>
            <a:r>
              <a:rPr lang="en-US" sz="2000" b="0" dirty="0"/>
              <a:t>Move to adopt the resolution depicted by document 11-21-0917r0 for </a:t>
            </a:r>
            <a:r>
              <a:rPr lang="pt-BR" sz="2000" b="0" dirty="0"/>
              <a:t>CIDs 5189, 5192 </a:t>
            </a:r>
            <a:r>
              <a:rPr lang="en-US" sz="2000" b="0" dirty="0"/>
              <a:t>(2 CIDs total),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Ali Raissinia</a:t>
            </a:r>
          </a:p>
          <a:p>
            <a:r>
              <a:rPr lang="en-US" sz="2000" b="0" dirty="0"/>
              <a:t>Results (Y/N/A): 6/1/2</a:t>
            </a:r>
          </a:p>
          <a:p>
            <a:r>
              <a:rPr lang="en-US" sz="2000" b="0" dirty="0"/>
              <a:t>Motion passes</a:t>
            </a:r>
          </a:p>
          <a:p>
            <a:r>
              <a:rPr lang="en-US" sz="2000" b="0" dirty="0"/>
              <a:t>Results from the June 2</a:t>
            </a:r>
            <a:r>
              <a:rPr lang="en-US" sz="2000" b="0" baseline="30000" dirty="0"/>
              <a:t>nd</a:t>
            </a:r>
            <a:r>
              <a:rPr lang="en-US" sz="2000" b="0" dirty="0"/>
              <a:t> Telecon: 4/1/2</a:t>
            </a:r>
          </a:p>
          <a:p>
            <a:r>
              <a:rPr lang="en-US" sz="1800" b="0" dirty="0">
                <a:hlinkClick r:id="rId2"/>
              </a:rPr>
              <a:t>https://mentor.ieee.org/802.11/dcn/21/11-21-0917-00-00az-lb253-cr-for-cid-5189-5192.docx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74792039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(202107-01):</a:t>
            </a:r>
          </a:p>
          <a:p>
            <a:pPr marL="0" indent="0"/>
            <a:r>
              <a:rPr lang="en-US" sz="2000" b="0" dirty="0"/>
              <a:t>Move to approve document 11-21-807r0 </a:t>
            </a:r>
            <a:r>
              <a:rPr lang="en-US" sz="2000" b="0" dirty="0" err="1"/>
              <a:t>TGaz</a:t>
            </a:r>
            <a:r>
              <a:rPr lang="en-US" sz="2000" b="0" dirty="0"/>
              <a:t> May 2021 Interim Minutes as the </a:t>
            </a:r>
            <a:r>
              <a:rPr lang="en-US" sz="2000" b="0" dirty="0" err="1"/>
              <a:t>TGaz</a:t>
            </a:r>
            <a:r>
              <a:rPr lang="en-US" sz="2000" b="0" dirty="0"/>
              <a:t> meetings minutes for the May IEEE Electronic meeting week. </a:t>
            </a:r>
          </a:p>
          <a:p>
            <a:endParaRPr lang="en-US" sz="2000" b="0" dirty="0"/>
          </a:p>
          <a:p>
            <a:r>
              <a:rPr lang="en-US" sz="2000" b="0" dirty="0"/>
              <a:t>Moved by: Assaf Kasher</a:t>
            </a:r>
          </a:p>
          <a:p>
            <a:r>
              <a:rPr lang="en-US" sz="2000" b="0" dirty="0"/>
              <a:t>Seconded by: Stephen Palm </a:t>
            </a:r>
          </a:p>
          <a:p>
            <a:r>
              <a:rPr lang="en-US" sz="2000" b="0" dirty="0"/>
              <a:t>Results (Y/N/A): 44/0/5</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11779552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11-21-0928 LB253 Passive TB Ranging CR (Erik Lindskog)</a:t>
            </a:r>
          </a:p>
          <a:p>
            <a:endParaRPr lang="en-US" sz="1400" b="0" dirty="0"/>
          </a:p>
          <a:p>
            <a:r>
              <a:rPr lang="en-US" sz="2000" dirty="0"/>
              <a:t>Motion </a:t>
            </a:r>
            <a:r>
              <a:rPr lang="en-US" sz="2000" b="0" dirty="0"/>
              <a:t>(202107-02):</a:t>
            </a:r>
          </a:p>
          <a:p>
            <a:pPr marL="0" indent="0"/>
            <a:r>
              <a:rPr lang="en-US" sz="2000" b="0" dirty="0"/>
              <a:t>Move to adopt the resolution depicted by document </a:t>
            </a:r>
            <a:r>
              <a:rPr lang="pt-BR" sz="2000" b="0" dirty="0"/>
              <a:t>11-21-0928r1 for CIDs  5235, 5252, 5253, 5020, 5021, 5026, 5032, 5033, 5367, 5391, 5034, 5035, 5043, 5073, 5074, 5076, 5242 </a:t>
            </a:r>
            <a:r>
              <a:rPr lang="en-US" sz="2000" b="0" dirty="0"/>
              <a:t>(17 CIDs total),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Roy Want </a:t>
            </a:r>
          </a:p>
          <a:p>
            <a:r>
              <a:rPr lang="en-US" sz="2000" b="0" dirty="0"/>
              <a:t>Results (Y/N/A): Unanimous </a:t>
            </a:r>
          </a:p>
          <a:p>
            <a:endParaRPr lang="en-US" sz="2000" b="0" dirty="0"/>
          </a:p>
          <a:p>
            <a:r>
              <a:rPr lang="en-US" sz="2000" b="0" dirty="0"/>
              <a:t>Results from the June 9</a:t>
            </a:r>
            <a:r>
              <a:rPr lang="en-US" sz="2000" b="0" baseline="30000" dirty="0"/>
              <a:t>th</a:t>
            </a:r>
            <a:r>
              <a:rPr lang="en-US" sz="2000" b="0" dirty="0"/>
              <a:t> Telecon: 7/0/0</a:t>
            </a:r>
          </a:p>
          <a:p>
            <a:r>
              <a:rPr lang="en-US" sz="2000" b="0" dirty="0">
                <a:hlinkClick r:id="rId2"/>
              </a:rPr>
              <a:t>https://mentor.ieee.org/802.11/dcn/21/11-21-0928-01-00az-lb253-passive-tb-ranging-cr.docx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482231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CR for Section 11.22.6.4.4</a:t>
            </a:r>
          </a:p>
          <a:p>
            <a:pPr marL="0" indent="0"/>
            <a:endParaRPr lang="en-US" sz="1800" dirty="0"/>
          </a:p>
          <a:p>
            <a:pPr marL="0" indent="0"/>
            <a:r>
              <a:rPr lang="en-US" sz="2000" dirty="0"/>
              <a:t>Motion </a:t>
            </a:r>
            <a:r>
              <a:rPr lang="en-US" sz="2000" b="0" dirty="0"/>
              <a:t>(202005-09)</a:t>
            </a:r>
            <a:endParaRPr lang="en-US" sz="2000" dirty="0"/>
          </a:p>
          <a:p>
            <a:pPr marL="0" indent="0"/>
            <a:r>
              <a:rPr lang="en-US" sz="2000" b="0" dirty="0"/>
              <a:t>Move to adopt the resolutions depicted by document 11-20-0379r1 for CIDs 3722, 3727, 3728, 3730, 3731, 3732, 3733, 3735, 3738, 3739, 3908, 3255, 3256, 3257, 3258, 3742, 3743, 3745, 3746, 3467, 3259, 3747 and 3260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 </a:t>
            </a:r>
          </a:p>
          <a:p>
            <a:pPr marL="0" indent="0"/>
            <a:r>
              <a:rPr lang="en-US" sz="2000" b="0" dirty="0"/>
              <a:t>Second: Christian Berger</a:t>
            </a:r>
          </a:p>
          <a:p>
            <a:pPr marL="0" indent="0"/>
            <a:r>
              <a:rPr lang="en-US" sz="2000" b="0" dirty="0"/>
              <a:t>Results (Y/N/A): unanimous consent</a:t>
            </a:r>
          </a:p>
          <a:p>
            <a:pPr marL="0" indent="0"/>
            <a:endParaRPr lang="en-US" sz="12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280565109"/>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11-21-0978 LB253 Passive TB Ranging CR - part II (Erik Lindskog)</a:t>
            </a:r>
          </a:p>
          <a:p>
            <a:endParaRPr lang="en-US" sz="1400" b="0" dirty="0"/>
          </a:p>
          <a:p>
            <a:r>
              <a:rPr lang="en-US" sz="2000" dirty="0"/>
              <a:t>Motion </a:t>
            </a:r>
            <a:r>
              <a:rPr lang="en-US" sz="2000" b="0" dirty="0"/>
              <a:t>(202107-03):</a:t>
            </a:r>
          </a:p>
          <a:p>
            <a:pPr marL="0" indent="0"/>
            <a:r>
              <a:rPr lang="en-US" sz="2000" b="0" dirty="0"/>
              <a:t>Move to adopt the resolution depicted by document </a:t>
            </a:r>
            <a:r>
              <a:rPr lang="pt-BR" sz="2000" b="0" dirty="0"/>
              <a:t>11-21-0978r1 for CIDs 5077, 5243, 5078, 5246, 5075, 5244, 5245, 5079,5080, 5083, 5084, 5082, 5081 and 5143 (14 CIDs total)</a:t>
            </a:r>
            <a:r>
              <a:rPr lang="en-US" sz="2000" b="0" dirty="0"/>
              <a:t>,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Assaf Kasher</a:t>
            </a:r>
          </a:p>
          <a:p>
            <a:r>
              <a:rPr lang="en-US" sz="2000" b="0" dirty="0"/>
              <a:t>Results (Y/N/A): Unanimous </a:t>
            </a:r>
          </a:p>
          <a:p>
            <a:endParaRPr lang="en-US" sz="1200" b="0" dirty="0"/>
          </a:p>
          <a:p>
            <a:r>
              <a:rPr lang="en-US" sz="2000" b="0" dirty="0"/>
              <a:t>Results from the June 16</a:t>
            </a:r>
            <a:r>
              <a:rPr lang="en-US" sz="2000" b="0" baseline="30000" dirty="0"/>
              <a:t>th</a:t>
            </a:r>
            <a:r>
              <a:rPr lang="en-US" sz="2000" b="0" dirty="0"/>
              <a:t> Telecon: 9/0/0</a:t>
            </a:r>
          </a:p>
          <a:p>
            <a:r>
              <a:rPr lang="en-US" sz="1800" b="0" dirty="0">
                <a:hlinkClick r:id="rId2"/>
              </a:rPr>
              <a:t>https://mentor.ieee.org/802.11/dcn/21/11-21-0978-01-00az-lb253-passive-tb-ranging-cr-part-ii.docx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30041544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11-21-0967 </a:t>
            </a:r>
            <a:r>
              <a:rPr lang="en-US" sz="2000" b="0" dirty="0" err="1"/>
              <a:t>Misc</a:t>
            </a:r>
            <a:r>
              <a:rPr lang="en-US" sz="2000" b="0" dirty="0"/>
              <a:t> CIDs part 1 (Dibakar Das)</a:t>
            </a:r>
          </a:p>
          <a:p>
            <a:endParaRPr lang="en-US" sz="1400" b="0" dirty="0"/>
          </a:p>
          <a:p>
            <a:r>
              <a:rPr lang="en-US" sz="2000" dirty="0"/>
              <a:t>Motion </a:t>
            </a:r>
            <a:r>
              <a:rPr lang="en-US" sz="2000" b="0" dirty="0"/>
              <a:t>(202107-04):</a:t>
            </a:r>
          </a:p>
          <a:p>
            <a:pPr marL="0" indent="0"/>
            <a:r>
              <a:rPr lang="en-US" sz="2000" b="0" dirty="0"/>
              <a:t>Move to adopt the resolution depicted by document </a:t>
            </a:r>
            <a:r>
              <a:rPr lang="pt-BR" sz="2000" b="0" dirty="0"/>
              <a:t>11-21-0967r2 for </a:t>
            </a:r>
            <a:r>
              <a:rPr lang="en-US" sz="2000" b="0" dirty="0"/>
              <a:t>5451, 5450, 5449, 5428, 5427, 5396, 5393, 5234, 5218, 5194, 5180, 5172, 5171, 5170, 5169, 5135 and 5042 (17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Nehru Bhandaru</a:t>
            </a:r>
          </a:p>
          <a:p>
            <a:r>
              <a:rPr lang="en-US" sz="2000" b="0" dirty="0"/>
              <a:t>Results (Y/N/A): unanimous </a:t>
            </a:r>
          </a:p>
          <a:p>
            <a:endParaRPr lang="en-US" sz="1200" b="0" dirty="0"/>
          </a:p>
          <a:p>
            <a:r>
              <a:rPr lang="en-US" sz="2000" b="0" dirty="0"/>
              <a:t>Results from the June 23</a:t>
            </a:r>
            <a:r>
              <a:rPr lang="en-US" sz="2000" b="0" baseline="30000" dirty="0"/>
              <a:t>rd</a:t>
            </a:r>
            <a:r>
              <a:rPr lang="en-US" sz="2000" b="0" dirty="0"/>
              <a:t> Telecon: 7/1/2</a:t>
            </a:r>
          </a:p>
          <a:p>
            <a:r>
              <a:rPr lang="en-US" sz="1800" b="0" dirty="0">
                <a:hlinkClick r:id="rId2"/>
              </a:rPr>
              <a:t>https://mentor.ieee.org/802.11/dcn/21/11-21-0967-02-00az-misc-cids-part-1.docx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3939512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11-21-0911 Comment-resolution-lb253 - CID 5377 (Christian Berger)</a:t>
            </a:r>
          </a:p>
          <a:p>
            <a:endParaRPr lang="en-US" sz="1400" b="0" dirty="0"/>
          </a:p>
          <a:p>
            <a:r>
              <a:rPr lang="en-US" sz="2000" dirty="0"/>
              <a:t>Motion </a:t>
            </a:r>
            <a:r>
              <a:rPr lang="en-US" sz="2000" b="0" dirty="0"/>
              <a:t>(202107-05):</a:t>
            </a:r>
          </a:p>
          <a:p>
            <a:pPr marL="0" indent="0"/>
            <a:r>
              <a:rPr lang="en-US" sz="2000" b="0" dirty="0"/>
              <a:t>Move to adopt the resolution depicted by document </a:t>
            </a:r>
            <a:r>
              <a:rPr lang="pt-BR" sz="2000" b="0" dirty="0"/>
              <a:t>11-21-0911r2 for </a:t>
            </a:r>
            <a:r>
              <a:rPr lang="en-US" sz="2000" b="0" dirty="0"/>
              <a:t>CID 5377 (1 CID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Liwen Chu</a:t>
            </a:r>
          </a:p>
          <a:p>
            <a:r>
              <a:rPr lang="en-US" sz="2000" b="0" dirty="0"/>
              <a:t>Results (Y/N/A): unanimous </a:t>
            </a:r>
          </a:p>
          <a:p>
            <a:endParaRPr lang="en-US" sz="1200" b="0" dirty="0"/>
          </a:p>
          <a:p>
            <a:r>
              <a:rPr lang="en-US" sz="2000" b="0" dirty="0"/>
              <a:t>Results from the June 24</a:t>
            </a:r>
            <a:r>
              <a:rPr lang="en-US" sz="2000" b="0" baseline="30000" dirty="0"/>
              <a:t>th</a:t>
            </a:r>
            <a:r>
              <a:rPr lang="en-US" sz="2000" b="0" dirty="0"/>
              <a:t> Telecon: 7/0/0</a:t>
            </a:r>
          </a:p>
          <a:p>
            <a:r>
              <a:rPr lang="en-US" sz="1800" b="0" dirty="0">
                <a:hlinkClick r:id="rId2"/>
              </a:rPr>
              <a:t>https://mentor.ieee.org/802.11/dcn/21/11-21-0911-02-00az-comment-resolution-lb253-cid-5377.docx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25448081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11-21-0929 LB253 LMR frame CR (Erik Lindskog)</a:t>
            </a:r>
          </a:p>
          <a:p>
            <a:endParaRPr lang="en-US" sz="1400" b="0" dirty="0"/>
          </a:p>
          <a:p>
            <a:r>
              <a:rPr lang="en-US" sz="2000" dirty="0"/>
              <a:t>Motion </a:t>
            </a:r>
            <a:r>
              <a:rPr lang="en-US" sz="2000" b="0" dirty="0"/>
              <a:t>(202107-06):</a:t>
            </a:r>
          </a:p>
          <a:p>
            <a:pPr marL="0" indent="0"/>
            <a:r>
              <a:rPr lang="en-US" sz="2000" b="0" dirty="0"/>
              <a:t>Move to adopt the resolution depicted by document 11-21-0929r3 for CIDs 5220, 5221 and 5223, (3 CIDs total),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Roy Want</a:t>
            </a:r>
          </a:p>
          <a:p>
            <a:r>
              <a:rPr lang="en-US" sz="2000" b="0" dirty="0"/>
              <a:t>Results (Y/N/A): unanimous</a:t>
            </a:r>
          </a:p>
          <a:p>
            <a:endParaRPr lang="en-US" sz="1200" b="0" dirty="0"/>
          </a:p>
          <a:p>
            <a:r>
              <a:rPr lang="en-US" sz="2000" b="0" dirty="0"/>
              <a:t>Results from the June 24</a:t>
            </a:r>
            <a:r>
              <a:rPr lang="en-US" sz="2000" b="0" baseline="30000" dirty="0"/>
              <a:t>th</a:t>
            </a:r>
            <a:r>
              <a:rPr lang="en-US" sz="2000" b="0" dirty="0"/>
              <a:t> Telecon: 8/0/1 (where 11-21-929r2 was discussed)</a:t>
            </a:r>
          </a:p>
          <a:p>
            <a:r>
              <a:rPr lang="en-US" sz="1800" b="0" dirty="0">
                <a:hlinkClick r:id="rId2"/>
              </a:rPr>
              <a:t>https://mentor.ieee.org/802.11/dcn/21/11-21-0929-02-00az-lb253-lmr-frame-cr.docx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69435206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11-21-0968 Nominal Packet Padding for </a:t>
            </a:r>
            <a:r>
              <a:rPr lang="en-US" sz="2000" b="0" dirty="0" err="1"/>
              <a:t>Nonassociated</a:t>
            </a:r>
            <a:r>
              <a:rPr lang="en-US" sz="2000" b="0" dirty="0"/>
              <a:t> STAs (Youhan Kim)</a:t>
            </a:r>
          </a:p>
          <a:p>
            <a:endParaRPr lang="en-US" sz="1400" b="0" dirty="0"/>
          </a:p>
          <a:p>
            <a:r>
              <a:rPr lang="en-US" sz="2000" dirty="0"/>
              <a:t>Motion </a:t>
            </a:r>
            <a:r>
              <a:rPr lang="en-US" sz="2000" b="0" dirty="0"/>
              <a:t>(202107-07):</a:t>
            </a:r>
          </a:p>
          <a:p>
            <a:pPr marL="0" indent="0"/>
            <a:r>
              <a:rPr lang="en-US" sz="2000" b="0" dirty="0"/>
              <a:t>Move to adopt the text changes contained in 11-21-968r0,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Christian Berger</a:t>
            </a:r>
          </a:p>
          <a:p>
            <a:r>
              <a:rPr lang="en-US" sz="2000" b="0" dirty="0"/>
              <a:t>Results (Y/N/A): unanimous </a:t>
            </a:r>
          </a:p>
          <a:p>
            <a:endParaRPr lang="en-US" sz="1200" b="0" dirty="0"/>
          </a:p>
          <a:p>
            <a:r>
              <a:rPr lang="en-US" sz="2000" b="0" dirty="0"/>
              <a:t>Results from the June 24</a:t>
            </a:r>
            <a:r>
              <a:rPr lang="en-US" sz="2000" b="0" baseline="30000" dirty="0"/>
              <a:t>th</a:t>
            </a:r>
            <a:r>
              <a:rPr lang="en-US" sz="2000" b="0" dirty="0"/>
              <a:t> Telecon: 7/0/0</a:t>
            </a:r>
          </a:p>
          <a:p>
            <a:r>
              <a:rPr lang="en-US" sz="1600" b="0" dirty="0">
                <a:hlinkClick r:id="rId2"/>
              </a:rPr>
              <a:t>https://mentor.ieee.org/802.11/dcn/21/11-21-0968-00-00az-nominal-packet-padding-for-nonassociated-stas.docx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71670352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11-21-1021 LB253 Passive TB Ranging CR - Part III (Erik Lindskog)</a:t>
            </a:r>
          </a:p>
          <a:p>
            <a:endParaRPr lang="en-US" sz="1400" b="0" dirty="0"/>
          </a:p>
          <a:p>
            <a:r>
              <a:rPr lang="en-US" sz="2000" dirty="0"/>
              <a:t>Motion </a:t>
            </a:r>
            <a:r>
              <a:rPr lang="en-US" sz="2000" b="0" dirty="0"/>
              <a:t>(202107-08):</a:t>
            </a:r>
          </a:p>
          <a:p>
            <a:pPr marL="0" indent="0"/>
            <a:r>
              <a:rPr lang="en-US" sz="2000" b="0" dirty="0"/>
              <a:t>Move to adopt the resolution depicted by document </a:t>
            </a:r>
            <a:r>
              <a:rPr lang="pt-BR" sz="2000" b="0" dirty="0"/>
              <a:t>11-21-1021r2 for CIDs 5283, 5022, 5023, 5025, 5055,  5028 (6 CIDs total), </a:t>
            </a:r>
            <a:r>
              <a:rPr lang="en-US" sz="2000" b="0" dirty="0"/>
              <a:t>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 </a:t>
            </a:r>
          </a:p>
          <a:p>
            <a:endParaRPr lang="en-US" sz="1200" b="0" dirty="0"/>
          </a:p>
          <a:p>
            <a:r>
              <a:rPr lang="en-US" sz="2000" b="0" dirty="0"/>
              <a:t>Results from the June 30</a:t>
            </a:r>
            <a:r>
              <a:rPr lang="en-US" sz="2000" b="0" baseline="30000" dirty="0"/>
              <a:t>th</a:t>
            </a:r>
            <a:r>
              <a:rPr lang="en-US" sz="2000" b="0" dirty="0"/>
              <a:t> Telecon: 8/0/0</a:t>
            </a:r>
          </a:p>
          <a:p>
            <a:r>
              <a:rPr lang="en-US" sz="1600" b="0" dirty="0">
                <a:hlinkClick r:id="rId2"/>
              </a:rPr>
              <a:t>https://mentor.ieee.org/802.11/dcn/21/11-21-1021-02-00az-lb253-passive-tb-ranging-cr-part-iii.docx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591624072"/>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11-21-1034 lb253 CR for 9.3.1.19 (Tianyu Wu)</a:t>
            </a:r>
          </a:p>
          <a:p>
            <a:endParaRPr lang="en-US" sz="1400" b="0" dirty="0"/>
          </a:p>
          <a:p>
            <a:r>
              <a:rPr lang="en-US" sz="2000" dirty="0"/>
              <a:t>Motion </a:t>
            </a:r>
            <a:r>
              <a:rPr lang="en-US" sz="2000" b="0" dirty="0"/>
              <a:t>(202107-09):</a:t>
            </a:r>
          </a:p>
          <a:p>
            <a:pPr marL="0" indent="0"/>
            <a:r>
              <a:rPr lang="en-US" sz="2000" b="0" dirty="0"/>
              <a:t>Move to adopt the resolution depicted by document 11-21-1034r1 for CIDs 5001, 5002, 5103, 5106, 5160, 5423, 5432, 5433, 5434, and 5436 (10 CIDs total)</a:t>
            </a:r>
            <a:r>
              <a:rPr lang="pt-BR" sz="2000" b="0" dirty="0"/>
              <a:t>, </a:t>
            </a:r>
            <a:r>
              <a:rPr lang="en-US" sz="2000" b="0" dirty="0"/>
              <a:t>instruct the technical editor to incorporate it in the P802.11az draft and grant the editor editorial license. </a:t>
            </a:r>
          </a:p>
          <a:p>
            <a:endParaRPr lang="en-US" sz="2000" b="0" dirty="0"/>
          </a:p>
          <a:p>
            <a:r>
              <a:rPr lang="en-US" sz="2000" b="0" dirty="0"/>
              <a:t>Moved by: Tianyu Wu </a:t>
            </a:r>
          </a:p>
          <a:p>
            <a:r>
              <a:rPr lang="en-US" sz="2000" b="0" dirty="0"/>
              <a:t>Seconded by: Qi Wang</a:t>
            </a:r>
          </a:p>
          <a:p>
            <a:r>
              <a:rPr lang="en-US" sz="2000" b="0" dirty="0"/>
              <a:t>Results (Y/N/A): unanimous </a:t>
            </a:r>
          </a:p>
          <a:p>
            <a:endParaRPr lang="en-US" sz="1200" b="0" dirty="0"/>
          </a:p>
          <a:p>
            <a:r>
              <a:rPr lang="en-US" sz="2000" b="0" dirty="0"/>
              <a:t>Results from the July 1</a:t>
            </a:r>
            <a:r>
              <a:rPr lang="en-US" sz="2000" b="0" baseline="30000" dirty="0"/>
              <a:t>st</a:t>
            </a:r>
            <a:r>
              <a:rPr lang="en-US" sz="2000" b="0" dirty="0"/>
              <a:t> Telecon: 7/0/1</a:t>
            </a:r>
          </a:p>
          <a:p>
            <a:r>
              <a:rPr lang="en-US" sz="2000" b="0" dirty="0">
                <a:hlinkClick r:id="rId2"/>
              </a:rPr>
              <a:t>https://mentor.ieee.org/802.11/dcn/21/11-21-1034-01-00az-lb253-cr-for-9-3-1-19.docx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50325946"/>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11-21-1007 Spec text proposal on Tx power clarification (Tianyu Wu)</a:t>
            </a:r>
          </a:p>
          <a:p>
            <a:endParaRPr lang="en-US" sz="1400" b="0" dirty="0"/>
          </a:p>
          <a:p>
            <a:r>
              <a:rPr lang="en-US" sz="2000" dirty="0"/>
              <a:t>Motion </a:t>
            </a:r>
            <a:r>
              <a:rPr lang="en-US" sz="2000" b="0" dirty="0"/>
              <a:t>(202107-10):</a:t>
            </a:r>
          </a:p>
          <a:p>
            <a:pPr marL="0" indent="0"/>
            <a:r>
              <a:rPr lang="en-US" sz="2000" b="0" dirty="0"/>
              <a:t>Move to adopt the text changes depicted by document 11-21-1007r1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Qi Wang</a:t>
            </a:r>
          </a:p>
          <a:p>
            <a:r>
              <a:rPr lang="en-US" sz="2000" b="0" dirty="0"/>
              <a:t>Results (Y/N/A): unanimous </a:t>
            </a:r>
          </a:p>
          <a:p>
            <a:endParaRPr lang="en-US" sz="1200" b="0" dirty="0"/>
          </a:p>
          <a:p>
            <a:r>
              <a:rPr lang="en-US" sz="2000" b="0" dirty="0"/>
              <a:t>Results from the July 1</a:t>
            </a:r>
            <a:r>
              <a:rPr lang="en-US" sz="2000" b="0" baseline="30000" dirty="0"/>
              <a:t>st</a:t>
            </a:r>
            <a:r>
              <a:rPr lang="en-US" sz="2000" b="0" dirty="0"/>
              <a:t> Telecon: 3/0/4</a:t>
            </a:r>
          </a:p>
          <a:p>
            <a:r>
              <a:rPr lang="en-US" sz="1800" b="0" dirty="0">
                <a:hlinkClick r:id="rId2"/>
              </a:rPr>
              <a:t>https://mentor.ieee.org/802.11/dcn/21/11-21-1007-01-00az-spec-text-proposal-on-tx-power-clarification.docx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55171330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11-21-1038 LB253-resoluiton-to-CID-set3 (Assaf Kasher)</a:t>
            </a:r>
          </a:p>
          <a:p>
            <a:endParaRPr lang="en-US" sz="1400" b="0" dirty="0"/>
          </a:p>
          <a:p>
            <a:r>
              <a:rPr lang="en-US" sz="2000" dirty="0"/>
              <a:t>Motion </a:t>
            </a:r>
            <a:r>
              <a:rPr lang="en-US" sz="2000" b="0" dirty="0"/>
              <a:t>(202107-11):</a:t>
            </a:r>
          </a:p>
          <a:p>
            <a:pPr marL="0" indent="0"/>
            <a:r>
              <a:rPr lang="en-US" sz="2000" b="0" dirty="0"/>
              <a:t>Move to adopt the resolutions depicted by document 11-21-1038r1 for CIDs 5138, 5093, 5356 and 5095 (4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a:t>
            </a:r>
          </a:p>
          <a:p>
            <a:r>
              <a:rPr lang="en-US" sz="2000" b="0" dirty="0"/>
              <a:t>Results (Y/N/A): unanimous</a:t>
            </a:r>
          </a:p>
          <a:p>
            <a:endParaRPr lang="en-US" sz="1200" b="0" dirty="0"/>
          </a:p>
          <a:p>
            <a:r>
              <a:rPr lang="en-US" sz="2000" b="0" dirty="0"/>
              <a:t>Results from the July 1</a:t>
            </a:r>
            <a:r>
              <a:rPr lang="en-US" sz="2000" b="0" baseline="30000" dirty="0"/>
              <a:t>st</a:t>
            </a:r>
            <a:r>
              <a:rPr lang="en-US" sz="2000" b="0" dirty="0"/>
              <a:t> Telecon: 3/0/2</a:t>
            </a:r>
          </a:p>
          <a:p>
            <a:r>
              <a:rPr lang="en-US" sz="2000" b="0" dirty="0">
                <a:hlinkClick r:id="rId2"/>
              </a:rPr>
              <a:t>https://mentor.ieee.org/802.11/dcn/21/11-21-1038-01-00az-lb253-resoluiton-to-cid-set3.docx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87948795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11-21-969 </a:t>
            </a:r>
            <a:r>
              <a:rPr lang="fr-FR" sz="2000" b="0" dirty="0"/>
              <a:t>LB253 </a:t>
            </a:r>
            <a:r>
              <a:rPr lang="fr-FR" sz="2000" b="0" dirty="0" err="1"/>
              <a:t>CRs</a:t>
            </a:r>
            <a:r>
              <a:rPr lang="fr-FR" sz="2000" b="0" dirty="0"/>
              <a:t> part C (Nehru Bhandaru) </a:t>
            </a:r>
          </a:p>
          <a:p>
            <a:endParaRPr lang="en-US" sz="1400" b="0" dirty="0"/>
          </a:p>
          <a:p>
            <a:r>
              <a:rPr lang="en-US" sz="2000" dirty="0"/>
              <a:t>Motion </a:t>
            </a:r>
            <a:r>
              <a:rPr lang="en-US" sz="2000" b="0" dirty="0"/>
              <a:t>(202107-12):</a:t>
            </a:r>
          </a:p>
          <a:p>
            <a:pPr marL="0" indent="0"/>
            <a:r>
              <a:rPr lang="en-US" sz="2000" b="0" dirty="0"/>
              <a:t>Move to adopt the resolutions depicted by document 11-21-969r1 for </a:t>
            </a:r>
            <a:r>
              <a:rPr lang="pt-BR" sz="2000" b="0" dirty="0"/>
              <a:t>CIDs 5181, 5187, 5228, 5439 (4 CIDs total)</a:t>
            </a:r>
            <a:r>
              <a:rPr lang="en-US" sz="2000" b="0" dirty="0"/>
              <a:t>,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a:t>
            </a:r>
          </a:p>
          <a:p>
            <a:r>
              <a:rPr lang="en-US" sz="2000" b="0" dirty="0"/>
              <a:t>Results (Y/N/A): unanimous</a:t>
            </a:r>
          </a:p>
          <a:p>
            <a:r>
              <a:rPr lang="en-US" sz="1200" dirty="0">
                <a:solidFill>
                  <a:srgbClr val="FF0000"/>
                </a:solidFill>
              </a:rPr>
              <a:t>Note to editor: CID 5093 and CID 5095 are included in 11-21-969r1 but are not part of the motion. </a:t>
            </a:r>
          </a:p>
          <a:p>
            <a:r>
              <a:rPr lang="en-US" sz="2000" b="0" dirty="0"/>
              <a:t>Results from the July 7</a:t>
            </a:r>
            <a:r>
              <a:rPr lang="en-US" sz="2000" b="0" baseline="30000" dirty="0"/>
              <a:t>th</a:t>
            </a:r>
            <a:r>
              <a:rPr lang="en-US" sz="2000" b="0" dirty="0"/>
              <a:t> Telecon: 9/0/0</a:t>
            </a:r>
          </a:p>
          <a:p>
            <a:r>
              <a:rPr lang="en-US" sz="2000" b="0" dirty="0">
                <a:hlinkClick r:id="rId2"/>
              </a:rPr>
              <a:t>https://mentor.ieee.org/802.11/dcn/21/11-21-0969-01-00az-lb-253-crs-c.docx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0763457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9.1.3.1.19</a:t>
            </a:r>
            <a:endParaRPr lang="en-US" sz="1800" dirty="0"/>
          </a:p>
          <a:p>
            <a:pPr marL="0" indent="0"/>
            <a:endParaRPr lang="en-US" dirty="0"/>
          </a:p>
          <a:p>
            <a:pPr marL="0" indent="0"/>
            <a:r>
              <a:rPr lang="en-US" sz="2000" dirty="0"/>
              <a:t>Motion </a:t>
            </a:r>
            <a:r>
              <a:rPr lang="en-US" sz="2000" b="0" dirty="0"/>
              <a:t>(202005-10)</a:t>
            </a:r>
            <a:endParaRPr lang="en-US" sz="2000" dirty="0"/>
          </a:p>
          <a:p>
            <a:pPr marL="0" indent="0"/>
            <a:r>
              <a:rPr lang="en-US" sz="2000" b="0" dirty="0"/>
              <a:t>Move to adopt the resolutions depicted by document 11-20-0366r2 for CIDs 3503, 3504, 3193, 3009, 3101, 3192, 3848, 3894, 3010, 3011, 3222, 3431 and 3710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999815880"/>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11-21-1043 LB253-resoluiton-to-CID-set4 </a:t>
            </a:r>
            <a:r>
              <a:rPr lang="fr-FR" sz="2000" b="0" dirty="0"/>
              <a:t>(Assaf Kasher) </a:t>
            </a:r>
          </a:p>
          <a:p>
            <a:endParaRPr lang="en-US" sz="1400" b="0" dirty="0"/>
          </a:p>
          <a:p>
            <a:r>
              <a:rPr lang="en-US" sz="2000" dirty="0"/>
              <a:t>Motion </a:t>
            </a:r>
            <a:r>
              <a:rPr lang="en-US" sz="2000" b="0" dirty="0"/>
              <a:t>(202107-13):</a:t>
            </a:r>
          </a:p>
          <a:p>
            <a:pPr marL="0" indent="0"/>
            <a:r>
              <a:rPr lang="en-US" sz="2000" b="0" dirty="0"/>
              <a:t>Move to adopt the resolutions depicted by document 11-21-1043r1 for </a:t>
            </a:r>
            <a:r>
              <a:rPr lang="pt-BR" sz="2000" b="0" dirty="0"/>
              <a:t>CIDs 5101, 5438, 5110, 5269, 5446 (5 CIDs total)</a:t>
            </a:r>
            <a:r>
              <a:rPr lang="en-US" sz="2000" b="0" dirty="0"/>
              <a:t>,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1200" b="0" dirty="0"/>
          </a:p>
          <a:p>
            <a:r>
              <a:rPr lang="en-US" sz="2000" b="0" dirty="0"/>
              <a:t>Results from the July 7</a:t>
            </a:r>
            <a:r>
              <a:rPr lang="en-US" sz="2000" b="0" baseline="30000" dirty="0"/>
              <a:t>th</a:t>
            </a:r>
            <a:r>
              <a:rPr lang="en-US" sz="2000" b="0" dirty="0"/>
              <a:t> Telecon: 6/0/2</a:t>
            </a:r>
          </a:p>
          <a:p>
            <a:r>
              <a:rPr lang="en-US" sz="2000" b="0" dirty="0">
                <a:hlinkClick r:id="rId2"/>
              </a:rPr>
              <a:t>https://mentor.ieee.org/802.11/dcn/21/11-21-1043-01-00az-lb253-resoluiton-to-cid-set4.docx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92681714"/>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11-21-1030 OCI usage in 11az </a:t>
            </a:r>
            <a:r>
              <a:rPr lang="fr-FR" sz="2000" b="0" dirty="0"/>
              <a:t>(Dibakar Das) </a:t>
            </a:r>
          </a:p>
          <a:p>
            <a:endParaRPr lang="en-US" sz="1400" b="0" dirty="0"/>
          </a:p>
          <a:p>
            <a:r>
              <a:rPr lang="en-US" sz="2000" dirty="0"/>
              <a:t>Motion </a:t>
            </a:r>
            <a:r>
              <a:rPr lang="en-US" sz="2000" b="0" dirty="0"/>
              <a:t>(202107-14):</a:t>
            </a:r>
          </a:p>
          <a:p>
            <a:pPr marL="0" indent="0"/>
            <a:r>
              <a:rPr lang="en-US" sz="2000" b="0" dirty="0"/>
              <a:t>Move to adopt the text changes depicted by document 11-21-1030r1,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Nehru Bhandaru</a:t>
            </a:r>
          </a:p>
          <a:p>
            <a:r>
              <a:rPr lang="en-US" sz="2000" b="0" dirty="0"/>
              <a:t>Results (Y/N/A): unanimous</a:t>
            </a:r>
          </a:p>
          <a:p>
            <a:endParaRPr lang="en-US" sz="1200" b="0" dirty="0"/>
          </a:p>
          <a:p>
            <a:r>
              <a:rPr lang="en-US" sz="2000" b="0" dirty="0"/>
              <a:t>Results from the July 8</a:t>
            </a:r>
            <a:r>
              <a:rPr lang="en-US" sz="2000" b="0" baseline="30000" dirty="0"/>
              <a:t>th</a:t>
            </a:r>
            <a:r>
              <a:rPr lang="en-US" sz="2000" b="0" dirty="0"/>
              <a:t> Telecon: 8/0/0</a:t>
            </a:r>
          </a:p>
          <a:p>
            <a:r>
              <a:rPr lang="en-US" sz="2000" b="0" dirty="0">
                <a:hlinkClick r:id="rId2"/>
              </a:rPr>
              <a:t>https://mentor.ieee.org/802.11/dcn/21/11-21-1030-01-00az-oci-usage-in-11az.docx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6906375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11-21-1045 Proposed resolutions to some 11az LB253 CIDs </a:t>
            </a:r>
            <a:r>
              <a:rPr lang="fr-FR" sz="2000" b="0" dirty="0"/>
              <a:t>(Qi Wang) </a:t>
            </a:r>
          </a:p>
          <a:p>
            <a:endParaRPr lang="en-US" sz="1400" b="0" dirty="0"/>
          </a:p>
          <a:p>
            <a:r>
              <a:rPr lang="en-US" sz="2000" dirty="0"/>
              <a:t>Motion </a:t>
            </a:r>
            <a:r>
              <a:rPr lang="en-US" sz="2000" b="0" dirty="0"/>
              <a:t>(202107-15):</a:t>
            </a:r>
          </a:p>
          <a:p>
            <a:pPr marL="0" indent="0"/>
            <a:r>
              <a:rPr lang="en-US" sz="2000" b="0" dirty="0"/>
              <a:t>Move to adopt to adopt the resolutions depicted by document 11-21-1045r1 for </a:t>
            </a:r>
            <a:r>
              <a:rPr lang="pt-BR" sz="2000" b="0" dirty="0"/>
              <a:t>CIDs 5437, 5447 and 5444 (3 CIDs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Assaf Kasher</a:t>
            </a:r>
          </a:p>
          <a:p>
            <a:r>
              <a:rPr lang="en-US" sz="2000" b="0" dirty="0"/>
              <a:t>Results (Y/N/A): unanimous</a:t>
            </a:r>
          </a:p>
          <a:p>
            <a:endParaRPr lang="en-US" sz="1200" b="0" dirty="0"/>
          </a:p>
          <a:p>
            <a:r>
              <a:rPr lang="en-US" sz="2000" b="0" dirty="0"/>
              <a:t>Results from the July 8</a:t>
            </a:r>
            <a:r>
              <a:rPr lang="en-US" sz="2000" b="0" baseline="30000" dirty="0"/>
              <a:t>th</a:t>
            </a:r>
            <a:r>
              <a:rPr lang="en-US" sz="2000" b="0" dirty="0"/>
              <a:t> Telecon: 10/0/0</a:t>
            </a:r>
          </a:p>
          <a:p>
            <a:r>
              <a:rPr lang="en-US" sz="1600" b="0" dirty="0">
                <a:hlinkClick r:id="rId2"/>
              </a:rPr>
              <a:t>https://mentor.ieee.org/802.11/dcn/21/11-21-1045-01-00az-proposed-resolutions-to-some-11az-lb253-cids.docx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51032132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lb253 173x Editorial 2x General CID Resolutions (Roy Want)</a:t>
            </a:r>
          </a:p>
          <a:p>
            <a:endParaRPr lang="en-US" sz="2000" b="0" dirty="0"/>
          </a:p>
          <a:p>
            <a:r>
              <a:rPr lang="en-US" sz="2000" dirty="0"/>
              <a:t>Motion </a:t>
            </a:r>
            <a:r>
              <a:rPr lang="en-US" sz="2000" b="0" dirty="0"/>
              <a:t>(202107-16):</a:t>
            </a:r>
          </a:p>
          <a:p>
            <a:pPr marL="0" indent="0"/>
            <a:r>
              <a:rPr lang="en-US" sz="2000" b="0" dirty="0"/>
              <a:t>Move to adopt the resolutions for general and editorial </a:t>
            </a:r>
            <a:r>
              <a:rPr lang="pt-BR" sz="2000" b="0" dirty="0"/>
              <a:t>CIDs contained </a:t>
            </a:r>
            <a:r>
              <a:rPr lang="en-US" sz="2000" b="0" dirty="0"/>
              <a:t>in document </a:t>
            </a:r>
          </a:p>
          <a:p>
            <a:pPr marL="0" indent="0"/>
            <a:r>
              <a:rPr lang="en-US" sz="2000" b="0" dirty="0"/>
              <a:t>11-21-1061r0,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 </a:t>
            </a:r>
          </a:p>
          <a:p>
            <a:r>
              <a:rPr lang="en-US" sz="2000" b="0" dirty="0"/>
              <a:t>Results (Y/N/A</a:t>
            </a:r>
            <a:r>
              <a:rPr lang="en-US" sz="2000" b="0"/>
              <a:t>): unanimous </a:t>
            </a:r>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27087680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2BC6B-AFFD-4DE1-B3C9-697D8BA18DD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D6DDE73-9988-4474-B000-BF17B9610AD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0812FB2-EC15-4CB8-878E-17AB1724A57F}"/>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1BA41E6B-D3B8-4A0B-B2EF-B6182CC23F0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5982450-3178-4A97-BFFA-1371FCEECE4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29803043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11-21-989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(202107-17):</a:t>
            </a:r>
          </a:p>
          <a:p>
            <a:pPr marL="0" indent="0"/>
            <a:r>
              <a:rPr lang="en-US" sz="2000" b="0" dirty="0"/>
              <a:t>Move to adopt to adopt the resolution depicted by document 11-21-989r0 for </a:t>
            </a:r>
            <a:r>
              <a:rPr lang="pt-BR" sz="2000" b="0" dirty="0"/>
              <a:t>CID 5044 (1 CID total)</a:t>
            </a:r>
            <a:r>
              <a:rPr lang="en-US" sz="2000" b="0" dirty="0"/>
              <a:t>,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Erik Lindskog</a:t>
            </a:r>
          </a:p>
          <a:p>
            <a:r>
              <a:rPr lang="en-US" sz="2000" b="0" dirty="0"/>
              <a:t>Results (Y/N/A): 20/0/5</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613734511"/>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11-21-1027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(202107-18):</a:t>
            </a:r>
          </a:p>
          <a:p>
            <a:pPr marL="0" indent="0"/>
            <a:r>
              <a:rPr lang="en-US" sz="2000" b="0" dirty="0"/>
              <a:t>Move to adopt to adopt the resolutions depicted by document 11-21-1027r4 for </a:t>
            </a:r>
            <a:r>
              <a:rPr lang="pt-BR" sz="2000" b="0" dirty="0"/>
              <a:t>CIDs 5196, 5195, 5229,  5174, 5039, 5040, 5209, 5210, 5211(9 CIDs total)</a:t>
            </a:r>
            <a:r>
              <a:rPr lang="en-US" sz="2000" b="0" dirty="0"/>
              <a:t>,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Erik Lindskog</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84138200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11-21-1063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(202107-19):</a:t>
            </a:r>
          </a:p>
          <a:p>
            <a:pPr marL="0" indent="0"/>
            <a:r>
              <a:rPr lang="en-US" sz="2000" b="0" dirty="0"/>
              <a:t>Move to adopt to adopt the resolution depicted by document 11-21-1063r1 for </a:t>
            </a:r>
            <a:r>
              <a:rPr lang="pt-BR" sz="2000" b="0" dirty="0"/>
              <a:t>CIDs 5453 (1 CID total)</a:t>
            </a:r>
            <a:r>
              <a:rPr lang="en-US" sz="2000" b="0" dirty="0"/>
              <a:t>, instruct the technical editor to incorporate it in the P802.11az draft and grant the editor editorial license. </a:t>
            </a:r>
          </a:p>
          <a:p>
            <a:endParaRPr lang="en-US" sz="2000" b="0" dirty="0"/>
          </a:p>
          <a:p>
            <a:r>
              <a:rPr lang="en-US" sz="2000" b="0" dirty="0"/>
              <a:t>Moved by: Qi Wang</a:t>
            </a:r>
          </a:p>
          <a:p>
            <a:r>
              <a:rPr lang="en-US" sz="2000" b="0" dirty="0"/>
              <a:t>Seconded by: Sai Nandagopalan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822256856"/>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11-21-1080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(202107-20):</a:t>
            </a:r>
          </a:p>
          <a:p>
            <a:pPr marL="0" indent="0"/>
            <a:r>
              <a:rPr lang="en-US" sz="2000" b="0" dirty="0"/>
              <a:t>Move to adopt the resolution depicted by document 11-21-1080r0 for </a:t>
            </a:r>
            <a:r>
              <a:rPr lang="pt-BR" sz="2000" b="0" dirty="0"/>
              <a:t>CIDs 5457 (1 CID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Assaf Kasher</a:t>
            </a:r>
          </a:p>
          <a:p>
            <a:r>
              <a:rPr lang="en-US" sz="2000" b="0" dirty="0"/>
              <a:t>Results (Y/N/A): 17/0/6</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51675355"/>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(202107-21):</a:t>
            </a:r>
          </a:p>
          <a:p>
            <a:pPr marL="0" indent="0"/>
            <a:r>
              <a:rPr lang="en-US" sz="2000" b="0" dirty="0"/>
              <a:t>Move to adopt the resolutions depicted by document 11-21-1079r0 for </a:t>
            </a:r>
            <a:r>
              <a:rPr lang="pt-BR" sz="2000" b="0" dirty="0"/>
              <a:t>CIDs 5435, 5452, 5376 (3 CIDs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Manish Kumar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8395027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11.22.6.4.3 part 2</a:t>
            </a:r>
            <a:endParaRPr lang="en-US" sz="1800" dirty="0"/>
          </a:p>
          <a:p>
            <a:pPr marL="0" indent="0"/>
            <a:endParaRPr lang="en-US" dirty="0"/>
          </a:p>
          <a:p>
            <a:pPr marL="0" indent="0"/>
            <a:r>
              <a:rPr lang="en-US" sz="2000" dirty="0"/>
              <a:t>Motion </a:t>
            </a:r>
            <a:r>
              <a:rPr lang="en-US" sz="2000" b="0" dirty="0"/>
              <a:t>(202005-11):</a:t>
            </a:r>
            <a:endParaRPr lang="en-US" sz="2000" dirty="0"/>
          </a:p>
          <a:p>
            <a:pPr marL="0" indent="0"/>
            <a:r>
              <a:rPr lang="en-US" sz="2000" b="0" dirty="0"/>
              <a:t>Move to adopt the resolutions depicted by document 11-20-0368r2 for CIDs 3115, 3242, 3719, 3701, 3702, 3906, 3703, 3705, 3706, 3707, 3711, 3712, 3685, 3686, 3713, 3657, 3714, 3715, 3247 and 3907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Qinghua Li</a:t>
            </a:r>
          </a:p>
          <a:p>
            <a:pPr marL="0" indent="0"/>
            <a:r>
              <a:rPr lang="en-US" sz="2000" b="0" dirty="0"/>
              <a:t>Results (Y/N/A): unanimous consent</a:t>
            </a:r>
          </a:p>
          <a:p>
            <a:pPr marL="0" indent="0"/>
            <a:endParaRPr lang="en-US" sz="2000" b="0" dirty="0"/>
          </a:p>
          <a:p>
            <a:pPr marL="0" indent="0"/>
            <a:r>
              <a:rPr lang="en-US" sz="1600" b="0" dirty="0"/>
              <a:t>Results from the Mar. 25 telecon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294208220"/>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(202107-22):</a:t>
            </a:r>
          </a:p>
          <a:p>
            <a:pPr marL="0" indent="0"/>
            <a:r>
              <a:rPr lang="en-US" sz="2000" b="0" dirty="0"/>
              <a:t>Move to adopt the resolutions depicted by document 11-21-1070r1 for </a:t>
            </a:r>
            <a:r>
              <a:rPr lang="pt-BR" sz="2000" b="0" dirty="0"/>
              <a:t>CIDs 5399, 5361, 5466, 5089 (4 CIDs total)</a:t>
            </a:r>
            <a:r>
              <a:rPr lang="en-US" sz="2000" b="0" dirty="0"/>
              <a:t>,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31850831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11-21-1139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(202107-23):</a:t>
            </a:r>
          </a:p>
          <a:p>
            <a:pPr marL="0" indent="0"/>
            <a:r>
              <a:rPr lang="en-US" sz="2000" b="0" dirty="0"/>
              <a:t>Move to adopt the resolutions depicted by document 11-21-1139r3 for </a:t>
            </a:r>
            <a:r>
              <a:rPr lang="pt-BR" sz="2000" b="0" dirty="0"/>
              <a:t>CIDs </a:t>
            </a:r>
            <a:r>
              <a:rPr lang="en-US" sz="2000" b="0" dirty="0"/>
              <a:t>5431, 5265, 5380, 5206, 5208, 5173, 5366, 5389, 5390, 5448 (10 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21/0/6</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912508499"/>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11-21-1155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(202107-24):</a:t>
            </a:r>
          </a:p>
          <a:p>
            <a:pPr marL="0" indent="0"/>
            <a:r>
              <a:rPr lang="en-US" sz="2000" b="0" dirty="0"/>
              <a:t>Move to adopt the resolutions depicted by document 11-21-1155r3 for </a:t>
            </a:r>
            <a:r>
              <a:rPr lang="pt-BR" sz="2000" b="0" dirty="0"/>
              <a:t>CIDs 5465</a:t>
            </a:r>
          </a:p>
          <a:p>
            <a:pPr marL="0" indent="0"/>
            <a:r>
              <a:rPr lang="en-US" sz="2000" b="0" dirty="0"/>
              <a:t>(1 CID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36855450"/>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(202107-25):</a:t>
            </a:r>
          </a:p>
          <a:p>
            <a:pPr marL="0" indent="0"/>
            <a:r>
              <a:rPr lang="en-US" sz="2000" b="0" dirty="0"/>
              <a:t>Move to adopt the resolution depicted by document 11-21-1075r0 for </a:t>
            </a:r>
            <a:r>
              <a:rPr lang="pt-BR" sz="2000" b="0" dirty="0"/>
              <a:t>CID 5213</a:t>
            </a:r>
          </a:p>
          <a:p>
            <a:pPr marL="0" indent="0"/>
            <a:r>
              <a:rPr lang="en-US" sz="2000" b="0" dirty="0"/>
              <a:t>(1 CID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Assaf Kasher</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678164517"/>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(202107-26):</a:t>
            </a:r>
          </a:p>
          <a:p>
            <a:pPr marL="0" indent="0"/>
            <a:r>
              <a:rPr lang="en-US" sz="2000" b="0" dirty="0"/>
              <a:t>Move to adopt the resolutions depicted by document 11-21-1161r0 for </a:t>
            </a:r>
            <a:r>
              <a:rPr lang="pt-BR" sz="2000" b="0" dirty="0"/>
              <a:t>CID 5424 and 5425</a:t>
            </a:r>
          </a:p>
          <a:p>
            <a:pPr marL="0" indent="0"/>
            <a:r>
              <a:rPr lang="en-US" sz="2000" b="0" dirty="0"/>
              <a:t>(2 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Stephen Palm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870388233"/>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11-21-1156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(202107-27):</a:t>
            </a:r>
          </a:p>
          <a:p>
            <a:pPr marL="0" indent="0"/>
            <a:r>
              <a:rPr lang="en-US" sz="2000" b="0" dirty="0"/>
              <a:t>Move to adopt the resolutions depicted by document 11-21-1156r3 for </a:t>
            </a:r>
            <a:r>
              <a:rPr lang="pt-BR" sz="2000" b="0" dirty="0"/>
              <a:t>CIDs 5148, 5464, 5408, 5418 and 5150 (</a:t>
            </a:r>
            <a:r>
              <a:rPr lang="en-US" sz="2000" b="0" dirty="0"/>
              <a:t>5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13/0/0</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76921248"/>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a:t>
            </a:r>
            <a:r>
              <a:rPr lang="en-US" altLang="en-US" dirty="0"/>
              <a:t>11-21-329r7 (Response to MDR)</a:t>
            </a:r>
            <a:endParaRPr lang="en-US" dirty="0"/>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11-21-0329 </a:t>
            </a:r>
            <a:r>
              <a:rPr lang="en-US" sz="2000" b="0" dirty="0" err="1"/>
              <a:t>TGaz</a:t>
            </a:r>
            <a:r>
              <a:rPr lang="en-US" sz="2000" b="0" dirty="0"/>
              <a:t> MDR Report (Roy Want)</a:t>
            </a:r>
          </a:p>
          <a:p>
            <a:endParaRPr lang="en-US" sz="1400" b="0" dirty="0"/>
          </a:p>
          <a:p>
            <a:r>
              <a:rPr lang="en-US" sz="2000" dirty="0"/>
              <a:t>Motion </a:t>
            </a:r>
            <a:r>
              <a:rPr lang="en-US" sz="2000" b="0" dirty="0"/>
              <a:t>(202107-28):</a:t>
            </a:r>
          </a:p>
          <a:p>
            <a:pPr marL="0" indent="0"/>
            <a:r>
              <a:rPr lang="en-US" sz="2000" b="0" dirty="0"/>
              <a:t>Move to adopt text changes depicted by document 11-21-0329r7,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17/0/4</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180790451"/>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11-21-1113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(202107-29):</a:t>
            </a:r>
          </a:p>
          <a:p>
            <a:pPr marL="0" indent="0"/>
            <a:r>
              <a:rPr lang="en-US" sz="2000" b="0" dirty="0"/>
              <a:t>Move to adopt the resolutions depicted by document 11-21-1113r2 for </a:t>
            </a:r>
            <a:r>
              <a:rPr lang="pt-BR" sz="2000" b="0" dirty="0"/>
              <a:t>CIDs </a:t>
            </a:r>
            <a:r>
              <a:rPr lang="en-US" sz="2000" b="0" dirty="0"/>
              <a:t>5011, 5024, 5258,</a:t>
            </a:r>
          </a:p>
          <a:p>
            <a:pPr marL="0" indent="0"/>
            <a:r>
              <a:rPr lang="en-US" sz="2000" b="0" dirty="0"/>
              <a:t>5257, 5255, 5256 and 5232 </a:t>
            </a:r>
            <a:r>
              <a:rPr lang="pt-BR" sz="2000" b="0" dirty="0"/>
              <a:t>(7</a:t>
            </a:r>
            <a:r>
              <a:rPr lang="en-US" sz="2000" b="0" dirty="0"/>
              <a:t> 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749468786"/>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(202107-30):</a:t>
            </a:r>
          </a:p>
          <a:p>
            <a:pPr marL="0" indent="0"/>
            <a:r>
              <a:rPr lang="en-US" sz="2000" b="0" dirty="0"/>
              <a:t>Move to adopt the resolutions depicted by document 11-21-1162r1for </a:t>
            </a:r>
            <a:r>
              <a:rPr lang="pt-BR" sz="2000" b="0" dirty="0"/>
              <a:t>CIDs </a:t>
            </a:r>
            <a:r>
              <a:rPr lang="en-US" sz="2000" b="0" dirty="0"/>
              <a:t>5410, 5475, 5349, 5373, 5386, 5387 (6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817107420"/>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(202107-31):</a:t>
            </a:r>
          </a:p>
          <a:p>
            <a:pPr marL="0" indent="0"/>
            <a:r>
              <a:rPr lang="en-US" sz="2000" b="0" dirty="0"/>
              <a:t>Move to adopt the resolutions depicted by document 11-21-1187r1 for </a:t>
            </a:r>
            <a:r>
              <a:rPr lang="pt-BR" sz="2000" b="0" dirty="0"/>
              <a:t>CIDs 5470, 5472, 5375, 5419 (4 </a:t>
            </a:r>
            <a:r>
              <a:rPr lang="en-US" sz="2000" b="0" dirty="0"/>
              <a:t>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1421352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11-20-0255 lb249-crs-nb (Nehru Bhandaru)</a:t>
            </a:r>
            <a:endParaRPr lang="en-US" sz="1800" b="0" dirty="0"/>
          </a:p>
          <a:p>
            <a:pPr marL="0" indent="0"/>
            <a:endParaRPr lang="en-US" dirty="0"/>
          </a:p>
          <a:p>
            <a:pPr marL="0" indent="0"/>
            <a:r>
              <a:rPr lang="en-US" sz="2000" dirty="0"/>
              <a:t>Motion </a:t>
            </a:r>
            <a:r>
              <a:rPr lang="en-US" sz="2000" b="0" dirty="0"/>
              <a:t>(202006-01)</a:t>
            </a:r>
            <a:endParaRPr lang="en-US" sz="2000" dirty="0"/>
          </a:p>
          <a:p>
            <a:pPr marL="0" indent="0"/>
            <a:r>
              <a:rPr lang="en-US" sz="2000" b="0" dirty="0"/>
              <a:t>Move to adopt the resolutions depicted by document 11-20-0255r1 for CIDs 3517, 3514, 3515, 3522, 3406, 3519, 3407, 3408, 3536, 3409, 3414, 3833, 3448 and 3521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7/0/1</a:t>
            </a:r>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945603746"/>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11-21-1112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(202107-32):</a:t>
            </a:r>
          </a:p>
          <a:p>
            <a:pPr marL="0" indent="0"/>
            <a:r>
              <a:rPr lang="en-US" sz="2000" b="0" dirty="0"/>
              <a:t>Move to adopt the resolution depicted by document 11-21-1112r3 for </a:t>
            </a:r>
            <a:r>
              <a:rPr lang="pt-BR" sz="2000" b="0" dirty="0"/>
              <a:t>CIDs 5233 (1 </a:t>
            </a:r>
            <a:r>
              <a:rPr lang="en-US" sz="2000" b="0" dirty="0"/>
              <a:t>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127623006"/>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(202107-33):</a:t>
            </a:r>
          </a:p>
          <a:p>
            <a:pPr marL="0" indent="0"/>
            <a:r>
              <a:rPr lang="en-US" sz="2000" b="0" dirty="0"/>
              <a:t>Move to adopt the resolution depicted by document 11-21-1160r3 for </a:t>
            </a:r>
            <a:r>
              <a:rPr lang="pt-BR" sz="2000" b="0" dirty="0"/>
              <a:t>CIDs 5231 and 5271 (2 </a:t>
            </a:r>
            <a:r>
              <a:rPr lang="en-US" sz="2000" b="0" dirty="0"/>
              <a:t>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a:t>
            </a:r>
          </a:p>
          <a:p>
            <a:r>
              <a:rPr lang="en-US" sz="2000" b="0" dirty="0"/>
              <a:t>Results (Y/N/A): 18/0/2</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048305668"/>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(202107-34</a:t>
            </a:r>
            <a:r>
              <a:rPr lang="en-US" sz="2000" b="0" dirty="0"/>
              <a:t>):</a:t>
            </a:r>
          </a:p>
          <a:p>
            <a:r>
              <a:rPr lang="en-US" sz="2000" dirty="0"/>
              <a:t>•	</a:t>
            </a:r>
            <a:r>
              <a:rPr lang="en-US" sz="2000" b="0" dirty="0"/>
              <a:t>Having approved comment resolutions for all of the comments received from LB253 on </a:t>
            </a:r>
            <a:r>
              <a:rPr lang="en-US" sz="2000" b="0" dirty="0" err="1"/>
              <a:t>TGaz</a:t>
            </a:r>
            <a:r>
              <a:rPr lang="en-US" sz="2000" b="0" dirty="0"/>
              <a:t> D3.0 as contained in document 11-21-0258r8, </a:t>
            </a:r>
          </a:p>
          <a:p>
            <a:r>
              <a:rPr lang="en-US" sz="2000" b="0" dirty="0"/>
              <a:t>•	Instruct the editor to prepare Draft D4.0 incorporating these resolutions and,</a:t>
            </a:r>
          </a:p>
          <a:p>
            <a:r>
              <a:rPr lang="en-US" sz="2000" b="0" dirty="0"/>
              <a:t>•	Approve a 15 day Working Group Recirculation Ballot asking the question “Should </a:t>
            </a:r>
            <a:r>
              <a:rPr lang="en-US" sz="2000" b="0" dirty="0" err="1"/>
              <a:t>TGaz</a:t>
            </a:r>
            <a:r>
              <a:rPr lang="en-US" sz="2000" b="0" dirty="0"/>
              <a:t> D4.0 be forwarded to SA Ballot?”</a:t>
            </a:r>
          </a:p>
          <a:p>
            <a:endParaRPr lang="en-US" sz="2000" dirty="0"/>
          </a:p>
          <a:p>
            <a:r>
              <a:rPr lang="en-US" sz="2000" dirty="0"/>
              <a:t>Moved: </a:t>
            </a:r>
            <a:r>
              <a:rPr lang="en-US" sz="2000" b="0" dirty="0"/>
              <a:t>Assaf Kasher </a:t>
            </a:r>
          </a:p>
          <a:p>
            <a:r>
              <a:rPr lang="en-US" sz="2000" dirty="0"/>
              <a:t>Second: </a:t>
            </a:r>
            <a:r>
              <a:rPr lang="en-US" sz="2000" b="0" dirty="0"/>
              <a:t>Roy Want</a:t>
            </a:r>
          </a:p>
          <a:p>
            <a:r>
              <a:rPr lang="en-US" sz="2000" dirty="0"/>
              <a:t>Results (Y/N/A): </a:t>
            </a:r>
            <a:r>
              <a:rPr lang="en-US" sz="2000" b="0" dirty="0"/>
              <a:t>19/0/6</a:t>
            </a:r>
          </a:p>
          <a:p>
            <a:r>
              <a:rPr lang="en-US" sz="2000" b="0" dirty="0"/>
              <a:t>Motion passes</a:t>
            </a: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767749051"/>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(202109-01):</a:t>
            </a:r>
          </a:p>
          <a:p>
            <a:pPr marL="0" indent="0"/>
            <a:r>
              <a:rPr lang="en-US" sz="2000" b="0" dirty="0"/>
              <a:t>Move to approve document 11-21-1119r0 ‘July-2021-Plenary-minutes’ as the </a:t>
            </a:r>
            <a:r>
              <a:rPr lang="en-US" sz="2000" b="0" dirty="0" err="1"/>
              <a:t>TGaz</a:t>
            </a:r>
            <a:r>
              <a:rPr lang="en-US" sz="2000" b="0" dirty="0"/>
              <a:t> meetings minutes for the July IEEE Electronic meeting week. </a:t>
            </a:r>
          </a:p>
          <a:p>
            <a:endParaRPr lang="en-US" sz="2000" b="0" dirty="0"/>
          </a:p>
          <a:p>
            <a:r>
              <a:rPr lang="en-US" sz="2000" b="0" dirty="0"/>
              <a:t>Moved by: Assaf Kasher</a:t>
            </a:r>
          </a:p>
          <a:p>
            <a:r>
              <a:rPr lang="en-US" sz="2000" b="0" dirty="0"/>
              <a:t>Seconded by: Roy Want </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153311097"/>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(202109-02):</a:t>
            </a:r>
          </a:p>
          <a:p>
            <a:pPr marL="0" indent="0"/>
            <a:r>
              <a:rPr lang="en-US" sz="2000" b="0" dirty="0"/>
              <a:t>Move to approve document 11-21-1439r0 ‘</a:t>
            </a:r>
            <a:r>
              <a:rPr lang="en-US" sz="1600" b="0" i="0" dirty="0">
                <a:solidFill>
                  <a:srgbClr val="000000"/>
                </a:solidFill>
                <a:effectLst/>
                <a:latin typeface="Verdana" panose="020B0604030504040204" pitchFamily="34" charset="0"/>
              </a:rPr>
              <a:t>Sep-2021-Telecon-minutes</a:t>
            </a:r>
            <a:r>
              <a:rPr lang="en-US" sz="2000" b="0" dirty="0"/>
              <a:t>’ as the </a:t>
            </a:r>
            <a:r>
              <a:rPr lang="en-US" sz="2000" b="0" dirty="0" err="1"/>
              <a:t>TGaz</a:t>
            </a:r>
            <a:r>
              <a:rPr lang="en-US" sz="2000" b="0" dirty="0"/>
              <a:t> meetings minutes for the </a:t>
            </a:r>
            <a:r>
              <a:rPr lang="en-US" sz="2000" b="0" dirty="0" err="1"/>
              <a:t>TGaz</a:t>
            </a:r>
            <a:r>
              <a:rPr lang="en-US" sz="2000" b="0" dirty="0"/>
              <a:t> Telecons  running between the July and Sep. IEEE Electronic meeting weeks. </a:t>
            </a:r>
          </a:p>
          <a:p>
            <a:endParaRPr lang="en-US" sz="2000" b="0" dirty="0"/>
          </a:p>
          <a:p>
            <a:r>
              <a:rPr lang="en-US" sz="2000" b="0" dirty="0"/>
              <a:t>Moved by: </a:t>
            </a:r>
          </a:p>
          <a:p>
            <a:r>
              <a:rPr lang="en-US" sz="2000" b="0" dirty="0"/>
              <a:t>Seconded by:</a:t>
            </a:r>
          </a:p>
          <a:p>
            <a:r>
              <a:rPr lang="en-US" sz="2000" b="0" dirty="0"/>
              <a:t>Results (Y/N/A):</a:t>
            </a:r>
          </a:p>
          <a:p>
            <a:r>
              <a:rPr lang="en-US" sz="2000" b="0" dirty="0"/>
              <a:t>To be considered later in the week.</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236079735"/>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(202109-02):</a:t>
            </a:r>
          </a:p>
          <a:p>
            <a:pPr marL="0" indent="0"/>
            <a:r>
              <a:rPr lang="en-US" sz="2000" b="0" dirty="0"/>
              <a:t>Move to adopt the resolutions depicted by document 11-21-1495r1 for editorial </a:t>
            </a:r>
            <a:r>
              <a:rPr lang="pt-BR" sz="2000" b="0" dirty="0"/>
              <a:t>CIDs  (41 </a:t>
            </a:r>
            <a:r>
              <a:rPr lang="en-US" sz="2000" b="0" dirty="0"/>
              <a:t>CIDs total), instruct the technical editor to incorporate it in the P802.11az draft and grant the editor editorial license. </a:t>
            </a:r>
          </a:p>
          <a:p>
            <a:endParaRPr lang="en-US" sz="2000" b="0" dirty="0"/>
          </a:p>
          <a:p>
            <a:r>
              <a:rPr lang="en-US" sz="2000" b="0" dirty="0"/>
              <a:t>Moved by: Roy Want </a:t>
            </a:r>
          </a:p>
          <a:p>
            <a:r>
              <a:rPr lang="en-US" sz="2000" b="0" dirty="0"/>
              <a:t>Seconded by: Assaf Kasher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624963407"/>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(202109-03):</a:t>
            </a:r>
          </a:p>
          <a:p>
            <a:pPr marL="0" indent="0"/>
            <a:r>
              <a:rPr lang="en-US" sz="2000" b="0" dirty="0"/>
              <a:t>Move to adopt the resolutions depicted by document 11-21-1489r1 for </a:t>
            </a:r>
            <a:r>
              <a:rPr lang="pt-BR" sz="2000" b="0" dirty="0"/>
              <a:t>CIDs  6033, 6034, 6035, 6036, 6037, 6038, 6039, 6040, (8  </a:t>
            </a:r>
            <a:r>
              <a:rPr lang="en-US" sz="2000" b="0" dirty="0"/>
              <a:t>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257222249"/>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(202109-04):</a:t>
            </a:r>
          </a:p>
          <a:p>
            <a:pPr marL="0" indent="0"/>
            <a:r>
              <a:rPr lang="en-US" sz="2000" b="0" dirty="0"/>
              <a:t>Move to adopt the resolutions depicted by document 11-21-1496r0 for </a:t>
            </a:r>
            <a:r>
              <a:rPr lang="pt-BR" sz="2000" b="0" dirty="0"/>
              <a:t>CIDs  6045 (1  </a:t>
            </a:r>
            <a:r>
              <a:rPr lang="en-US" sz="2000" b="0" dirty="0"/>
              <a:t>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131003629"/>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95095F-E36E-4474-9B70-988CAEB109AD}"/>
              </a:ext>
            </a:extLst>
          </p:cNvPr>
          <p:cNvSpPr>
            <a:spLocks noGrp="1"/>
          </p:cNvSpPr>
          <p:nvPr>
            <p:ph type="title"/>
          </p:nvPr>
        </p:nvSpPr>
        <p:spPr/>
        <p:txBody>
          <a:bodyPr/>
          <a:lstStyle/>
          <a:p>
            <a:r>
              <a:rPr lang="en-US" dirty="0"/>
              <a:t>Submission 11-21-1</a:t>
            </a:r>
          </a:p>
        </p:txBody>
      </p:sp>
      <p:sp>
        <p:nvSpPr>
          <p:cNvPr id="3" name="Content Placeholder 2">
            <a:extLst>
              <a:ext uri="{FF2B5EF4-FFF2-40B4-BE49-F238E27FC236}">
                <a16:creationId xmlns:a16="http://schemas.microsoft.com/office/drawing/2014/main" id="{5217C2A4-BB38-4FEB-B16E-D5751D1566D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ED83600B-1409-4C60-9A53-1862219A6CBB}"/>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B9FCE135-C3DD-4ACE-BFBC-EF5CC2A0201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8617951-870C-4CB3-B795-E6422CB1521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835517711"/>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(202109-05):</a:t>
            </a:r>
          </a:p>
          <a:p>
            <a:pPr marL="0" indent="0"/>
            <a:r>
              <a:rPr lang="en-US" sz="2000" b="0" dirty="0"/>
              <a:t>Move to adopt the resolutions depicted by document 11-21-1495r3 for </a:t>
            </a:r>
            <a:r>
              <a:rPr lang="pt-BR" sz="2000" b="0" dirty="0"/>
              <a:t>CIDs 6001, 6002, 6003, 6004, 6005, 6006, 6007, 6008, 6009, 6010, 6011, 6012, 6013, 6014, 6015, 6016, 6017, 6018, 6019, 6020, 6021, 6022, 6023, 6024, 6025, 6026, 6027, 6029, 6030, 6031, 6032, 6041, 6042, 6043,6046 ,6047 6048, 6049, 6050, 6051, 6053, 6054, 6055, 6056, 6069 (45  </a:t>
            </a:r>
            <a:r>
              <a:rPr lang="en-US" sz="2000" b="0" dirty="0"/>
              <a:t>CIDs total),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7609400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11-20-0530 lb-249-crs2-nb (Nehru Bhandaru)</a:t>
            </a:r>
            <a:endParaRPr lang="en-US" sz="1800" b="0" dirty="0"/>
          </a:p>
          <a:p>
            <a:pPr marL="0" indent="0"/>
            <a:endParaRPr lang="en-US" dirty="0"/>
          </a:p>
          <a:p>
            <a:pPr marL="0" indent="0"/>
            <a:r>
              <a:rPr lang="en-US" sz="2000" dirty="0"/>
              <a:t>Motion </a:t>
            </a:r>
            <a:r>
              <a:rPr lang="en-US" sz="2000" b="0" dirty="0"/>
              <a:t>(202006-02):</a:t>
            </a:r>
            <a:endParaRPr lang="en-US" sz="2000" dirty="0"/>
          </a:p>
          <a:p>
            <a:pPr marL="0" indent="0"/>
            <a:r>
              <a:rPr lang="en-US" sz="2000" b="0" dirty="0"/>
              <a:t>Move to adopt the resolutions depicted by document 11-20-0530r0 for CIDs 3524, 3525 and 3526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8</a:t>
            </a:r>
            <a:r>
              <a:rPr lang="en-US" sz="1600" b="0" baseline="30000" dirty="0"/>
              <a:t>th</a:t>
            </a:r>
            <a:r>
              <a:rPr lang="en-US" sz="1600" b="0" dirty="0"/>
              <a:t> (Y/N/A): 8/0/4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666666676"/>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(202109-06):</a:t>
            </a:r>
          </a:p>
          <a:p>
            <a:pPr marL="0" indent="0"/>
            <a:r>
              <a:rPr lang="en-US" sz="2000" b="0" dirty="0"/>
              <a:t>Move to adopt the resolutions depicted by document 11-21-1487r0 for </a:t>
            </a:r>
            <a:r>
              <a:rPr lang="pt-BR" sz="2000" b="0" dirty="0"/>
              <a:t>CID 6028 (1 </a:t>
            </a:r>
            <a:r>
              <a:rPr lang="en-US" sz="2000" b="0" dirty="0"/>
              <a:t>CID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Peter Yee</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183088097"/>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11-21-1507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(202109-07):</a:t>
            </a:r>
          </a:p>
          <a:p>
            <a:pPr marL="0" indent="0"/>
            <a:r>
              <a:rPr lang="en-US" sz="2000" b="0" dirty="0"/>
              <a:t>Move to adopt the resolutions depicted by document 11-21-1507r0 for </a:t>
            </a:r>
            <a:r>
              <a:rPr lang="pt-BR" sz="2000" b="0" dirty="0"/>
              <a:t>CIDs 6058, 6059, 6060, 6061, 6062, 6063, 6064, 6065, 6066, 6067, 6068, 6070, 6071, 6072, 6073, 6074, 6075, and 6076 (18 </a:t>
            </a:r>
            <a:r>
              <a:rPr lang="en-US" sz="2000" b="0" dirty="0"/>
              <a:t>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Nehru Bhandaru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363045129"/>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(202109-08):</a:t>
            </a:r>
          </a:p>
          <a:p>
            <a:pPr marL="0" indent="0"/>
            <a:r>
              <a:rPr lang="en-US" sz="2000" b="0" dirty="0"/>
              <a:t>Move to adopt the resolutions depicted by document 11-21-1487r0 for </a:t>
            </a:r>
            <a:r>
              <a:rPr lang="pt-BR" sz="2000" b="0" dirty="0"/>
              <a:t>CID 6028 (1 </a:t>
            </a:r>
            <a:r>
              <a:rPr lang="en-US" sz="2000" b="0" dirty="0"/>
              <a:t>CID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Peter Yee</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16761418"/>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11-21-1517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(202109-09):</a:t>
            </a:r>
          </a:p>
          <a:p>
            <a:pPr marL="0" indent="0"/>
            <a:r>
              <a:rPr lang="en-US" sz="2000" b="0" dirty="0"/>
              <a:t>Move to adopt the resolution depicted by document 11-21-1517r0 for </a:t>
            </a:r>
            <a:r>
              <a:rPr lang="pt-BR" sz="2000" b="0" dirty="0"/>
              <a:t>CID 6052 (1 </a:t>
            </a:r>
            <a:r>
              <a:rPr lang="en-US" sz="2000" b="0" dirty="0"/>
              <a:t>CID total),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Assaf Kasher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699305902"/>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11-21-1521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(202109-10):</a:t>
            </a:r>
          </a:p>
          <a:p>
            <a:pPr marL="0" indent="0"/>
            <a:r>
              <a:rPr lang="en-US" sz="2000" b="0" dirty="0"/>
              <a:t>Move to adopt the resolution depicted by document 11-21-1521r2 for </a:t>
            </a:r>
            <a:r>
              <a:rPr lang="pt-BR" sz="2000" b="0" dirty="0"/>
              <a:t>CIDs 6044, 6057, 6000 (3 </a:t>
            </a:r>
            <a:r>
              <a:rPr lang="en-US" sz="2000" b="0" dirty="0"/>
              <a:t>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867107949"/>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36FEF-CEDD-4B47-B654-6B5ED876100A}"/>
              </a:ext>
            </a:extLst>
          </p:cNvPr>
          <p:cNvSpPr>
            <a:spLocks noGrp="1"/>
          </p:cNvSpPr>
          <p:nvPr>
            <p:ph type="title"/>
          </p:nvPr>
        </p:nvSpPr>
        <p:spPr/>
        <p:txBody>
          <a:bodyPr/>
          <a:lstStyle/>
          <a:p>
            <a:r>
              <a:rPr lang="en-US" dirty="0"/>
              <a:t>Approve WG recirculation of the unchanged draft P802.11az D4.0</a:t>
            </a:r>
          </a:p>
        </p:txBody>
      </p:sp>
      <p:sp>
        <p:nvSpPr>
          <p:cNvPr id="3" name="Content Placeholder 2">
            <a:extLst>
              <a:ext uri="{FF2B5EF4-FFF2-40B4-BE49-F238E27FC236}">
                <a16:creationId xmlns:a16="http://schemas.microsoft.com/office/drawing/2014/main" id="{FC8DC9CC-FCB4-4CDB-8B12-39E531B4EC3C}"/>
              </a:ext>
            </a:extLst>
          </p:cNvPr>
          <p:cNvSpPr>
            <a:spLocks noGrp="1"/>
          </p:cNvSpPr>
          <p:nvPr>
            <p:ph idx="1"/>
          </p:nvPr>
        </p:nvSpPr>
        <p:spPr/>
        <p:txBody>
          <a:bodyPr/>
          <a:lstStyle/>
          <a:p>
            <a:r>
              <a:rPr lang="en-US" dirty="0"/>
              <a:t>Motion </a:t>
            </a:r>
            <a:r>
              <a:rPr lang="en-US" b="0" dirty="0"/>
              <a:t>(202109-11)</a:t>
            </a:r>
            <a:r>
              <a:rPr lang="en-US" dirty="0"/>
              <a:t>:</a:t>
            </a:r>
          </a:p>
          <a:p>
            <a:r>
              <a:rPr lang="en-US" b="0" dirty="0"/>
              <a:t>•	Having approved comment resolutions for all of the comments received from LB255 on P802.11az D4.0 as contained in document 11-21-1471r2,</a:t>
            </a:r>
          </a:p>
          <a:p>
            <a:r>
              <a:rPr lang="en-US" b="0" dirty="0"/>
              <a:t>•	Approve a 10 day Working Group Recirculation Ballot asking the question “Should P802.11az D4.0 be forwarded to SA Ballot?”</a:t>
            </a:r>
          </a:p>
          <a:p>
            <a:endParaRPr lang="en-US" b="0" dirty="0"/>
          </a:p>
          <a:p>
            <a:r>
              <a:rPr lang="en-US" b="0" dirty="0"/>
              <a:t>Moved: Roy Want</a:t>
            </a:r>
          </a:p>
          <a:p>
            <a:r>
              <a:rPr lang="en-US" b="0" dirty="0"/>
              <a:t>Seconded: Ali Raissinia</a:t>
            </a:r>
          </a:p>
          <a:p>
            <a:r>
              <a:rPr lang="en-US" b="0" dirty="0"/>
              <a:t>Result (Y/N/A): 15/0/0</a:t>
            </a:r>
          </a:p>
          <a:p>
            <a:r>
              <a:rPr lang="en-US" b="0" dirty="0"/>
              <a:t>Motion passes.</a:t>
            </a:r>
          </a:p>
          <a:p>
            <a:endParaRPr lang="en-US" dirty="0"/>
          </a:p>
        </p:txBody>
      </p:sp>
      <p:sp>
        <p:nvSpPr>
          <p:cNvPr id="4" name="Slide Number Placeholder 3">
            <a:extLst>
              <a:ext uri="{FF2B5EF4-FFF2-40B4-BE49-F238E27FC236}">
                <a16:creationId xmlns:a16="http://schemas.microsoft.com/office/drawing/2014/main" id="{1D8ECDC8-4FAB-41D5-9141-D9D3DC605F97}"/>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6514DD0E-6034-443F-B140-666F7750B8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03A3C39-4828-4C86-B136-C828F45E962B}"/>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067296531"/>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CF03C-BD6E-4FD3-9FCD-D7BB8F643439}"/>
              </a:ext>
            </a:extLst>
          </p:cNvPr>
          <p:cNvSpPr>
            <a:spLocks noGrp="1"/>
          </p:cNvSpPr>
          <p:nvPr>
            <p:ph type="title"/>
          </p:nvPr>
        </p:nvSpPr>
        <p:spPr>
          <a:xfrm>
            <a:off x="914401" y="685801"/>
            <a:ext cx="10361084" cy="510951"/>
          </a:xfrm>
        </p:spPr>
        <p:txBody>
          <a:bodyPr/>
          <a:lstStyle/>
          <a:p>
            <a:r>
              <a:rPr lang="en-US" dirty="0"/>
              <a:t>Reaffirm the CSD</a:t>
            </a:r>
          </a:p>
        </p:txBody>
      </p:sp>
      <p:sp>
        <p:nvSpPr>
          <p:cNvPr id="3" name="Content Placeholder 2">
            <a:extLst>
              <a:ext uri="{FF2B5EF4-FFF2-40B4-BE49-F238E27FC236}">
                <a16:creationId xmlns:a16="http://schemas.microsoft.com/office/drawing/2014/main" id="{B1672BB7-F5B8-46DB-A7E4-8020B1E6B82A}"/>
              </a:ext>
            </a:extLst>
          </p:cNvPr>
          <p:cNvSpPr>
            <a:spLocks noGrp="1"/>
          </p:cNvSpPr>
          <p:nvPr>
            <p:ph idx="1"/>
          </p:nvPr>
        </p:nvSpPr>
        <p:spPr>
          <a:xfrm>
            <a:off x="914401" y="1412777"/>
            <a:ext cx="10361084" cy="4681638"/>
          </a:xfrm>
        </p:spPr>
        <p:txBody>
          <a:bodyPr/>
          <a:lstStyle/>
          <a:p>
            <a:r>
              <a:rPr lang="en-US" dirty="0"/>
              <a:t>Motion </a:t>
            </a:r>
            <a:r>
              <a:rPr lang="en-US" b="0" dirty="0"/>
              <a:t>(202109-12)</a:t>
            </a:r>
            <a:r>
              <a:rPr lang="en-US" dirty="0"/>
              <a:t>:</a:t>
            </a:r>
          </a:p>
          <a:p>
            <a:r>
              <a:rPr lang="en-US" b="0" dirty="0"/>
              <a:t>Re-affirm the CSD in </a:t>
            </a:r>
            <a:r>
              <a:rPr lang="en-US" b="0" dirty="0">
                <a:hlinkClick r:id="rId2"/>
              </a:rPr>
              <a:t>https://mentor.ieee.org/802-ec/dcn/19/ec-19-0064-00-ACSD-p802-11az.docx</a:t>
            </a:r>
            <a:r>
              <a:rPr lang="en-US" b="0" dirty="0"/>
              <a:t> </a:t>
            </a:r>
          </a:p>
          <a:p>
            <a:r>
              <a:rPr lang="en-US" dirty="0"/>
              <a:t>	</a:t>
            </a:r>
          </a:p>
          <a:p>
            <a:r>
              <a:rPr lang="en-US" dirty="0"/>
              <a:t>Moved: </a:t>
            </a:r>
            <a:r>
              <a:rPr lang="en-US" b="0" dirty="0"/>
              <a:t>Roy Want</a:t>
            </a:r>
          </a:p>
          <a:p>
            <a:r>
              <a:rPr lang="en-US" dirty="0"/>
              <a:t>Seconded: </a:t>
            </a:r>
            <a:r>
              <a:rPr lang="en-US" b="0" dirty="0"/>
              <a:t>Sai Nandagopalan </a:t>
            </a:r>
            <a:endParaRPr lang="en-US" dirty="0"/>
          </a:p>
          <a:p>
            <a:r>
              <a:rPr lang="en-US" dirty="0"/>
              <a:t>Result (Y/N/A): </a:t>
            </a:r>
            <a:r>
              <a:rPr lang="en-US" b="0" dirty="0"/>
              <a:t>16/0/1</a:t>
            </a:r>
          </a:p>
          <a:p>
            <a:r>
              <a:rPr lang="en-US" dirty="0"/>
              <a:t>Motion passes</a:t>
            </a:r>
          </a:p>
        </p:txBody>
      </p:sp>
      <p:sp>
        <p:nvSpPr>
          <p:cNvPr id="4" name="Slide Number Placeholder 3">
            <a:extLst>
              <a:ext uri="{FF2B5EF4-FFF2-40B4-BE49-F238E27FC236}">
                <a16:creationId xmlns:a16="http://schemas.microsoft.com/office/drawing/2014/main" id="{872FA7E1-EC6F-493D-B6CF-8C415881723A}"/>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2ADCA22C-08C7-4F1E-8669-302FD91EC72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846E25F-EB1F-42C6-9F99-0865DC285E49}"/>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300662293"/>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3751AC-6A20-4651-B7B2-FF07D66DD328}"/>
              </a:ext>
            </a:extLst>
          </p:cNvPr>
          <p:cNvSpPr>
            <a:spLocks noGrp="1"/>
          </p:cNvSpPr>
          <p:nvPr>
            <p:ph type="title"/>
          </p:nvPr>
        </p:nvSpPr>
        <p:spPr/>
        <p:txBody>
          <a:bodyPr/>
          <a:lstStyle/>
          <a:p>
            <a:r>
              <a:rPr lang="en-US" dirty="0"/>
              <a:t>Motion SA Ballot</a:t>
            </a:r>
          </a:p>
        </p:txBody>
      </p:sp>
      <p:sp>
        <p:nvSpPr>
          <p:cNvPr id="3" name="Content Placeholder 2">
            <a:extLst>
              <a:ext uri="{FF2B5EF4-FFF2-40B4-BE49-F238E27FC236}">
                <a16:creationId xmlns:a16="http://schemas.microsoft.com/office/drawing/2014/main" id="{3534ABC5-87CD-42AE-A4C9-099068D3D36C}"/>
              </a:ext>
            </a:extLst>
          </p:cNvPr>
          <p:cNvSpPr>
            <a:spLocks noGrp="1"/>
          </p:cNvSpPr>
          <p:nvPr>
            <p:ph idx="1"/>
          </p:nvPr>
        </p:nvSpPr>
        <p:spPr>
          <a:xfrm>
            <a:off x="914401" y="1751015"/>
            <a:ext cx="10361084" cy="4343400"/>
          </a:xfrm>
        </p:spPr>
        <p:txBody>
          <a:bodyPr/>
          <a:lstStyle/>
          <a:p>
            <a:r>
              <a:rPr lang="en-US" dirty="0"/>
              <a:t>Motion </a:t>
            </a:r>
            <a:r>
              <a:rPr lang="en-US" b="0" dirty="0"/>
              <a:t>(202109-13)</a:t>
            </a:r>
            <a:r>
              <a:rPr lang="en-US" dirty="0"/>
              <a:t>:</a:t>
            </a:r>
          </a:p>
          <a:p>
            <a:r>
              <a:rPr lang="en-US" b="0" dirty="0"/>
              <a:t>•    Believing that P802.11az D4.0 meets the conditions for IEEE 802 SA ballot,</a:t>
            </a:r>
          </a:p>
          <a:p>
            <a:r>
              <a:rPr lang="en-US" b="0" dirty="0"/>
              <a:t>•    Approve document 11-21-1501r3 as the report to the IEEE 802 Executive Committee on the requirements for approval to forward P802.11az D4.0 to SA Ballot,</a:t>
            </a:r>
          </a:p>
          <a:p>
            <a:r>
              <a:rPr lang="en-US" b="0" dirty="0"/>
              <a:t>•    Request the IEEE 802.11 WG to forward P802.11az D4.0 to the 802 EC.</a:t>
            </a:r>
          </a:p>
          <a:p>
            <a:endParaRPr lang="en-US" dirty="0"/>
          </a:p>
          <a:p>
            <a:r>
              <a:rPr lang="en-US" dirty="0"/>
              <a:t>Moved: </a:t>
            </a:r>
            <a:r>
              <a:rPr lang="en-US" b="0" dirty="0"/>
              <a:t>Roy Want (Google)</a:t>
            </a:r>
            <a:endParaRPr lang="en-US" dirty="0"/>
          </a:p>
          <a:p>
            <a:r>
              <a:rPr lang="en-US" dirty="0"/>
              <a:t>Second: </a:t>
            </a:r>
            <a:r>
              <a:rPr lang="en-US" b="0" dirty="0"/>
              <a:t>Qi Wang (Apple)</a:t>
            </a:r>
          </a:p>
          <a:p>
            <a:r>
              <a:rPr lang="en-US" dirty="0"/>
              <a:t>Results: </a:t>
            </a:r>
            <a:r>
              <a:rPr lang="en-US" b="0" dirty="0"/>
              <a:t>15/0/0</a:t>
            </a:r>
          </a:p>
        </p:txBody>
      </p:sp>
      <p:sp>
        <p:nvSpPr>
          <p:cNvPr id="4" name="Slide Number Placeholder 3">
            <a:extLst>
              <a:ext uri="{FF2B5EF4-FFF2-40B4-BE49-F238E27FC236}">
                <a16:creationId xmlns:a16="http://schemas.microsoft.com/office/drawing/2014/main" id="{B4C10F95-00ED-461D-B9B4-34E3E08D631B}"/>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5073D673-A7E3-40B8-884B-B3ECEEB491D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2FD8F9B-89DA-4460-9470-BDA897F304F0}"/>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166447364"/>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(202111-01):</a:t>
            </a:r>
          </a:p>
          <a:p>
            <a:pPr marL="0" indent="0"/>
            <a:r>
              <a:rPr lang="en-US" sz="2000" b="0" dirty="0"/>
              <a:t>Move to approve document 11-21-1439r1 ‘Sep-2021-Telecon-minutes’ as the </a:t>
            </a:r>
            <a:r>
              <a:rPr lang="en-US" sz="2000" b="0" dirty="0" err="1"/>
              <a:t>TGaz</a:t>
            </a:r>
            <a:r>
              <a:rPr lang="en-US" sz="2000" b="0" dirty="0"/>
              <a:t> meetings minutes for the </a:t>
            </a:r>
            <a:r>
              <a:rPr lang="en-US" sz="2000" b="0" dirty="0" err="1"/>
              <a:t>TGaz</a:t>
            </a:r>
            <a:r>
              <a:rPr lang="en-US" sz="2000" b="0" dirty="0"/>
              <a:t> September telecons. </a:t>
            </a:r>
          </a:p>
          <a:p>
            <a:endParaRPr lang="en-US" sz="2000" b="0" dirty="0"/>
          </a:p>
          <a:p>
            <a:r>
              <a:rPr lang="en-US" sz="2000" b="0" dirty="0"/>
              <a:t>Moved by: Assaf Kasher</a:t>
            </a:r>
          </a:p>
          <a:p>
            <a:r>
              <a:rPr lang="en-US" sz="2000" b="0" dirty="0"/>
              <a:t>Seconded by: Roy Want </a:t>
            </a:r>
          </a:p>
          <a:p>
            <a:r>
              <a:rPr lang="en-US" sz="2000" b="0" dirty="0"/>
              <a:t>Results (Y/N/A): unanimous approval</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466560584"/>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(202111-02):</a:t>
            </a:r>
          </a:p>
          <a:p>
            <a:pPr marL="0" indent="0"/>
            <a:r>
              <a:rPr lang="en-US" sz="2000" b="0" dirty="0"/>
              <a:t>Move to approve document 11-21-1503r0 ‘September-2021-Interim-minutes’ as the </a:t>
            </a:r>
            <a:r>
              <a:rPr lang="en-US" sz="2000" b="0" dirty="0" err="1"/>
              <a:t>TGaz</a:t>
            </a:r>
            <a:r>
              <a:rPr lang="en-US" sz="2000" b="0" dirty="0"/>
              <a:t> meetings minutes for the </a:t>
            </a:r>
            <a:r>
              <a:rPr lang="en-US" sz="2000" b="0" dirty="0" err="1"/>
              <a:t>TGaz</a:t>
            </a:r>
            <a:r>
              <a:rPr lang="en-US" sz="2000" b="0" dirty="0"/>
              <a:t> September interim meeting. </a:t>
            </a:r>
          </a:p>
          <a:p>
            <a:endParaRPr lang="en-US" sz="2000" b="0" dirty="0"/>
          </a:p>
          <a:p>
            <a:r>
              <a:rPr lang="en-US" sz="2000" b="0" dirty="0"/>
              <a:t>Moved by: Assaf Kasher</a:t>
            </a:r>
          </a:p>
          <a:p>
            <a:r>
              <a:rPr lang="en-US" sz="2000" b="0" dirty="0"/>
              <a:t>Seconded by: Roy Want</a:t>
            </a:r>
          </a:p>
          <a:p>
            <a:r>
              <a:rPr lang="en-US" sz="2000" b="0" dirty="0"/>
              <a:t>Results (Y/N/A): unanimous approval</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0015616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11-20-0607 CR-11.22.6.4.3.2-11.22.6.5 (Dibakar Das)</a:t>
            </a:r>
            <a:endParaRPr lang="en-US" sz="1800" b="0" dirty="0"/>
          </a:p>
          <a:p>
            <a:pPr marL="0" indent="0"/>
            <a:endParaRPr lang="en-US" dirty="0"/>
          </a:p>
          <a:p>
            <a:pPr marL="0" indent="0"/>
            <a:r>
              <a:rPr lang="en-US" sz="2000" dirty="0"/>
              <a:t>Motion </a:t>
            </a:r>
            <a:r>
              <a:rPr lang="en-US" sz="2000" b="0" dirty="0"/>
              <a:t>(202006-03):</a:t>
            </a:r>
            <a:endParaRPr lang="en-US" sz="2000" dirty="0"/>
          </a:p>
          <a:p>
            <a:pPr marL="0" indent="0"/>
            <a:r>
              <a:rPr lang="en-US" sz="2000" b="0" dirty="0"/>
              <a:t>Move to adopt the resolutions depicted by document 11-20-0607r1 for CIDs 3676, 3677, 3678, 3680, 3811 and 3126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15</a:t>
            </a:r>
            <a:r>
              <a:rPr lang="en-US" sz="1600" b="0" baseline="30000" dirty="0"/>
              <a:t>h</a:t>
            </a:r>
            <a:r>
              <a:rPr lang="en-US" sz="1600" b="0" dirty="0"/>
              <a:t> (Y/N/A): 13/0/4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865711571"/>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11-21-1580</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(202111-03):</a:t>
            </a:r>
            <a:endParaRPr lang="en-US" dirty="0"/>
          </a:p>
          <a:p>
            <a:pPr marL="0" indent="0"/>
            <a:r>
              <a:rPr lang="en-US" b="0" dirty="0"/>
              <a:t>Move to adopt text changes depicted by document 11-21-1580r3, instruct the technical editor to incorporate the changes in P802.11az draft and grant the editor editorial license.</a:t>
            </a:r>
          </a:p>
          <a:p>
            <a:pPr marL="0" indent="0"/>
            <a:endParaRPr lang="en-US" b="0" dirty="0"/>
          </a:p>
          <a:p>
            <a:pPr marL="0" indent="0"/>
            <a:r>
              <a:rPr lang="en-US" dirty="0"/>
              <a:t>Moved: </a:t>
            </a:r>
            <a:r>
              <a:rPr lang="en-US" b="0" dirty="0"/>
              <a:t>Nehru Bhandaru </a:t>
            </a:r>
          </a:p>
          <a:p>
            <a:pPr marL="0" indent="0"/>
            <a:r>
              <a:rPr lang="en-US" dirty="0"/>
              <a:t>Second: </a:t>
            </a:r>
            <a:r>
              <a:rPr lang="en-US" b="0" dirty="0"/>
              <a:t>Ali Raissinia </a:t>
            </a:r>
          </a:p>
          <a:p>
            <a:pPr marL="0" indent="0"/>
            <a:r>
              <a:rPr lang="en-US" dirty="0"/>
              <a:t>Results: </a:t>
            </a:r>
            <a:r>
              <a:rPr lang="en-US" b="0" dirty="0"/>
              <a:t>unanimous approval</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746970228"/>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(202111-04): </a:t>
            </a:r>
          </a:p>
          <a:p>
            <a:pPr marL="0" indent="0"/>
            <a:r>
              <a:rPr lang="en-US" sz="2000" b="0" dirty="0"/>
              <a:t>Move to adopt the resolution depicted by document 11-21-1842r1 for </a:t>
            </a:r>
            <a:r>
              <a:rPr lang="pt-BR" sz="2000" b="0" dirty="0"/>
              <a:t>CIDs 288244, 288245, 288281, 288282, 288284, 288316 (6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250169850"/>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(202111-05): </a:t>
            </a:r>
          </a:p>
          <a:p>
            <a:pPr marL="0" indent="0"/>
            <a:r>
              <a:rPr lang="en-US" sz="2000" b="0" dirty="0"/>
              <a:t>Move to adopt the resolution depicted by document 11-21-1843r1 for </a:t>
            </a:r>
            <a:r>
              <a:rPr lang="pt-BR" sz="2000" b="0" dirty="0"/>
              <a:t>CIDs 287655, 288271, 288314, 288315 (4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Assaf Kasher</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485426567"/>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11-21-1580</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(202111-06):</a:t>
            </a:r>
            <a:endParaRPr lang="en-US" dirty="0"/>
          </a:p>
          <a:p>
            <a:pPr marL="0" indent="0"/>
            <a:r>
              <a:rPr lang="en-US" b="0" dirty="0"/>
              <a:t>Move to adopt text changes depicted by document 11-21-1580r5, instruct the technical editor to incorporate the changes in P802.11az draft and grant the editor editorial license.</a:t>
            </a:r>
          </a:p>
          <a:p>
            <a:pPr marL="0" indent="0"/>
            <a:endParaRPr lang="en-US" b="0" dirty="0"/>
          </a:p>
          <a:p>
            <a:pPr marL="0" indent="0"/>
            <a:r>
              <a:rPr lang="en-US" dirty="0"/>
              <a:t>Moved: </a:t>
            </a:r>
            <a:r>
              <a:rPr lang="en-US" b="0" dirty="0"/>
              <a:t>Assaf Kasher </a:t>
            </a:r>
          </a:p>
          <a:p>
            <a:pPr marL="0" indent="0"/>
            <a:r>
              <a:rPr lang="en-US" dirty="0"/>
              <a:t>Second: </a:t>
            </a:r>
            <a:r>
              <a:rPr lang="en-US" b="0" dirty="0"/>
              <a:t>Ali Raissinia </a:t>
            </a:r>
          </a:p>
          <a:p>
            <a:pPr marL="0" indent="0"/>
            <a:r>
              <a:rPr lang="en-US" dirty="0"/>
              <a:t>Results: 12/0/4</a:t>
            </a:r>
          </a:p>
          <a:p>
            <a:pPr marL="0" indent="0"/>
            <a:r>
              <a:rPr lang="en-US" b="0" dirty="0"/>
              <a:t>Motion passes</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231084196"/>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11-21-1837</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(202111-07):</a:t>
            </a:r>
            <a:endParaRPr lang="en-US" dirty="0"/>
          </a:p>
          <a:p>
            <a:pPr marL="0" indent="0"/>
            <a:r>
              <a:rPr lang="en-US" b="0" dirty="0"/>
              <a:t>Approve document “11-21-1837-01-00az-response to communication from WFA RE 802.11az.docx" as the IEEE 802.11 response to Wi-Fi Alliance Location Task Group Communication to IEEE 802.11 WG, and grant the chair editorial license. </a:t>
            </a:r>
          </a:p>
          <a:p>
            <a:pPr marL="0" indent="0"/>
            <a:endParaRPr lang="en-US" b="0" dirty="0"/>
          </a:p>
          <a:p>
            <a:pPr marL="0" indent="0"/>
            <a:r>
              <a:rPr lang="en-US" dirty="0"/>
              <a:t>Moved: </a:t>
            </a:r>
            <a:r>
              <a:rPr lang="en-US" b="0" dirty="0"/>
              <a:t>Peter Yee</a:t>
            </a:r>
          </a:p>
          <a:p>
            <a:pPr marL="0" indent="0"/>
            <a:r>
              <a:rPr lang="en-US" dirty="0"/>
              <a:t>Second: </a:t>
            </a:r>
            <a:r>
              <a:rPr lang="en-US" b="0" dirty="0"/>
              <a:t>Ian Sherlock </a:t>
            </a:r>
          </a:p>
          <a:p>
            <a:pPr marL="0" indent="0"/>
            <a:r>
              <a:rPr lang="en-US" dirty="0"/>
              <a:t>Results: </a:t>
            </a:r>
            <a:r>
              <a:rPr lang="en-US" b="0" dirty="0"/>
              <a:t>17/0/1</a:t>
            </a:r>
          </a:p>
          <a:p>
            <a:pPr marL="0" indent="0"/>
            <a:r>
              <a:rPr lang="en-US" b="0" dirty="0"/>
              <a:t>Motion passes</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996421995"/>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11-21-1875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3666"/>
            <a:ext cx="10361084" cy="4609630"/>
          </a:xfrm>
        </p:spPr>
        <p:txBody>
          <a:bodyPr/>
          <a:lstStyle/>
          <a:p>
            <a:r>
              <a:rPr lang="en-US" sz="2000" dirty="0"/>
              <a:t>Motion </a:t>
            </a:r>
            <a:r>
              <a:rPr lang="en-US" sz="2000" b="0" dirty="0"/>
              <a:t>(202111-08): </a:t>
            </a:r>
          </a:p>
          <a:p>
            <a:pPr marL="0" indent="0"/>
            <a:r>
              <a:rPr lang="en-US" sz="2000" b="0" dirty="0"/>
              <a:t>Move to adopt the resolution depicted by document 11-21-1875r1 for </a:t>
            </a:r>
            <a:r>
              <a:rPr lang="pt-BR" sz="2000" b="0" dirty="0"/>
              <a:t>CIDs 288291, 288290, 288292 (3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Liwen Chu</a:t>
            </a:r>
          </a:p>
          <a:p>
            <a:r>
              <a:rPr lang="en-US" sz="2000" b="0" dirty="0"/>
              <a:t>Results (Y/N/A): </a:t>
            </a:r>
            <a:r>
              <a:rPr lang="en-US" sz="2000" b="0"/>
              <a:t>unanimous approval.</a:t>
            </a:r>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93627057"/>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11-21-1944</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(202201-01): </a:t>
            </a:r>
          </a:p>
          <a:p>
            <a:pPr marL="0" indent="0"/>
            <a:r>
              <a:rPr lang="en-US" sz="2000" b="0" dirty="0"/>
              <a:t>Move to adopt the resolution depicted by document 11-21-1944r2 for CIDs 287866, 287867, 287870, 287871, 287872, 287874, and CID 287875 (7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391442078"/>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11-21-1979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(202201-02): </a:t>
            </a:r>
          </a:p>
          <a:p>
            <a:pPr marL="0" indent="0"/>
            <a:r>
              <a:rPr lang="en-US" sz="2000" b="0" dirty="0"/>
              <a:t>Move to adopt the resolution depicted by document 11-21-1979r3 for CIDs 288269, 288243, 288055, 288054, 287873, 287834, 287669, and 287648 ( 8 CIDs total), instruct the technical editor to incorporate it in the P802.11az draft and grant the editor editorial license. </a:t>
            </a:r>
          </a:p>
          <a:p>
            <a:endParaRPr lang="en-US" sz="2000" b="0" dirty="0"/>
          </a:p>
          <a:p>
            <a:r>
              <a:rPr lang="en-US" sz="2000" b="0" dirty="0"/>
              <a:t>Moved by: Nehru Bhandaru </a:t>
            </a:r>
          </a:p>
          <a:p>
            <a:r>
              <a:rPr lang="en-US" sz="2000" b="0" dirty="0"/>
              <a:t>Seconded by: Ali Raissinia </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90161391"/>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(202201-03): </a:t>
            </a:r>
          </a:p>
          <a:p>
            <a:pPr marL="0" indent="0"/>
            <a:r>
              <a:rPr lang="en-US" sz="2000" b="0" dirty="0"/>
              <a:t>Move to adopt the resolution depicted by document 11-21-1841r5 for CIDs 287679, 287656, 287662, 287663, 287678, 287680, 287683, 288235, 288236, 288297, 288298, 288299, 288300, 288301, 288302 and 288305 (16 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Nehru Bhandaru </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147952630"/>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11-21/1833r0 “September-November-2021-telecon-minutes” posted to Mentor Nov. 9</a:t>
            </a:r>
            <a:r>
              <a:rPr lang="en-US" b="0" baseline="30000" dirty="0"/>
              <a:t>th</a:t>
            </a:r>
            <a:r>
              <a:rPr lang="en-US" b="0" dirty="0"/>
              <a:t> 2021.</a:t>
            </a:r>
          </a:p>
          <a:p>
            <a:endParaRPr lang="en-US" dirty="0"/>
          </a:p>
          <a:p>
            <a:r>
              <a:rPr lang="en-US" dirty="0"/>
              <a:t>Motion (</a:t>
            </a:r>
            <a:r>
              <a:rPr lang="en-US" b="0" dirty="0"/>
              <a:t>202201-04):</a:t>
            </a:r>
          </a:p>
          <a:p>
            <a:pPr marL="0" indent="0"/>
            <a:r>
              <a:rPr lang="en-US" b="0" dirty="0"/>
              <a:t>Move to approve document 11-21/1883r0 as </a:t>
            </a:r>
            <a:r>
              <a:rPr lang="en-US" b="0" dirty="0" err="1"/>
              <a:t>TGaz</a:t>
            </a:r>
            <a:r>
              <a:rPr lang="en-US" b="0" dirty="0"/>
              <a:t> meeting minutes for telecons running between the Sep. and the Nov. 2021 IEEE 802.11 meeting weeks. </a:t>
            </a:r>
          </a:p>
          <a:p>
            <a:pPr marL="0" indent="0"/>
            <a:endParaRPr lang="en-US" b="0" dirty="0"/>
          </a:p>
          <a:p>
            <a:r>
              <a:rPr lang="en-US" b="0" dirty="0"/>
              <a:t>Moved by: Assaf Kasher</a:t>
            </a:r>
          </a:p>
          <a:p>
            <a:r>
              <a:rPr lang="en-US" b="0" dirty="0"/>
              <a:t>Seconded by: Ali Raissinia </a:t>
            </a:r>
          </a:p>
          <a:p>
            <a:r>
              <a:rPr lang="en-US" b="0" dirty="0"/>
              <a:t>Results (Y/N/A): unanimous </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169</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893474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11-20-0642 LB249 Resolution Editorial Batch 1-434 (Roy Want)</a:t>
            </a:r>
          </a:p>
          <a:p>
            <a:pPr marL="0" indent="0"/>
            <a:endParaRPr lang="en-US" dirty="0"/>
          </a:p>
          <a:p>
            <a:pPr marL="0" indent="0"/>
            <a:r>
              <a:rPr lang="en-US" sz="2000" dirty="0"/>
              <a:t>Motion </a:t>
            </a:r>
            <a:r>
              <a:rPr lang="en-US" sz="2000" b="0" dirty="0"/>
              <a:t>(202006-04)</a:t>
            </a:r>
            <a:endParaRPr lang="en-US" sz="2000" dirty="0"/>
          </a:p>
          <a:p>
            <a:pPr marL="0" indent="0"/>
            <a:r>
              <a:rPr lang="en-US" sz="2000" b="0" dirty="0"/>
              <a:t>Move to adopt the resolutions depicted by document 11-20-0642r0 for CID resolutions depicted by the document</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Assaf Kasher </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844734115"/>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11-21/1834r0 “November-2021-Plenary-minutes” posted to Mentor Jan. 14</a:t>
            </a:r>
            <a:r>
              <a:rPr lang="en-US" b="0" baseline="30000" dirty="0"/>
              <a:t>th</a:t>
            </a:r>
            <a:r>
              <a:rPr lang="en-US" b="0" dirty="0"/>
              <a:t> 2022.</a:t>
            </a:r>
          </a:p>
          <a:p>
            <a:endParaRPr lang="en-US" dirty="0"/>
          </a:p>
          <a:p>
            <a:r>
              <a:rPr lang="en-US" dirty="0"/>
              <a:t>Motion (</a:t>
            </a:r>
            <a:r>
              <a:rPr lang="en-US" b="0" dirty="0"/>
              <a:t>202201-05):</a:t>
            </a:r>
          </a:p>
          <a:p>
            <a:pPr marL="0" indent="0"/>
            <a:r>
              <a:rPr lang="en-US" b="0" dirty="0"/>
              <a:t>Move to approve document 11-21/1834r0 as </a:t>
            </a:r>
            <a:r>
              <a:rPr lang="en-US" b="0" dirty="0" err="1"/>
              <a:t>TGaz</a:t>
            </a:r>
            <a:r>
              <a:rPr lang="en-US" b="0" dirty="0"/>
              <a:t> meeting minutes running as part of the IEEE 802.11 November Plenary meeting. </a:t>
            </a:r>
          </a:p>
          <a:p>
            <a:pPr marL="0" indent="0"/>
            <a:endParaRPr lang="en-US" b="0" dirty="0"/>
          </a:p>
          <a:p>
            <a:r>
              <a:rPr lang="en-US" b="0" dirty="0"/>
              <a:t>Moved by: Assaf Kasher</a:t>
            </a:r>
          </a:p>
          <a:p>
            <a:r>
              <a:rPr lang="en-US" b="0" dirty="0"/>
              <a:t>Seconded by: Ali Raissinia</a:t>
            </a:r>
          </a:p>
          <a:p>
            <a:r>
              <a:rPr lang="en-US" b="0" dirty="0"/>
              <a:t>Results (Y/N/A): unanimous</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170</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574088628"/>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E53A0-5B78-4E74-8CBF-ACF833CED5E4}"/>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74CD575E-0FCC-4422-B3E5-A1148EBE959D}"/>
              </a:ext>
            </a:extLst>
          </p:cNvPr>
          <p:cNvSpPr>
            <a:spLocks noGrp="1"/>
          </p:cNvSpPr>
          <p:nvPr>
            <p:ph idx="1"/>
          </p:nvPr>
        </p:nvSpPr>
        <p:spPr/>
        <p:txBody>
          <a:bodyPr/>
          <a:lstStyle/>
          <a:p>
            <a:pPr marL="0" indent="0"/>
            <a:r>
              <a:rPr lang="en-US" b="0" dirty="0"/>
              <a:t>Document 11-22/87r1 “November-January-2021-telecon-minutes” posted to Mentor Jan. 14</a:t>
            </a:r>
            <a:r>
              <a:rPr lang="en-US" b="0" baseline="30000" dirty="0"/>
              <a:t>th</a:t>
            </a:r>
            <a:r>
              <a:rPr lang="en-US" b="0" dirty="0"/>
              <a:t> 2022.</a:t>
            </a:r>
          </a:p>
          <a:p>
            <a:endParaRPr lang="en-US" dirty="0"/>
          </a:p>
          <a:p>
            <a:r>
              <a:rPr lang="en-US" dirty="0"/>
              <a:t>Motion (</a:t>
            </a:r>
            <a:r>
              <a:rPr lang="en-US" b="0" dirty="0"/>
              <a:t>202201-06):</a:t>
            </a:r>
          </a:p>
          <a:p>
            <a:pPr marL="0" indent="0"/>
            <a:r>
              <a:rPr lang="en-US" b="0" dirty="0"/>
              <a:t>Move to approve document 11-22/87r1 as </a:t>
            </a:r>
            <a:r>
              <a:rPr lang="en-US" b="0" dirty="0" err="1"/>
              <a:t>TGaz</a:t>
            </a:r>
            <a:r>
              <a:rPr lang="en-US" b="0" dirty="0"/>
              <a:t> meeting minutes for telecons running between the Nov. 2021 and the Jan. 2022 IEEE 802.11 meeting weeks. </a:t>
            </a:r>
          </a:p>
          <a:p>
            <a:pPr marL="0" indent="0"/>
            <a:endParaRPr lang="en-US" b="0" dirty="0"/>
          </a:p>
          <a:p>
            <a:r>
              <a:rPr lang="en-US" b="0" dirty="0"/>
              <a:t>Moved by: Assaf Kasher</a:t>
            </a:r>
          </a:p>
          <a:p>
            <a:r>
              <a:rPr lang="en-US" b="0" dirty="0"/>
              <a:t>Seconded by: Stuart Kerry</a:t>
            </a:r>
          </a:p>
          <a:p>
            <a:r>
              <a:rPr lang="en-US" b="0" dirty="0"/>
              <a:t>Results (Y/N/A): unanimous</a:t>
            </a:r>
          </a:p>
          <a:p>
            <a:endParaRPr lang="en-US" dirty="0"/>
          </a:p>
          <a:p>
            <a:endParaRPr lang="en-US" dirty="0"/>
          </a:p>
        </p:txBody>
      </p:sp>
      <p:sp>
        <p:nvSpPr>
          <p:cNvPr id="4" name="Slide Number Placeholder 3">
            <a:extLst>
              <a:ext uri="{FF2B5EF4-FFF2-40B4-BE49-F238E27FC236}">
                <a16:creationId xmlns:a16="http://schemas.microsoft.com/office/drawing/2014/main" id="{6BE6B7E3-4F7E-42D6-A337-6469941D05A0}"/>
              </a:ext>
            </a:extLst>
          </p:cNvPr>
          <p:cNvSpPr>
            <a:spLocks noGrp="1"/>
          </p:cNvSpPr>
          <p:nvPr>
            <p:ph type="sldNum" idx="12"/>
          </p:nvPr>
        </p:nvSpPr>
        <p:spPr/>
        <p:txBody>
          <a:bodyPr/>
          <a:lstStyle/>
          <a:p>
            <a:r>
              <a:rPr lang="en-GB"/>
              <a:t>Slide </a:t>
            </a:r>
            <a:fld id="{440F5867-744E-4AA6-B0ED-4C44D2DFBB7B}" type="slidenum">
              <a:rPr lang="en-GB" smtClean="0"/>
              <a:pPr/>
              <a:t>171</a:t>
            </a:fld>
            <a:endParaRPr lang="en-GB" dirty="0"/>
          </a:p>
        </p:txBody>
      </p:sp>
      <p:sp>
        <p:nvSpPr>
          <p:cNvPr id="5" name="Footer Placeholder 4">
            <a:extLst>
              <a:ext uri="{FF2B5EF4-FFF2-40B4-BE49-F238E27FC236}">
                <a16:creationId xmlns:a16="http://schemas.microsoft.com/office/drawing/2014/main" id="{16664A6D-6F94-4EA7-9A1F-9D82E4537EA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8D85436-0181-4DD3-9AF6-99C01FCB55EE}"/>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503973931"/>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11-22-128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(202201-07): </a:t>
            </a:r>
          </a:p>
          <a:p>
            <a:pPr marL="0" indent="0"/>
            <a:r>
              <a:rPr lang="en-US" sz="2000" b="0" dirty="0"/>
              <a:t>Move to adopt the resolutions depicted by document 11-22-128r1 for CIDs 7005, 7016, 7017, 7019, 7020, 7034, 7040, 7043 ( 8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Nehru Bhandaru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289031636"/>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11-22-168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(202201-08): </a:t>
            </a:r>
          </a:p>
          <a:p>
            <a:pPr marL="0" indent="0"/>
            <a:r>
              <a:rPr lang="en-US" sz="2000" b="0" dirty="0"/>
              <a:t>Move to adopt the resolutions depicted by document 11-22-168r1 for CIDs 7047, 7056, 7065, 7072, 7076 (total of 5),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Chao Chun Wang</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272522050"/>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F0EED-7E8E-4BF9-91E9-D31BF4FB0478}"/>
              </a:ext>
            </a:extLst>
          </p:cNvPr>
          <p:cNvSpPr>
            <a:spLocks noGrp="1"/>
          </p:cNvSpPr>
          <p:nvPr>
            <p:ph type="title"/>
          </p:nvPr>
        </p:nvSpPr>
        <p:spPr/>
        <p:txBody>
          <a:bodyPr/>
          <a:lstStyle/>
          <a:p>
            <a:r>
              <a:rPr lang="en-US" dirty="0"/>
              <a:t>Submission 11-22-131</a:t>
            </a:r>
          </a:p>
        </p:txBody>
      </p:sp>
      <p:sp>
        <p:nvSpPr>
          <p:cNvPr id="3" name="Content Placeholder 2">
            <a:extLst>
              <a:ext uri="{FF2B5EF4-FFF2-40B4-BE49-F238E27FC236}">
                <a16:creationId xmlns:a16="http://schemas.microsoft.com/office/drawing/2014/main" id="{3962179C-48FC-4A6F-BBF3-970C67149850}"/>
              </a:ext>
            </a:extLst>
          </p:cNvPr>
          <p:cNvSpPr>
            <a:spLocks noGrp="1"/>
          </p:cNvSpPr>
          <p:nvPr>
            <p:ph idx="1"/>
          </p:nvPr>
        </p:nvSpPr>
        <p:spPr/>
        <p:txBody>
          <a:bodyPr/>
          <a:lstStyle/>
          <a:p>
            <a:r>
              <a:rPr lang="en-US" sz="2400" dirty="0"/>
              <a:t>Motion </a:t>
            </a:r>
            <a:r>
              <a:rPr lang="en-US" sz="2400" b="0" dirty="0"/>
              <a:t>(202201-09): </a:t>
            </a:r>
          </a:p>
          <a:p>
            <a:pPr marL="0" indent="0"/>
            <a:r>
              <a:rPr lang="en-US" sz="2400" b="0" dirty="0"/>
              <a:t>Move to adopt the text changes described in 11-22-131r2, instruct the technical editor to incorporate it in the P802.11az draft and grant the editor editorial license. </a:t>
            </a:r>
          </a:p>
          <a:p>
            <a:endParaRPr lang="en-US" sz="2400" b="0" dirty="0"/>
          </a:p>
          <a:p>
            <a:r>
              <a:rPr lang="en-US" sz="2400" b="0" dirty="0"/>
              <a:t>Moved: Assaf Kasher </a:t>
            </a:r>
          </a:p>
          <a:p>
            <a:r>
              <a:rPr lang="en-US" b="0" dirty="0"/>
              <a:t>Second: Julia </a:t>
            </a:r>
            <a:r>
              <a:rPr lang="en-US" b="0" dirty="0" err="1"/>
              <a:t>Shuling</a:t>
            </a:r>
            <a:r>
              <a:rPr lang="en-US" b="0" dirty="0"/>
              <a:t> Feng</a:t>
            </a:r>
          </a:p>
          <a:p>
            <a:r>
              <a:rPr lang="en-US" b="0" dirty="0"/>
              <a:t>Results: unanimous </a:t>
            </a:r>
            <a:endParaRPr lang="en-US" dirty="0"/>
          </a:p>
        </p:txBody>
      </p:sp>
      <p:sp>
        <p:nvSpPr>
          <p:cNvPr id="4" name="Slide Number Placeholder 3">
            <a:extLst>
              <a:ext uri="{FF2B5EF4-FFF2-40B4-BE49-F238E27FC236}">
                <a16:creationId xmlns:a16="http://schemas.microsoft.com/office/drawing/2014/main" id="{49ABA65E-8A0A-45E2-A598-84B4ED3ADFDA}"/>
              </a:ext>
            </a:extLst>
          </p:cNvPr>
          <p:cNvSpPr>
            <a:spLocks noGrp="1"/>
          </p:cNvSpPr>
          <p:nvPr>
            <p:ph type="sldNum" idx="12"/>
          </p:nvPr>
        </p:nvSpPr>
        <p:spPr/>
        <p:txBody>
          <a:bodyPr/>
          <a:lstStyle/>
          <a:p>
            <a:r>
              <a:rPr lang="en-GB"/>
              <a:t>Slide </a:t>
            </a:r>
            <a:fld id="{440F5867-744E-4AA6-B0ED-4C44D2DFBB7B}" type="slidenum">
              <a:rPr lang="en-GB" smtClean="0"/>
              <a:pPr/>
              <a:t>174</a:t>
            </a:fld>
            <a:endParaRPr lang="en-GB" dirty="0"/>
          </a:p>
        </p:txBody>
      </p:sp>
      <p:sp>
        <p:nvSpPr>
          <p:cNvPr id="5" name="Footer Placeholder 4">
            <a:extLst>
              <a:ext uri="{FF2B5EF4-FFF2-40B4-BE49-F238E27FC236}">
                <a16:creationId xmlns:a16="http://schemas.microsoft.com/office/drawing/2014/main" id="{B5591204-B9E1-45CE-91A5-16994D5A055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4396410-6093-4549-BB88-CF3958A88ACD}"/>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714829104"/>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11-22-156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(202201-10): </a:t>
            </a:r>
          </a:p>
          <a:p>
            <a:pPr marL="0" indent="0"/>
            <a:r>
              <a:rPr lang="en-US" sz="2000" b="0" dirty="0"/>
              <a:t>Move to adopt the resolutions depicted by document 11-22-156r1 for CIDs 7367, 7368, 7369, 7370, 7371, 7372, 7373, 7251, 7301, 7105, 7078, 7080, 7094, 7095 (total of 14), instruct the technical editor to incorporate it in the P802.11az draft and grant the editor editorial license. </a:t>
            </a:r>
          </a:p>
          <a:p>
            <a:endParaRPr lang="en-US" sz="2000" b="0" dirty="0"/>
          </a:p>
          <a:p>
            <a:r>
              <a:rPr lang="en-US" sz="2000" b="0" dirty="0"/>
              <a:t>Moved by: Assaf Kasher </a:t>
            </a:r>
          </a:p>
          <a:p>
            <a:r>
              <a:rPr lang="en-US" sz="2000" b="0" dirty="0"/>
              <a:t>Seconded by: Christian Berger</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314714241"/>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11-22-149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(202202-01): </a:t>
            </a:r>
          </a:p>
          <a:p>
            <a:pPr marL="0" indent="0"/>
            <a:r>
              <a:rPr lang="en-US" sz="2000" b="0" dirty="0"/>
              <a:t>Move to adopt the resolutions depicted by document 11-22-149r1 for CIDs 7052, 7279 and 7281 (total of 3),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231363487"/>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11-22-259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(202202-02): </a:t>
            </a:r>
          </a:p>
          <a:p>
            <a:pPr marL="0" indent="0"/>
            <a:r>
              <a:rPr lang="en-US" sz="2000" b="0" dirty="0"/>
              <a:t>Move to adopt the resolutions depicted by document 11-22-259r1 for CIDs 7097, 7101 ,7102, 7107, 7108, 7109, 7112, 7119, 7120 and 7121 (total of 10), instruct the technical editor to incorporate it in the P802.11az draft and grant the editor editorial license. </a:t>
            </a:r>
          </a:p>
          <a:p>
            <a:endParaRPr lang="en-US" sz="2000" b="0" dirty="0"/>
          </a:p>
          <a:p>
            <a:r>
              <a:rPr lang="en-US" sz="2000" b="0" dirty="0"/>
              <a:t>Moved by: Assaf Kasher </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342606988"/>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11-22-148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(202202-03): </a:t>
            </a:r>
          </a:p>
          <a:p>
            <a:pPr marL="0" indent="0"/>
            <a:r>
              <a:rPr lang="en-US" sz="2000" b="0" dirty="0"/>
              <a:t>Move to adopt the resolutions depicted by document 11-22-148r2 for CIDs 7075 and 7087 (total of 2),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Youhan Kim</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886477343"/>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11-22-265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(202202-04): </a:t>
            </a:r>
          </a:p>
          <a:p>
            <a:pPr marL="0" indent="0"/>
            <a:r>
              <a:rPr lang="en-US" sz="2000" b="0" dirty="0"/>
              <a:t>Move to adopt the resolutions depicted by document 11-22-265r1 for CID 7077(total of 1),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4037811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11-20-641 CR remaining CIDs 11.22.6.4.3.2, 11.22.6.5 (Dibakar Das)</a:t>
            </a:r>
          </a:p>
          <a:p>
            <a:pPr marL="0" indent="0"/>
            <a:endParaRPr lang="en-US" dirty="0"/>
          </a:p>
          <a:p>
            <a:pPr marL="0" indent="0"/>
            <a:r>
              <a:rPr lang="en-US" sz="2000" dirty="0"/>
              <a:t>Motion </a:t>
            </a:r>
            <a:r>
              <a:rPr lang="en-US" sz="2000" b="0" dirty="0"/>
              <a:t>(202006-05):</a:t>
            </a:r>
            <a:endParaRPr lang="en-US" sz="2000" dirty="0"/>
          </a:p>
          <a:p>
            <a:pPr marL="0" indent="0"/>
            <a:r>
              <a:rPr lang="en-US" sz="2000" b="0" dirty="0"/>
              <a:t>Move to adopt the resolutions depicted by document 11-20-0641r0 for CID 3679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7/1/7</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584872198"/>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11-22-297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(202202-05): </a:t>
            </a:r>
          </a:p>
          <a:p>
            <a:pPr marL="0" indent="0"/>
            <a:r>
              <a:rPr lang="en-US" sz="2000" b="0" dirty="0"/>
              <a:t>Move to adopt the resolutions depicted by document 11-22-297r0 for CID 7036 (total of 1),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727076555"/>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11-22-366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(202202-06): </a:t>
            </a:r>
          </a:p>
          <a:p>
            <a:pPr marL="0" indent="0"/>
            <a:r>
              <a:rPr lang="en-US" sz="2000" b="0" dirty="0"/>
              <a:t>Move to adopt the resolutions depicted by document 11-22-366r1 for CIDs 7079, 7081, 7084, 7085, 7088, 7089, 7090, 7091, 7092, 7093 (total of 10),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a:t>
            </a:r>
            <a:r>
              <a:rPr lang="en-US" sz="2000" b="0"/>
              <a:t>): unanimous </a:t>
            </a:r>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066605794"/>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11-22-368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(202203-01): </a:t>
            </a:r>
          </a:p>
          <a:p>
            <a:pPr marL="0" indent="0"/>
            <a:r>
              <a:rPr lang="en-US" sz="2000" b="0" dirty="0"/>
              <a:t>Move to adopt the resolutions depicted by document 11-22-368r0 a total of 100 Editorial CIDs,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661773581"/>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11-22-357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(202203-02): </a:t>
            </a:r>
          </a:p>
          <a:p>
            <a:pPr marL="0" indent="0"/>
            <a:r>
              <a:rPr lang="en-US" sz="2000" b="0" dirty="0"/>
              <a:t>Move to adopt the resolutions depicted by document 11-22-357r0 for CIDs 7082, 7083 (total of 2),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057428072"/>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E53A0-5B78-4E74-8CBF-ACF833CED5E4}"/>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74CD575E-0FCC-4422-B3E5-A1148EBE959D}"/>
              </a:ext>
            </a:extLst>
          </p:cNvPr>
          <p:cNvSpPr>
            <a:spLocks noGrp="1"/>
          </p:cNvSpPr>
          <p:nvPr>
            <p:ph idx="1"/>
          </p:nvPr>
        </p:nvSpPr>
        <p:spPr>
          <a:xfrm>
            <a:off x="914401" y="1700809"/>
            <a:ext cx="10361084" cy="4393606"/>
          </a:xfrm>
        </p:spPr>
        <p:txBody>
          <a:bodyPr/>
          <a:lstStyle/>
          <a:p>
            <a:pPr marL="0" indent="0"/>
            <a:r>
              <a:rPr lang="en-US" b="0" dirty="0"/>
              <a:t>Document 11-22-103r0 “January-2022-interim-minutes” posted to Mentor Jan. 25</a:t>
            </a:r>
            <a:r>
              <a:rPr lang="en-US" b="0" baseline="30000" dirty="0"/>
              <a:t>th</a:t>
            </a:r>
            <a:r>
              <a:rPr lang="en-US" b="0" dirty="0"/>
              <a:t> 2022.</a:t>
            </a:r>
          </a:p>
          <a:p>
            <a:endParaRPr lang="en-US" dirty="0"/>
          </a:p>
          <a:p>
            <a:r>
              <a:rPr lang="en-US" dirty="0"/>
              <a:t>Motion (</a:t>
            </a:r>
            <a:r>
              <a:rPr lang="en-US" b="0" dirty="0"/>
              <a:t>202203-03):</a:t>
            </a:r>
          </a:p>
          <a:p>
            <a:pPr marL="0" indent="0"/>
            <a:r>
              <a:rPr lang="en-US" b="0" dirty="0"/>
              <a:t>Move to approve document 11-22-103r0 as </a:t>
            </a:r>
            <a:r>
              <a:rPr lang="en-US" b="0" dirty="0" err="1"/>
              <a:t>TGaz</a:t>
            </a:r>
            <a:r>
              <a:rPr lang="en-US" b="0" dirty="0"/>
              <a:t> meeting minutes for the Jan. 2022 IEEE 802.11 interim meeting week. </a:t>
            </a:r>
          </a:p>
          <a:p>
            <a:pPr marL="0" indent="0"/>
            <a:endParaRPr lang="en-US" b="0" dirty="0"/>
          </a:p>
          <a:p>
            <a:r>
              <a:rPr lang="en-US" b="0" dirty="0"/>
              <a:t>Moved by: Assaf Kasher</a:t>
            </a:r>
          </a:p>
          <a:p>
            <a:r>
              <a:rPr lang="en-US" b="0" dirty="0"/>
              <a:t>Seconded by: Roy Want</a:t>
            </a:r>
          </a:p>
          <a:p>
            <a:r>
              <a:rPr lang="en-US" b="0" dirty="0"/>
              <a:t>Results (Y/N/A): 21/0/2</a:t>
            </a:r>
          </a:p>
          <a:p>
            <a:r>
              <a:rPr lang="en-US" b="0" dirty="0"/>
              <a:t>Motion passes</a:t>
            </a:r>
          </a:p>
          <a:p>
            <a:endParaRPr lang="en-US" dirty="0"/>
          </a:p>
          <a:p>
            <a:endParaRPr lang="en-US" dirty="0"/>
          </a:p>
        </p:txBody>
      </p:sp>
      <p:sp>
        <p:nvSpPr>
          <p:cNvPr id="4" name="Slide Number Placeholder 3">
            <a:extLst>
              <a:ext uri="{FF2B5EF4-FFF2-40B4-BE49-F238E27FC236}">
                <a16:creationId xmlns:a16="http://schemas.microsoft.com/office/drawing/2014/main" id="{6BE6B7E3-4F7E-42D6-A337-6469941D05A0}"/>
              </a:ext>
            </a:extLst>
          </p:cNvPr>
          <p:cNvSpPr>
            <a:spLocks noGrp="1"/>
          </p:cNvSpPr>
          <p:nvPr>
            <p:ph type="sldNum" idx="12"/>
          </p:nvPr>
        </p:nvSpPr>
        <p:spPr/>
        <p:txBody>
          <a:bodyPr/>
          <a:lstStyle/>
          <a:p>
            <a:r>
              <a:rPr lang="en-GB"/>
              <a:t>Slide </a:t>
            </a:r>
            <a:fld id="{440F5867-744E-4AA6-B0ED-4C44D2DFBB7B}" type="slidenum">
              <a:rPr lang="en-GB" smtClean="0"/>
              <a:pPr/>
              <a:t>184</a:t>
            </a:fld>
            <a:endParaRPr lang="en-GB" dirty="0"/>
          </a:p>
        </p:txBody>
      </p:sp>
      <p:sp>
        <p:nvSpPr>
          <p:cNvPr id="5" name="Footer Placeholder 4">
            <a:extLst>
              <a:ext uri="{FF2B5EF4-FFF2-40B4-BE49-F238E27FC236}">
                <a16:creationId xmlns:a16="http://schemas.microsoft.com/office/drawing/2014/main" id="{16664A6D-6F94-4EA7-9A1F-9D82E4537EA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8D85436-0181-4DD3-9AF6-99C01FCB55EE}"/>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270233057"/>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E53A0-5B78-4E74-8CBF-ACF833CED5E4}"/>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74CD575E-0FCC-4422-B3E5-A1148EBE959D}"/>
              </a:ext>
            </a:extLst>
          </p:cNvPr>
          <p:cNvSpPr>
            <a:spLocks noGrp="1"/>
          </p:cNvSpPr>
          <p:nvPr>
            <p:ph idx="1"/>
          </p:nvPr>
        </p:nvSpPr>
        <p:spPr/>
        <p:txBody>
          <a:bodyPr/>
          <a:lstStyle/>
          <a:p>
            <a:pPr marL="0" indent="0"/>
            <a:r>
              <a:rPr lang="en-US" b="0" dirty="0"/>
              <a:t>Document 11-22-403r0 “February-March-2022-telecon-minutes” posted to Mentor March 2</a:t>
            </a:r>
            <a:r>
              <a:rPr lang="en-US" b="0" baseline="30000" dirty="0"/>
              <a:t>nd</a:t>
            </a:r>
            <a:r>
              <a:rPr lang="en-US" b="0" dirty="0"/>
              <a:t> 2022.</a:t>
            </a:r>
          </a:p>
          <a:p>
            <a:endParaRPr lang="en-US" dirty="0"/>
          </a:p>
          <a:p>
            <a:r>
              <a:rPr lang="en-US" dirty="0"/>
              <a:t>Motion (</a:t>
            </a:r>
            <a:r>
              <a:rPr lang="en-US" b="0" dirty="0"/>
              <a:t>202203-04):</a:t>
            </a:r>
          </a:p>
          <a:p>
            <a:pPr marL="0" indent="0"/>
            <a:r>
              <a:rPr lang="en-US" b="0" dirty="0"/>
              <a:t>Move to approve document 11-22-403r0 as </a:t>
            </a:r>
            <a:r>
              <a:rPr lang="en-US" b="0" dirty="0" err="1"/>
              <a:t>TGaz</a:t>
            </a:r>
            <a:r>
              <a:rPr lang="en-US" b="0" dirty="0"/>
              <a:t> meeting minutes for telecons running between the Jan. and March 2022 IEEE 802.11 meeting weeks. </a:t>
            </a:r>
          </a:p>
          <a:p>
            <a:pPr marL="0" indent="0"/>
            <a:endParaRPr lang="en-US" b="0" dirty="0"/>
          </a:p>
          <a:p>
            <a:r>
              <a:rPr lang="en-US" b="0" dirty="0"/>
              <a:t>Moved by: Assaf Kasher</a:t>
            </a:r>
          </a:p>
          <a:p>
            <a:r>
              <a:rPr lang="en-US" b="0" dirty="0"/>
              <a:t>Seconded by: Ali Raissinia </a:t>
            </a:r>
          </a:p>
          <a:p>
            <a:r>
              <a:rPr lang="en-US" b="0" dirty="0"/>
              <a:t>Results (Y/N/A): unanimous</a:t>
            </a:r>
          </a:p>
          <a:p>
            <a:endParaRPr lang="en-US" dirty="0"/>
          </a:p>
          <a:p>
            <a:endParaRPr lang="en-US" dirty="0"/>
          </a:p>
        </p:txBody>
      </p:sp>
      <p:sp>
        <p:nvSpPr>
          <p:cNvPr id="4" name="Slide Number Placeholder 3">
            <a:extLst>
              <a:ext uri="{FF2B5EF4-FFF2-40B4-BE49-F238E27FC236}">
                <a16:creationId xmlns:a16="http://schemas.microsoft.com/office/drawing/2014/main" id="{6BE6B7E3-4F7E-42D6-A337-6469941D05A0}"/>
              </a:ext>
            </a:extLst>
          </p:cNvPr>
          <p:cNvSpPr>
            <a:spLocks noGrp="1"/>
          </p:cNvSpPr>
          <p:nvPr>
            <p:ph type="sldNum" idx="12"/>
          </p:nvPr>
        </p:nvSpPr>
        <p:spPr/>
        <p:txBody>
          <a:bodyPr/>
          <a:lstStyle/>
          <a:p>
            <a:r>
              <a:rPr lang="en-GB"/>
              <a:t>Slide </a:t>
            </a:r>
            <a:fld id="{440F5867-744E-4AA6-B0ED-4C44D2DFBB7B}" type="slidenum">
              <a:rPr lang="en-GB" smtClean="0"/>
              <a:pPr/>
              <a:t>185</a:t>
            </a:fld>
            <a:endParaRPr lang="en-GB" dirty="0"/>
          </a:p>
        </p:txBody>
      </p:sp>
      <p:sp>
        <p:nvSpPr>
          <p:cNvPr id="5" name="Footer Placeholder 4">
            <a:extLst>
              <a:ext uri="{FF2B5EF4-FFF2-40B4-BE49-F238E27FC236}">
                <a16:creationId xmlns:a16="http://schemas.microsoft.com/office/drawing/2014/main" id="{16664A6D-6F94-4EA7-9A1F-9D82E4537EA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8D85436-0181-4DD3-9AF6-99C01FCB55EE}"/>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376864664"/>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9D4D2A-2846-4C2E-A11C-50B613B4AD4B}"/>
              </a:ext>
            </a:extLst>
          </p:cNvPr>
          <p:cNvSpPr>
            <a:spLocks noGrp="1"/>
          </p:cNvSpPr>
          <p:nvPr>
            <p:ph type="title"/>
          </p:nvPr>
        </p:nvSpPr>
        <p:spPr/>
        <p:txBody>
          <a:bodyPr/>
          <a:lstStyle/>
          <a:p>
            <a:r>
              <a:rPr lang="en-US" dirty="0"/>
              <a:t>Approval to forward 11az Draft to JTC1/SC6</a:t>
            </a:r>
          </a:p>
        </p:txBody>
      </p:sp>
      <p:sp>
        <p:nvSpPr>
          <p:cNvPr id="3" name="Content Placeholder 2">
            <a:extLst>
              <a:ext uri="{FF2B5EF4-FFF2-40B4-BE49-F238E27FC236}">
                <a16:creationId xmlns:a16="http://schemas.microsoft.com/office/drawing/2014/main" id="{C6BEA981-77F8-4646-831E-E664A81705CE}"/>
              </a:ext>
            </a:extLst>
          </p:cNvPr>
          <p:cNvSpPr>
            <a:spLocks noGrp="1"/>
          </p:cNvSpPr>
          <p:nvPr>
            <p:ph idx="1"/>
          </p:nvPr>
        </p:nvSpPr>
        <p:spPr/>
        <p:txBody>
          <a:bodyPr/>
          <a:lstStyle/>
          <a:p>
            <a:r>
              <a:rPr lang="en-US" dirty="0"/>
              <a:t>Motion (</a:t>
            </a:r>
            <a:r>
              <a:rPr lang="en-US" b="0" dirty="0"/>
              <a:t>202203-05)</a:t>
            </a:r>
            <a:r>
              <a:rPr lang="en-US" dirty="0"/>
              <a:t>:</a:t>
            </a:r>
          </a:p>
          <a:p>
            <a:pPr marL="0" indent="0"/>
            <a:r>
              <a:rPr lang="en-US" b="0" dirty="0"/>
              <a:t>IEEE 802.11 </a:t>
            </a:r>
            <a:r>
              <a:rPr lang="en-US" b="0" dirty="0" err="1"/>
              <a:t>TGaz</a:t>
            </a:r>
            <a:r>
              <a:rPr lang="en-US" b="0" dirty="0"/>
              <a:t> NGP requests IEEE 802.11 WG to forward P802.11az D4.0 to ISO/IEC JTC1/SC6, for information under the PSDO agreement.</a:t>
            </a:r>
          </a:p>
          <a:p>
            <a:endParaRPr lang="en-US" dirty="0"/>
          </a:p>
          <a:p>
            <a:r>
              <a:rPr lang="en-US" dirty="0"/>
              <a:t>Move: </a:t>
            </a:r>
            <a:r>
              <a:rPr lang="en-US" b="0" dirty="0"/>
              <a:t>Peter Yee </a:t>
            </a:r>
          </a:p>
          <a:p>
            <a:r>
              <a:rPr lang="en-US" dirty="0"/>
              <a:t>2</a:t>
            </a:r>
            <a:r>
              <a:rPr lang="en-US" baseline="30000" dirty="0"/>
              <a:t>nd</a:t>
            </a:r>
            <a:r>
              <a:rPr lang="en-US" dirty="0"/>
              <a:t>: </a:t>
            </a:r>
            <a:r>
              <a:rPr lang="en-US" b="0" dirty="0"/>
              <a:t>Christian Berger</a:t>
            </a:r>
          </a:p>
          <a:p>
            <a:r>
              <a:rPr lang="en-US" dirty="0"/>
              <a:t>Results: </a:t>
            </a:r>
            <a:r>
              <a:rPr lang="en-US" b="0" dirty="0"/>
              <a:t>27/0/3</a:t>
            </a:r>
          </a:p>
          <a:p>
            <a:r>
              <a:rPr lang="en-US" b="0" dirty="0"/>
              <a:t>Motion passes</a:t>
            </a:r>
            <a:endParaRPr lang="en-US" dirty="0"/>
          </a:p>
        </p:txBody>
      </p:sp>
      <p:sp>
        <p:nvSpPr>
          <p:cNvPr id="4" name="Slide Number Placeholder 3">
            <a:extLst>
              <a:ext uri="{FF2B5EF4-FFF2-40B4-BE49-F238E27FC236}">
                <a16:creationId xmlns:a16="http://schemas.microsoft.com/office/drawing/2014/main" id="{A38C44F1-EF78-4DBB-81DC-76FA8B437097}"/>
              </a:ext>
            </a:extLst>
          </p:cNvPr>
          <p:cNvSpPr>
            <a:spLocks noGrp="1"/>
          </p:cNvSpPr>
          <p:nvPr>
            <p:ph type="sldNum" idx="12"/>
          </p:nvPr>
        </p:nvSpPr>
        <p:spPr/>
        <p:txBody>
          <a:bodyPr/>
          <a:lstStyle/>
          <a:p>
            <a:r>
              <a:rPr lang="en-GB"/>
              <a:t>Slide </a:t>
            </a:r>
            <a:fld id="{440F5867-744E-4AA6-B0ED-4C44D2DFBB7B}" type="slidenum">
              <a:rPr lang="en-GB" smtClean="0"/>
              <a:pPr/>
              <a:t>186</a:t>
            </a:fld>
            <a:endParaRPr lang="en-GB" dirty="0"/>
          </a:p>
        </p:txBody>
      </p:sp>
      <p:sp>
        <p:nvSpPr>
          <p:cNvPr id="5" name="Footer Placeholder 4">
            <a:extLst>
              <a:ext uri="{FF2B5EF4-FFF2-40B4-BE49-F238E27FC236}">
                <a16:creationId xmlns:a16="http://schemas.microsoft.com/office/drawing/2014/main" id="{0BA2D409-DB89-437D-9BC3-65DD0EA81B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E336BFA-81D4-4830-B27B-ABFE30030172}"/>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11604928"/>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11-22-402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202203-06): </a:t>
            </a:r>
          </a:p>
          <a:p>
            <a:pPr marL="0" indent="0"/>
            <a:r>
              <a:rPr lang="en-US" sz="2000" b="0" dirty="0"/>
              <a:t>Move to adopt the resolutions depicted by document 11-22-402r3 for CIDs 7114, 7213, 7214, 7130, 7162, 7170, 7177  (total of 7),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200732763"/>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11-22-400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202203-07): </a:t>
            </a:r>
          </a:p>
          <a:p>
            <a:pPr marL="0" indent="0"/>
            <a:r>
              <a:rPr lang="en-US" sz="2000" b="0" dirty="0"/>
              <a:t>Move to adopt the resolutions depicted by document 11-22-400r2 for CIDs 7094, 7096, 7098, 7099 (total of 4)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Youhan Kim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138996151"/>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11-22-437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202203-08): </a:t>
            </a:r>
          </a:p>
          <a:p>
            <a:pPr marL="0" indent="0"/>
            <a:r>
              <a:rPr lang="en-US" sz="2000" b="0" dirty="0"/>
              <a:t>Move to adopt the resolutions depicted by document 11-22-437r2 for CIDs 7031, 7035, 7042, 7257, 7261, and 7262 (total of 6)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6185043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11-20-0707 Max Number of LTF (Christian Berger)</a:t>
            </a:r>
          </a:p>
          <a:p>
            <a:pPr marL="0" indent="0"/>
            <a:endParaRPr lang="en-US" dirty="0"/>
          </a:p>
          <a:p>
            <a:pPr marL="0" indent="0"/>
            <a:r>
              <a:rPr lang="en-US" sz="2000" dirty="0"/>
              <a:t>Motion </a:t>
            </a:r>
            <a:r>
              <a:rPr lang="en-US" sz="2000" b="0" dirty="0"/>
              <a:t>(202006-06):</a:t>
            </a:r>
            <a:endParaRPr lang="en-US" sz="2000" dirty="0"/>
          </a:p>
          <a:p>
            <a:pPr marL="0" indent="0"/>
            <a:r>
              <a:rPr lang="en-US" sz="2000" b="0" dirty="0"/>
              <a:t>Move to adopt the draft changes depicted by document 11-20-0707r3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May 13</a:t>
            </a:r>
            <a:r>
              <a:rPr lang="en-US" sz="1600" b="0" baseline="30000" dirty="0"/>
              <a:t>th</a:t>
            </a:r>
            <a:r>
              <a:rPr lang="en-US" sz="1600" b="0" dirty="0"/>
              <a:t> (Y/N/A): 17/0/3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761215612"/>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11-22-451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(202203-09): </a:t>
            </a:r>
          </a:p>
          <a:p>
            <a:pPr marL="0" indent="0"/>
            <a:r>
              <a:rPr lang="en-US" sz="2000" b="0" dirty="0"/>
              <a:t>Move to adopt the resolution depicted by document 11-22-451r3 for CID </a:t>
            </a:r>
            <a:r>
              <a:rPr lang="en-GB" sz="1800" b="0" dirty="0">
                <a:effectLst/>
                <a:latin typeface="Times New Roman" panose="02020603050405020304" pitchFamily="18" charset="0"/>
                <a:ea typeface="Malgun Gothic" panose="020B0503020000020004" pitchFamily="34" charset="-127"/>
              </a:rPr>
              <a:t>7095 </a:t>
            </a:r>
            <a:r>
              <a:rPr lang="en-US" sz="2000" b="0" dirty="0"/>
              <a:t>(total of 1)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9/1/2 motion passes.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265475550"/>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11-22-471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(202203-10): </a:t>
            </a:r>
          </a:p>
          <a:p>
            <a:pPr marL="0" indent="0"/>
            <a:r>
              <a:rPr lang="en-US" sz="2000" b="0" dirty="0"/>
              <a:t>Move to adopt the resolution depicted by document 11-22-471r2 for CIDs 7123, 7131, 7134, 7138, 7139, 7172, 7181, 7182, 7185, 7186, 7187, 7195, 7196, 7191, 7219, 7223 (16 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Roy Want</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9879332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motion compendium for </a:t>
            </a:r>
            <a:r>
              <a:rPr lang="en-US" altLang="en-US" dirty="0" err="1"/>
              <a:t>TGaz</a:t>
            </a:r>
            <a:r>
              <a:rPr lang="en-US" altLang="en-US" dirty="0"/>
              <a:t> </a:t>
            </a:r>
            <a:r>
              <a:rPr lang="en-US" altLang="en-US"/>
              <a:t>Plenary Telecons.</a:t>
            </a:r>
            <a:endParaRPr lang="en-US" altLang="en-US" dirty="0"/>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(202006-07):</a:t>
            </a:r>
            <a:endParaRPr lang="en-US" sz="2000" dirty="0"/>
          </a:p>
          <a:p>
            <a:pPr marL="0" indent="0"/>
            <a:r>
              <a:rPr lang="en-US" sz="2000" b="0" dirty="0"/>
              <a:t>Move to adopt the resolutions depicted by document 11-20-759r1 for CIDs 3129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p>
          <a:p>
            <a:pPr marL="0" indent="0"/>
            <a:r>
              <a:rPr lang="en-US" sz="2000" b="0" dirty="0"/>
              <a:t>Second: Ganesh Venkatesan</a:t>
            </a:r>
          </a:p>
          <a:p>
            <a:pPr marL="0" indent="0"/>
            <a:r>
              <a:rPr lang="en-US" sz="2000" b="0" dirty="0"/>
              <a:t>Results (Y/N/A): unanimous consent </a:t>
            </a:r>
          </a:p>
          <a:p>
            <a:pPr marL="0" indent="0"/>
            <a:endParaRPr lang="en-US" sz="2000" b="0" dirty="0"/>
          </a:p>
          <a:p>
            <a:pPr marL="0" indent="0"/>
            <a:r>
              <a:rPr lang="en-US" sz="1600" b="0" dirty="0"/>
              <a:t>Results from the May 20 (Y/N/A): 14/0/4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2596249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(202006-08):</a:t>
            </a:r>
            <a:endParaRPr lang="en-US" sz="2000" dirty="0"/>
          </a:p>
          <a:p>
            <a:pPr marL="0" indent="0"/>
            <a:r>
              <a:rPr lang="en-US" sz="2000" b="0" dirty="0"/>
              <a:t>Move to adopt the resolutions depicted by document 11-20-759r3 for CIDs 3629 and 3271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Ganesh Venkatesan</a:t>
            </a:r>
          </a:p>
          <a:p>
            <a:pPr marL="0" indent="0"/>
            <a:r>
              <a:rPr lang="en-US" sz="2000" b="0" dirty="0"/>
              <a:t>Results (Y/N/A): unanimous consent</a:t>
            </a:r>
          </a:p>
          <a:p>
            <a:pPr marL="0" indent="0"/>
            <a:endParaRPr lang="en-US" sz="2000" b="0" dirty="0"/>
          </a:p>
          <a:p>
            <a:pPr marL="0" indent="0"/>
            <a:r>
              <a:rPr lang="en-US" sz="1600" b="0" dirty="0"/>
              <a:t>Results from the May 27 (Y/N/A): 13/0/3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5620869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11-20-0788 CR for LB249-Trigger frame (Dibakar Das)</a:t>
            </a:r>
          </a:p>
          <a:p>
            <a:pPr marL="0" indent="0"/>
            <a:endParaRPr lang="en-US" sz="1800" dirty="0"/>
          </a:p>
          <a:p>
            <a:pPr marL="0" indent="0"/>
            <a:r>
              <a:rPr lang="en-US" sz="2000" dirty="0"/>
              <a:t>Motion </a:t>
            </a:r>
            <a:r>
              <a:rPr lang="en-US" sz="2000" b="0" dirty="0"/>
              <a:t>(202006-09):</a:t>
            </a:r>
            <a:endParaRPr lang="en-US" sz="2000" dirty="0"/>
          </a:p>
          <a:p>
            <a:pPr marL="0" indent="0"/>
            <a:r>
              <a:rPr lang="en-US" sz="2000" b="0" dirty="0"/>
              <a:t>Move to adopt the resolutions depicted by document 11-20-788r2 for CIDs 3013, 3014, 3015, 3102, 3283, 3355, 3389, 3016, 3017, 3827, 3888, 3324, 3434, 3962, 3287, 3435, 4004 and 4005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3rd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7212438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11-20-806 lb249-cids</a:t>
            </a:r>
          </a:p>
          <a:p>
            <a:pPr marL="0" indent="0"/>
            <a:endParaRPr lang="en-US" sz="1800" dirty="0"/>
          </a:p>
          <a:p>
            <a:pPr marL="0" indent="0"/>
            <a:r>
              <a:rPr lang="en-US" sz="2000" dirty="0"/>
              <a:t>Motion </a:t>
            </a:r>
            <a:r>
              <a:rPr lang="en-US" sz="2000" b="0" dirty="0"/>
              <a:t>(202006-10):</a:t>
            </a:r>
            <a:endParaRPr lang="en-US" sz="2000" dirty="0"/>
          </a:p>
          <a:p>
            <a:pPr marL="0" indent="0"/>
            <a:r>
              <a:rPr lang="en-US" sz="2000" b="0" dirty="0"/>
              <a:t>Move to adopt the resolutions depicted by document 11-20-806r1 for CIDs 3357 and 3523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10</a:t>
            </a:r>
            <a:r>
              <a:rPr lang="en-US" sz="1600" b="0" baseline="30000" dirty="0"/>
              <a:t>th</a:t>
            </a:r>
            <a:r>
              <a:rPr lang="en-US" sz="1600" b="0" dirty="0"/>
              <a:t>  (Y/N/A): 14/0/0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7646025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11-20/1043 “TGz-telecon-minutes-May-July-2020” posted to Mentor July 12</a:t>
            </a:r>
            <a:r>
              <a:rPr lang="en-US" b="0" baseline="30000" dirty="0"/>
              <a:t>th</a:t>
            </a:r>
            <a:r>
              <a:rPr lang="en-US" b="0" dirty="0"/>
              <a:t>  2020</a:t>
            </a:r>
          </a:p>
          <a:p>
            <a:endParaRPr lang="en-US" dirty="0"/>
          </a:p>
          <a:p>
            <a:r>
              <a:rPr lang="en-US" dirty="0"/>
              <a:t>Motion (</a:t>
            </a:r>
            <a:r>
              <a:rPr lang="en-US" b="0" dirty="0"/>
              <a:t>202007-01):</a:t>
            </a:r>
          </a:p>
          <a:p>
            <a:pPr marL="0" indent="0"/>
            <a:r>
              <a:rPr lang="en-US" b="0" dirty="0"/>
              <a:t>Move to approve document 11-20/1043r0 as TGaz meeting minutes for the May through July 2020 telecons. </a:t>
            </a:r>
          </a:p>
          <a:p>
            <a:r>
              <a:rPr lang="en-US" b="0" dirty="0"/>
              <a:t>Moved by: Assaf Kasher</a:t>
            </a:r>
          </a:p>
          <a:p>
            <a:r>
              <a:rPr lang="en-US" b="0" dirty="0"/>
              <a:t>Seconded by: Ali Raissinia</a:t>
            </a:r>
          </a:p>
          <a:p>
            <a:r>
              <a:rPr lang="en-US" b="0" dirty="0"/>
              <a:t>Results (Y/N/A): unanimous consent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3150292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11-20-0800 Resolutions to a few LB249 Comments (Part-5) (Ganesh Venkatesan)</a:t>
            </a:r>
          </a:p>
          <a:p>
            <a:pPr marL="0" indent="0"/>
            <a:endParaRPr lang="en-US" sz="1800" dirty="0"/>
          </a:p>
          <a:p>
            <a:pPr marL="0" indent="0"/>
            <a:r>
              <a:rPr lang="en-US" sz="2000" dirty="0"/>
              <a:t>Motion </a:t>
            </a:r>
            <a:r>
              <a:rPr lang="en-US" sz="2000" b="0" dirty="0"/>
              <a:t>(202007-02):</a:t>
            </a:r>
            <a:endParaRPr lang="en-US" sz="2000" dirty="0"/>
          </a:p>
          <a:p>
            <a:pPr marL="0" indent="0"/>
            <a:r>
              <a:rPr lang="en-US" sz="2000" b="0" dirty="0"/>
              <a:t>Move to adopt the resolutions depicted by document 11-20-0800r1 for CIDs 3232 and 3440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July 1</a:t>
            </a:r>
            <a:r>
              <a:rPr lang="en-US" sz="1600" b="0" baseline="30000" dirty="0"/>
              <a:t>st</a:t>
            </a:r>
            <a:r>
              <a:rPr lang="en-US" sz="1600" b="0" dirty="0"/>
              <a:t>   (Y/N/A): 12/1/3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5306897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11-20-0889r3 protected-</a:t>
            </a:r>
            <a:r>
              <a:rPr lang="en-US" sz="1800" b="0" dirty="0" err="1"/>
              <a:t>lmr</a:t>
            </a:r>
            <a:r>
              <a:rPr lang="en-US" sz="1800" b="0" dirty="0"/>
              <a:t>-replay-counter (Nehru Bhandaru)</a:t>
            </a:r>
          </a:p>
          <a:p>
            <a:pPr marL="0" indent="0"/>
            <a:endParaRPr lang="en-US" sz="1800" dirty="0"/>
          </a:p>
          <a:p>
            <a:pPr marL="0" indent="0"/>
            <a:r>
              <a:rPr lang="en-US" sz="2000" dirty="0"/>
              <a:t>Motion </a:t>
            </a:r>
            <a:r>
              <a:rPr lang="en-US" sz="2000" b="0" dirty="0"/>
              <a:t>(202007-03):</a:t>
            </a:r>
            <a:endParaRPr lang="en-US" sz="2000" dirty="0">
              <a:solidFill>
                <a:schemeClr val="tx1"/>
              </a:solidFill>
            </a:endParaRPr>
          </a:p>
          <a:p>
            <a:pPr marL="0" indent="0"/>
            <a:r>
              <a:rPr lang="en-US" sz="2000" b="0" dirty="0">
                <a:solidFill>
                  <a:schemeClr val="tx1"/>
                </a:solidFill>
              </a:rPr>
              <a:t>Move to adopt document 11-20-0889r3 into the 802.11az draft</a:t>
            </a:r>
            <a:r>
              <a:rPr lang="en-GB" sz="2000" b="0" dirty="0">
                <a:solidFill>
                  <a:schemeClr val="tx1"/>
                </a:solidFill>
              </a:rPr>
              <a:t>, </a:t>
            </a:r>
            <a:r>
              <a:rPr lang="en-US" sz="2000" b="0" dirty="0">
                <a:solidFill>
                  <a:schemeClr val="tx1"/>
                </a:solidFill>
              </a:rPr>
              <a:t>instruct the technical editor to incorporate it in the P802.11az draft amendment text and empower the editor to perform editorial changes.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June 17</a:t>
            </a:r>
            <a:r>
              <a:rPr lang="en-US" sz="1600" b="0" baseline="30000" dirty="0"/>
              <a:t>th</a:t>
            </a:r>
            <a:r>
              <a:rPr lang="en-US" sz="1600" b="0" dirty="0"/>
              <a:t>  (Y/N/A): 15/0/3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2538699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July plenary</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11-20-0698 LB249-CID3940-resolution (Solomon Trainin)</a:t>
            </a:r>
          </a:p>
          <a:p>
            <a:pPr marL="0" indent="0"/>
            <a:endParaRPr lang="en-US" sz="1800" dirty="0"/>
          </a:p>
          <a:p>
            <a:pPr marL="0" indent="0"/>
            <a:r>
              <a:rPr lang="en-US" sz="2000" dirty="0"/>
              <a:t>Motion </a:t>
            </a:r>
            <a:r>
              <a:rPr lang="en-US" sz="2000" b="0" dirty="0"/>
              <a:t>(202007-04):</a:t>
            </a:r>
            <a:endParaRPr lang="en-US" sz="2000" dirty="0"/>
          </a:p>
          <a:p>
            <a:pPr marL="0" indent="0"/>
            <a:r>
              <a:rPr lang="en-US" sz="2000" b="0" dirty="0"/>
              <a:t>Move to adopt the resolutions depicted by document 11-20-0698r2 for CIDs 3940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Ali Raissinia</a:t>
            </a:r>
          </a:p>
          <a:p>
            <a:pPr marL="0" indent="0"/>
            <a:r>
              <a:rPr lang="en-US" sz="2000" b="0" dirty="0"/>
              <a:t>Results (Y/N/A): unanimous consent</a:t>
            </a:r>
          </a:p>
          <a:p>
            <a:pPr marL="0" indent="0"/>
            <a:endParaRPr lang="en-US" sz="2000" b="0" dirty="0"/>
          </a:p>
          <a:p>
            <a:pPr marL="0" indent="0"/>
            <a:r>
              <a:rPr lang="en-US" sz="1600" b="0" dirty="0"/>
              <a:t>Results from the July 15</a:t>
            </a:r>
            <a:r>
              <a:rPr lang="en-US" sz="1600" b="0" baseline="30000" dirty="0"/>
              <a:t>th</a:t>
            </a:r>
            <a:r>
              <a:rPr lang="en-US" sz="1600" b="0" dirty="0"/>
              <a:t>  (Y/N/A): 21/1/25</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6528103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1073949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11-20/140 “Meeting Minutes January 2020 session” posted to Mentor January 13</a:t>
            </a:r>
            <a:r>
              <a:rPr lang="en-US" b="0" baseline="30000" dirty="0"/>
              <a:t>th</a:t>
            </a:r>
            <a:r>
              <a:rPr lang="en-US" b="0" dirty="0"/>
              <a:t>  2020</a:t>
            </a:r>
          </a:p>
          <a:p>
            <a:endParaRPr lang="en-US" dirty="0"/>
          </a:p>
          <a:p>
            <a:r>
              <a:rPr lang="en-US" dirty="0"/>
              <a:t>Motion (</a:t>
            </a:r>
            <a:r>
              <a:rPr lang="en-US" b="0" dirty="0"/>
              <a:t>202005-01):</a:t>
            </a:r>
          </a:p>
          <a:p>
            <a:pPr marL="0" indent="0"/>
            <a:r>
              <a:rPr lang="en-US" b="0" dirty="0"/>
              <a:t>Move to approve document 11-20/140r0 as </a:t>
            </a:r>
            <a:r>
              <a:rPr lang="en-US" b="0" dirty="0" err="1"/>
              <a:t>TGaz</a:t>
            </a:r>
            <a:r>
              <a:rPr lang="en-US" b="0" dirty="0"/>
              <a:t> meeting minutes for the Jan. 2020 meeting.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6644143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3400317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11-20/0847 “TGaz-Plenary-telecons-minutes-May-July-2020” posted to Mentor June 2</a:t>
            </a:r>
            <a:r>
              <a:rPr lang="en-US" b="0" baseline="30000" dirty="0"/>
              <a:t>nd</a:t>
            </a:r>
            <a:r>
              <a:rPr lang="en-US" b="0" dirty="0"/>
              <a:t> 2020</a:t>
            </a:r>
          </a:p>
          <a:p>
            <a:endParaRPr lang="en-US" dirty="0"/>
          </a:p>
          <a:p>
            <a:r>
              <a:rPr lang="en-US" dirty="0"/>
              <a:t>Motion (</a:t>
            </a:r>
            <a:r>
              <a:rPr lang="en-US" b="0" dirty="0"/>
              <a:t>202008-01):</a:t>
            </a:r>
          </a:p>
          <a:p>
            <a:pPr marL="0" indent="0"/>
            <a:r>
              <a:rPr lang="en-US" b="0" dirty="0"/>
              <a:t>Move to approve document 11-20/0847r0 as TGaz meeting minutes for the </a:t>
            </a:r>
            <a:r>
              <a:rPr lang="en-US" b="0" dirty="0" err="1"/>
              <a:t>TGaz</a:t>
            </a:r>
            <a:r>
              <a:rPr lang="en-US" b="0" dirty="0"/>
              <a:t> plenary meetings running between May to July 2020. </a:t>
            </a:r>
          </a:p>
          <a:p>
            <a:pPr marL="0" indent="0"/>
            <a:endParaRPr lang="en-US" b="0" dirty="0"/>
          </a:p>
          <a:p>
            <a:r>
              <a:rPr lang="en-US" b="0" dirty="0"/>
              <a:t>Moved by: Assaf Kasher</a:t>
            </a:r>
          </a:p>
          <a:p>
            <a:r>
              <a:rPr lang="en-US" b="0" dirty="0"/>
              <a:t>Seconded by: Roy Want</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3888285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11-20/1195 “TGz-meeting-minutes-July-15-2020-telecon-plenary” posted to Mentor Aug. 7th  2020</a:t>
            </a:r>
          </a:p>
          <a:p>
            <a:endParaRPr lang="en-US" dirty="0"/>
          </a:p>
          <a:p>
            <a:r>
              <a:rPr lang="en-US" dirty="0"/>
              <a:t>Motion (</a:t>
            </a:r>
            <a:r>
              <a:rPr lang="en-US" b="0" dirty="0"/>
              <a:t>202008-02):</a:t>
            </a:r>
          </a:p>
          <a:p>
            <a:pPr marL="0" indent="0"/>
            <a:r>
              <a:rPr lang="en-US" b="0" dirty="0"/>
              <a:t>Move to approve document 11-20/1195r0 as TGaz meeting minutes for the July 15 telecon. </a:t>
            </a:r>
          </a:p>
          <a:p>
            <a:r>
              <a:rPr lang="en-US" b="0" dirty="0"/>
              <a:t>Moved by: Assaf Kasher</a:t>
            </a:r>
          </a:p>
          <a:p>
            <a:r>
              <a:rPr lang="en-US" b="0" dirty="0"/>
              <a:t>Seconded by: Roy Want </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785555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11-20-0963r2 cid-3880-kdk-hltk (Nehru Bhandaru)</a:t>
            </a:r>
          </a:p>
          <a:p>
            <a:pPr marL="0" indent="0"/>
            <a:endParaRPr lang="en-US" sz="1800" dirty="0"/>
          </a:p>
          <a:p>
            <a:pPr marL="0" indent="0"/>
            <a:r>
              <a:rPr lang="en-US" sz="2000" dirty="0"/>
              <a:t>Motion </a:t>
            </a:r>
            <a:r>
              <a:rPr lang="en-US" sz="2000" b="0" dirty="0"/>
              <a:t>(202008-03):</a:t>
            </a:r>
            <a:endParaRPr lang="en-US" sz="2000" dirty="0">
              <a:solidFill>
                <a:schemeClr val="tx1"/>
              </a:solidFill>
            </a:endParaRPr>
          </a:p>
          <a:p>
            <a:pPr marL="0" indent="0"/>
            <a:r>
              <a:rPr lang="en-US" sz="2000" b="0" dirty="0"/>
              <a:t>Move to adopt the resolutions depicted by document 11-20-0963r2 for CID 3880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22</a:t>
            </a:r>
            <a:r>
              <a:rPr lang="en-US" sz="1600" b="0" baseline="30000" dirty="0"/>
              <a:t>nd</a:t>
            </a:r>
            <a:r>
              <a:rPr lang="en-US" sz="1600" b="0" dirty="0"/>
              <a:t>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5498860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11-20-1106 </a:t>
            </a:r>
            <a:r>
              <a:rPr lang="en-US" sz="1800" b="0" dirty="0" err="1"/>
              <a:t>rsnxe</a:t>
            </a:r>
            <a:r>
              <a:rPr lang="en-US" sz="1800" b="0" dirty="0"/>
              <a:t>-in-</a:t>
            </a:r>
            <a:r>
              <a:rPr lang="en-US" sz="1800" b="0" dirty="0" err="1"/>
              <a:t>pasn</a:t>
            </a:r>
            <a:r>
              <a:rPr lang="en-US" sz="1800" b="0" dirty="0"/>
              <a:t> (Nehru Bhandaru)</a:t>
            </a:r>
          </a:p>
          <a:p>
            <a:pPr marL="0" indent="0"/>
            <a:endParaRPr lang="en-US" sz="1800" dirty="0"/>
          </a:p>
          <a:p>
            <a:pPr marL="0" indent="0"/>
            <a:r>
              <a:rPr lang="en-US" sz="2000" dirty="0"/>
              <a:t>Motion </a:t>
            </a:r>
            <a:r>
              <a:rPr lang="en-US" sz="2000" b="0" dirty="0"/>
              <a:t>(202008-04):</a:t>
            </a:r>
            <a:endParaRPr lang="en-US" sz="2000" dirty="0"/>
          </a:p>
          <a:p>
            <a:pPr marL="0" indent="0"/>
            <a:r>
              <a:rPr lang="en-US" sz="2000" b="0" dirty="0"/>
              <a:t>Move to adopt the draft text changes depicted by document 11-20-1106r0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29</a:t>
            </a:r>
            <a:r>
              <a:rPr lang="en-US" sz="1600" b="0" baseline="30000" dirty="0"/>
              <a:t>th</a:t>
            </a:r>
            <a:r>
              <a:rPr lang="en-US" sz="1600" b="0" dirty="0"/>
              <a:t>  (Y/N/A): 16/0/3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79865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7126447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2022</a:t>
            </a:r>
            <a:endParaRPr lang="en-GB"/>
          </a:p>
        </p:txBody>
      </p:sp>
    </p:spTree>
    <p:extLst>
      <p:ext uri="{BB962C8B-B14F-4D97-AF65-F5344CB8AC3E}">
        <p14:creationId xmlns:p14="http://schemas.microsoft.com/office/powerpoint/2010/main" val="33223324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9972593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11-20-1186 PFTM use clarification (Nehru Bhandaru) </a:t>
            </a:r>
          </a:p>
          <a:p>
            <a:pPr marL="0" indent="0"/>
            <a:endParaRPr lang="en-US" sz="1800" dirty="0"/>
          </a:p>
          <a:p>
            <a:pPr marL="0" indent="0"/>
            <a:r>
              <a:rPr lang="en-US" sz="2000" dirty="0"/>
              <a:t>Motion </a:t>
            </a:r>
            <a:r>
              <a:rPr lang="en-US" sz="2000" b="0" dirty="0"/>
              <a:t>(202009-01):</a:t>
            </a:r>
            <a:endParaRPr lang="en-US" sz="2000" dirty="0"/>
          </a:p>
          <a:p>
            <a:pPr marL="0" indent="0"/>
            <a:r>
              <a:rPr lang="en-US" sz="2000" b="0" dirty="0"/>
              <a:t>Move to adopt the draft text changes depicted by document 11-20-1186r0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telecon (Y/N/A): 14/0/3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0454030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11-20-1189 LB249 CR for various comments (Jonathan Segev)</a:t>
            </a:r>
          </a:p>
          <a:p>
            <a:pPr marL="0" indent="0"/>
            <a:endParaRPr lang="en-US" sz="1800" dirty="0"/>
          </a:p>
          <a:p>
            <a:pPr marL="0" indent="0"/>
            <a:r>
              <a:rPr lang="en-US" sz="2000" dirty="0"/>
              <a:t>Motion </a:t>
            </a:r>
            <a:r>
              <a:rPr lang="en-US" sz="2000" b="0" dirty="0"/>
              <a:t>(202009-02):</a:t>
            </a:r>
            <a:endParaRPr lang="en-US" sz="2000" dirty="0">
              <a:solidFill>
                <a:schemeClr val="tx1"/>
              </a:solidFill>
            </a:endParaRPr>
          </a:p>
          <a:p>
            <a:pPr marL="0" indent="0"/>
            <a:r>
              <a:rPr lang="en-US" sz="2000" b="0" dirty="0"/>
              <a:t>Move to adopt the resolutions depicted by document 11-20-1189r3 for CIDs 3094,3095, 3212, 3941, 3618, 3762, 3764, and 3825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(Y/N/A): 13/0/2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186918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27E95-98CB-4807-9888-907659D0C39B}"/>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41822C72-A60C-4550-B9D3-34EC13377427}"/>
              </a:ext>
            </a:extLst>
          </p:cNvPr>
          <p:cNvSpPr>
            <a:spLocks noGrp="1"/>
          </p:cNvSpPr>
          <p:nvPr>
            <p:ph idx="1"/>
          </p:nvPr>
        </p:nvSpPr>
        <p:spPr/>
        <p:txBody>
          <a:bodyPr/>
          <a:lstStyle/>
          <a:p>
            <a:pPr marL="0" indent="0"/>
            <a:r>
              <a:rPr lang="en-US" b="0" dirty="0"/>
              <a:t>Document 11-20/249 “</a:t>
            </a:r>
            <a:r>
              <a:rPr lang="en-US" b="0" dirty="0" err="1"/>
              <a:t>TGaz</a:t>
            </a:r>
            <a:r>
              <a:rPr lang="en-US" b="0" dirty="0"/>
              <a:t> telecon minutes January 8</a:t>
            </a:r>
            <a:r>
              <a:rPr lang="en-US" b="0" baseline="30000" dirty="0"/>
              <a:t>th</a:t>
            </a:r>
            <a:r>
              <a:rPr lang="en-US" b="0" dirty="0"/>
              <a:t> 2020” posted to Mentor January 29</a:t>
            </a:r>
            <a:r>
              <a:rPr lang="en-US" b="0" baseline="30000" dirty="0"/>
              <a:t>th</a:t>
            </a:r>
            <a:r>
              <a:rPr lang="en-US" b="0" dirty="0"/>
              <a:t> 2020.</a:t>
            </a:r>
          </a:p>
          <a:p>
            <a:endParaRPr lang="en-US" dirty="0"/>
          </a:p>
          <a:p>
            <a:r>
              <a:rPr lang="en-US" dirty="0"/>
              <a:t>Motion (</a:t>
            </a:r>
            <a:r>
              <a:rPr lang="en-US" b="0" dirty="0"/>
              <a:t>202005-02):</a:t>
            </a:r>
          </a:p>
          <a:p>
            <a:pPr marL="0" indent="0"/>
            <a:r>
              <a:rPr lang="en-US" b="0" dirty="0"/>
              <a:t>Move to approve document 11-20/249r0 as </a:t>
            </a:r>
            <a:r>
              <a:rPr lang="en-US" b="0" dirty="0" err="1"/>
              <a:t>TGaz</a:t>
            </a:r>
            <a:r>
              <a:rPr lang="en-US" b="0" dirty="0"/>
              <a:t> meeting minutes for the Jan. 8</a:t>
            </a:r>
            <a:r>
              <a:rPr lang="en-US" b="0" baseline="30000" dirty="0"/>
              <a:t>th</a:t>
            </a:r>
            <a:r>
              <a:rPr lang="en-US" b="0" dirty="0"/>
              <a:t> 2020 telecon.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0FC66B00-1056-4BDC-A19A-07716CA173D3}"/>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C0C5A38-A33A-432C-AA5A-52810CC6D32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F8C1237-005E-4C22-923F-25C9690D5B2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8658801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11-20-1257	LB249 CR for various comments (Jonathan Segev)</a:t>
            </a:r>
          </a:p>
          <a:p>
            <a:pPr marL="0" indent="0"/>
            <a:endParaRPr lang="en-US" sz="1800" dirty="0"/>
          </a:p>
          <a:p>
            <a:pPr marL="0" indent="0"/>
            <a:r>
              <a:rPr lang="en-US" sz="2000" dirty="0"/>
              <a:t>Motion </a:t>
            </a:r>
            <a:r>
              <a:rPr lang="en-US" sz="2000" b="0" dirty="0"/>
              <a:t>(202009-03):</a:t>
            </a:r>
            <a:endParaRPr lang="en-US" sz="2000" dirty="0">
              <a:solidFill>
                <a:schemeClr val="tx1"/>
              </a:solidFill>
            </a:endParaRPr>
          </a:p>
          <a:p>
            <a:pPr marL="0" indent="0"/>
            <a:r>
              <a:rPr lang="en-US" sz="2000" b="0" dirty="0"/>
              <a:t>Move to adopt the resolutions depicted by document 11-20-1257r1 for CIDs </a:t>
            </a:r>
            <a:r>
              <a:rPr lang="en-GB" sz="2000" b="0" dirty="0"/>
              <a:t>3758, 3844, 3854, 3855, 3860, 3862, 3863, and 3867,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Aug. 26</a:t>
            </a:r>
            <a:r>
              <a:rPr lang="en-US" sz="1600" b="0" baseline="30000" dirty="0"/>
              <a:t>th</a:t>
            </a:r>
            <a:r>
              <a:rPr lang="en-US" sz="1600" b="0" dirty="0"/>
              <a:t> (Y/N/A): 13/0/1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8714969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11-20-1143	LB249-2-editorial-CIDS (Assaf Kasher)</a:t>
            </a:r>
          </a:p>
          <a:p>
            <a:pPr marL="0" indent="0"/>
            <a:endParaRPr lang="en-US" sz="1800" dirty="0"/>
          </a:p>
          <a:p>
            <a:pPr marL="0" indent="0"/>
            <a:r>
              <a:rPr lang="en-US" sz="2000" dirty="0"/>
              <a:t>Motion </a:t>
            </a:r>
            <a:r>
              <a:rPr lang="en-US" sz="2000" b="0" dirty="0"/>
              <a:t>(202009-04):</a:t>
            </a:r>
            <a:endParaRPr lang="en-US" sz="2000" dirty="0">
              <a:solidFill>
                <a:schemeClr val="tx1"/>
              </a:solidFill>
            </a:endParaRPr>
          </a:p>
          <a:p>
            <a:pPr marL="0" indent="0"/>
            <a:r>
              <a:rPr lang="en-US" sz="2000" b="0" dirty="0"/>
              <a:t>Move to adopt the resolutions depicted by document 11-20-1143r1 for CIDs </a:t>
            </a:r>
            <a:r>
              <a:rPr lang="en-GB" sz="2000" b="0" dirty="0"/>
              <a:t>3510 and 3361,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Aug. 26</a:t>
            </a:r>
            <a:r>
              <a:rPr lang="en-US" sz="1600" b="0" baseline="30000" dirty="0"/>
              <a:t>th</a:t>
            </a:r>
            <a:r>
              <a:rPr lang="en-US" sz="1600" b="0" dirty="0"/>
              <a:t> (Y/N/A): 12/0/2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0728391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11-20-1196  LB 249 CID Resolution for CIDs 3281 and 3387 (Jonathan Segev) </a:t>
            </a:r>
          </a:p>
          <a:p>
            <a:pPr marL="0" indent="0"/>
            <a:endParaRPr lang="en-US" sz="1800" dirty="0"/>
          </a:p>
          <a:p>
            <a:pPr marL="0" indent="0"/>
            <a:r>
              <a:rPr lang="en-US" sz="2000" dirty="0"/>
              <a:t>Motion </a:t>
            </a:r>
            <a:r>
              <a:rPr lang="en-US" sz="2000" b="0" dirty="0"/>
              <a:t>(202009-05):</a:t>
            </a:r>
            <a:endParaRPr lang="en-US" sz="2000" dirty="0">
              <a:solidFill>
                <a:schemeClr val="tx1"/>
              </a:solidFill>
            </a:endParaRPr>
          </a:p>
          <a:p>
            <a:pPr marL="0" indent="0"/>
            <a:r>
              <a:rPr lang="en-US" sz="2000" b="0" dirty="0"/>
              <a:t>Move to adopt the resolutions depicted by document 11-20-1196r2 for CIDs </a:t>
            </a:r>
            <a:r>
              <a:rPr lang="en-GB" sz="2000" b="0" dirty="0"/>
              <a:t>3281 and 3387,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Aug. 27</a:t>
            </a:r>
            <a:r>
              <a:rPr lang="en-US" sz="1600" b="0" baseline="30000" dirty="0"/>
              <a:t>th</a:t>
            </a:r>
            <a:r>
              <a:rPr lang="en-US" sz="1600" b="0" dirty="0"/>
              <a:t> (Y/N/A): 7/0/2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7994270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11-20-1208 Delayed Reporting and Valid Measurements (Christian Berger)</a:t>
            </a:r>
          </a:p>
          <a:p>
            <a:pPr marL="0" indent="0"/>
            <a:endParaRPr lang="en-US" sz="1800" dirty="0"/>
          </a:p>
          <a:p>
            <a:pPr marL="0" indent="0"/>
            <a:r>
              <a:rPr lang="en-US" sz="2000" dirty="0"/>
              <a:t>Motion </a:t>
            </a:r>
            <a:r>
              <a:rPr lang="en-US" sz="2000" b="0" dirty="0"/>
              <a:t>(202009-06):</a:t>
            </a:r>
            <a:endParaRPr lang="en-US" sz="2000" dirty="0">
              <a:solidFill>
                <a:schemeClr val="tx1"/>
              </a:solidFill>
            </a:endParaRPr>
          </a:p>
          <a:p>
            <a:pPr marL="0" indent="0"/>
            <a:r>
              <a:rPr lang="en-US" sz="2000" b="0" dirty="0"/>
              <a:t>Move to adopt the draft text changes depicted by document 11-20-1208r1, instruct the technical editor to incorporate it in the P802.11az draft and grant the editor editorial license. </a:t>
            </a:r>
          </a:p>
          <a:p>
            <a:pPr marL="0" indent="0"/>
            <a:endParaRPr lang="en-US" sz="2000" b="0" dirty="0"/>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approval</a:t>
            </a:r>
          </a:p>
          <a:p>
            <a:pPr marL="0" indent="0"/>
            <a:endParaRPr lang="en-US" sz="2000" b="0" dirty="0"/>
          </a:p>
          <a:p>
            <a:pPr marL="0" indent="0"/>
            <a:r>
              <a:rPr lang="en-US" sz="1600" b="0" dirty="0"/>
              <a:t>Results from the Aug. 27</a:t>
            </a:r>
            <a:r>
              <a:rPr lang="en-US" sz="1600" b="0" baseline="30000" dirty="0"/>
              <a:t>th</a:t>
            </a:r>
            <a:r>
              <a:rPr lang="en-US" sz="1600" b="0" dirty="0"/>
              <a:t> (Y/N/A): 8/0/1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0941518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11-20-1219	comment resolution LB249 various (Christian Berger)</a:t>
            </a:r>
          </a:p>
          <a:p>
            <a:pPr marL="0" indent="0"/>
            <a:endParaRPr lang="en-US" sz="1800" dirty="0"/>
          </a:p>
          <a:p>
            <a:pPr marL="0" indent="0"/>
            <a:r>
              <a:rPr lang="en-US" sz="2000" dirty="0"/>
              <a:t>Motion </a:t>
            </a:r>
            <a:r>
              <a:rPr lang="en-US" sz="2000" b="0" dirty="0"/>
              <a:t>(202009-07):</a:t>
            </a:r>
            <a:endParaRPr lang="en-US" sz="2000" dirty="0">
              <a:solidFill>
                <a:schemeClr val="tx1"/>
              </a:solidFill>
            </a:endParaRPr>
          </a:p>
          <a:p>
            <a:pPr marL="0" indent="0"/>
            <a:r>
              <a:rPr lang="en-US" sz="2000" b="0" dirty="0"/>
              <a:t>Move to adopt the resolutions depicted by document 11-20-1219r3 for CIDs 3008, 3884, 3011, 3019, 3105, 3242, 3671, 3119, 4019, 3267, 3268, 3986 and 3987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consent</a:t>
            </a:r>
          </a:p>
          <a:p>
            <a:pPr marL="0" indent="0"/>
            <a:endParaRPr lang="en-US" sz="2000" b="0" dirty="0"/>
          </a:p>
          <a:p>
            <a:pPr marL="0" indent="0"/>
            <a:r>
              <a:rPr lang="en-US" sz="1600" b="0" dirty="0"/>
              <a:t>Results from the Sep. 3</a:t>
            </a:r>
            <a:r>
              <a:rPr lang="en-US" sz="1600" b="0" baseline="30000" dirty="0"/>
              <a:t>rd</a:t>
            </a:r>
            <a:r>
              <a:rPr lang="en-US" sz="1600" b="0" dirty="0"/>
              <a:t>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898231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11-20-1225	 LB249 CRS </a:t>
            </a:r>
            <a:r>
              <a:rPr lang="en-US" sz="1800" b="0" dirty="0" err="1"/>
              <a:t>nb</a:t>
            </a:r>
            <a:r>
              <a:rPr lang="en-US" sz="1800" b="0" dirty="0"/>
              <a:t> 0820 (Nehru Bhandaru)</a:t>
            </a:r>
          </a:p>
          <a:p>
            <a:pPr marL="0" indent="0"/>
            <a:endParaRPr lang="en-US" sz="1800" dirty="0"/>
          </a:p>
          <a:p>
            <a:pPr marL="0" indent="0"/>
            <a:r>
              <a:rPr lang="en-US" sz="2000" dirty="0"/>
              <a:t>Motion </a:t>
            </a:r>
            <a:r>
              <a:rPr lang="en-US" sz="2000" b="0" dirty="0"/>
              <a:t>(202009-08):</a:t>
            </a:r>
            <a:endParaRPr lang="en-US" sz="2000" dirty="0">
              <a:solidFill>
                <a:schemeClr val="tx1"/>
              </a:solidFill>
            </a:endParaRPr>
          </a:p>
          <a:p>
            <a:pPr marL="0" indent="0"/>
            <a:r>
              <a:rPr lang="en-US" sz="2000" b="0" dirty="0"/>
              <a:t>Move to adopt the resolutions depicted by document 11-20-1225r4 for CIDs 3132, 3304, 3319, 3388, 3399, 3404, 3453, 3460, 3461, 3520, 3650, 3839, 3974, 3975 and 3988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approval. </a:t>
            </a:r>
          </a:p>
          <a:p>
            <a:pPr marL="0" indent="0"/>
            <a:endParaRPr lang="en-US" sz="2000" b="0" dirty="0"/>
          </a:p>
          <a:p>
            <a:pPr marL="0" indent="0"/>
            <a:r>
              <a:rPr lang="en-US" sz="1600" b="0" dirty="0"/>
              <a:t>Results from the Sep. 10</a:t>
            </a:r>
            <a:r>
              <a:rPr lang="en-US" sz="1600" b="0" baseline="30000" dirty="0"/>
              <a:t>th</a:t>
            </a:r>
            <a:r>
              <a:rPr lang="en-US" sz="1600" b="0" dirty="0"/>
              <a:t> (Y/N/A): 13/0/0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89957463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11-20/1335 “Meeting Minutes Aug 19th 2020 Telecon” posted to Mentor Aug. 28th  2020</a:t>
            </a:r>
          </a:p>
          <a:p>
            <a:endParaRPr lang="en-US" dirty="0"/>
          </a:p>
          <a:p>
            <a:r>
              <a:rPr lang="en-US" dirty="0"/>
              <a:t>Motion (</a:t>
            </a:r>
            <a:r>
              <a:rPr lang="en-US" b="0" dirty="0"/>
              <a:t>202010-01):</a:t>
            </a:r>
          </a:p>
          <a:p>
            <a:pPr marL="0" indent="0"/>
            <a:r>
              <a:rPr lang="en-US" b="0" dirty="0"/>
              <a:t>Move to approve document 11-20/1335r0 as TGaz meeting minutes for the August 19</a:t>
            </a:r>
            <a:r>
              <a:rPr lang="en-US" b="0" baseline="30000" dirty="0"/>
              <a:t>th</a:t>
            </a:r>
            <a:r>
              <a:rPr lang="en-US" b="0" dirty="0"/>
              <a:t> telecon. </a:t>
            </a:r>
          </a:p>
          <a:p>
            <a:r>
              <a:rPr lang="en-US" b="0" dirty="0"/>
              <a:t>Moved by: Assaf Kasher</a:t>
            </a:r>
          </a:p>
          <a:p>
            <a:r>
              <a:rPr lang="en-US" b="0" dirty="0"/>
              <a:t>Seconded by: Christian Berger</a:t>
            </a:r>
          </a:p>
          <a:p>
            <a:r>
              <a:rPr lang="en-US" b="0" dirty="0"/>
              <a:t>Results (Y/N/A): 7/0/0</a:t>
            </a:r>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3443814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830391"/>
            <a:ext cx="10361084" cy="4264024"/>
          </a:xfrm>
        </p:spPr>
        <p:txBody>
          <a:bodyPr/>
          <a:lstStyle/>
          <a:p>
            <a:pPr marL="0" indent="0"/>
            <a:r>
              <a:rPr lang="en-US" b="0" dirty="0"/>
              <a:t>Document 11-20/1442 “TGaz-telecon-minutes-July-September-2020” posted to Mentor Sep. 13</a:t>
            </a:r>
            <a:r>
              <a:rPr lang="en-US" b="0" baseline="30000" dirty="0"/>
              <a:t>th</a:t>
            </a:r>
            <a:r>
              <a:rPr lang="en-US" b="0" dirty="0"/>
              <a:t> 2020</a:t>
            </a:r>
          </a:p>
          <a:p>
            <a:endParaRPr lang="en-US" dirty="0"/>
          </a:p>
          <a:p>
            <a:r>
              <a:rPr lang="en-US" dirty="0"/>
              <a:t>Motion (</a:t>
            </a:r>
            <a:r>
              <a:rPr lang="en-US" b="0" dirty="0"/>
              <a:t>202010-02):</a:t>
            </a:r>
          </a:p>
          <a:p>
            <a:pPr marL="0" indent="0"/>
            <a:r>
              <a:rPr lang="en-US" b="0" dirty="0"/>
              <a:t>Move to approve document 11-20/1442r0 as TGaz meeting minutes for telecons running between the July and September IEEE Electronic meeting weeks. </a:t>
            </a:r>
          </a:p>
          <a:p>
            <a:endParaRPr lang="en-US" sz="1100" b="0" dirty="0"/>
          </a:p>
          <a:p>
            <a:r>
              <a:rPr lang="en-US" b="0" dirty="0"/>
              <a:t>Moved by: Assaf Kasher </a:t>
            </a:r>
          </a:p>
          <a:p>
            <a:r>
              <a:rPr lang="en-US" b="0" dirty="0"/>
              <a:t>Seconded by: Roy Want </a:t>
            </a:r>
          </a:p>
          <a:p>
            <a:r>
              <a:rPr lang="en-US" b="0" dirty="0"/>
              <a:t>Results (Y/N/A): unanimous consent </a:t>
            </a:r>
          </a:p>
          <a:p>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9979330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11-20-1393</a:t>
            </a:r>
            <a:r>
              <a:rPr lang="en-US" sz="1800" dirty="0"/>
              <a:t> </a:t>
            </a:r>
            <a:r>
              <a:rPr lang="en-US" sz="1800" b="0" dirty="0" err="1"/>
              <a:t>Misc</a:t>
            </a:r>
            <a:r>
              <a:rPr lang="en-US" sz="1800" b="0" dirty="0"/>
              <a:t> CR for Clause 9 (Dibakar Das)</a:t>
            </a:r>
          </a:p>
          <a:p>
            <a:pPr marL="0" indent="0"/>
            <a:endParaRPr lang="en-US" sz="1800" dirty="0"/>
          </a:p>
          <a:p>
            <a:pPr marL="0" indent="0"/>
            <a:r>
              <a:rPr lang="en-US" sz="2000" dirty="0"/>
              <a:t>Motion </a:t>
            </a:r>
            <a:r>
              <a:rPr lang="en-US" sz="2000" b="0" dirty="0"/>
              <a:t>(202010-03):</a:t>
            </a:r>
            <a:endParaRPr lang="en-US" sz="2000" dirty="0">
              <a:solidFill>
                <a:schemeClr val="tx1"/>
              </a:solidFill>
            </a:endParaRPr>
          </a:p>
          <a:p>
            <a:pPr marL="0" indent="0"/>
            <a:r>
              <a:rPr lang="en-US" sz="2000" b="0" dirty="0"/>
              <a:t>Move to adopt the resolutions depicted by document 11-20-1393r1 for CIDs 3896 and 3999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24</a:t>
            </a:r>
            <a:r>
              <a:rPr lang="en-US" sz="1600" b="0" baseline="30000" dirty="0"/>
              <a:t>th</a:t>
            </a:r>
            <a:r>
              <a:rPr lang="en-US" sz="1600" b="0" dirty="0"/>
              <a:t> (Y/N/A): 7/0/1</a:t>
            </a:r>
          </a:p>
          <a:p>
            <a:pPr marL="0" indent="0"/>
            <a:r>
              <a:rPr lang="en-US" sz="1600" b="0" dirty="0">
                <a:hlinkClick r:id="rId2"/>
              </a:rPr>
              <a:t>https://mentor.ieee.org/802.11/dcn/20/11-20-1393-01-00az-misc-cr-for-clause-9.docx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83616137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11-20-1410 Editorial CIDs (Roy Want)</a:t>
            </a:r>
          </a:p>
          <a:p>
            <a:pPr marL="0" indent="0"/>
            <a:endParaRPr lang="en-US" sz="1800" dirty="0"/>
          </a:p>
          <a:p>
            <a:pPr marL="0" indent="0"/>
            <a:r>
              <a:rPr lang="en-US" sz="2000" dirty="0"/>
              <a:t>Motion </a:t>
            </a:r>
            <a:r>
              <a:rPr lang="en-US" sz="2000" b="0" dirty="0"/>
              <a:t>(202010-04):</a:t>
            </a:r>
            <a:endParaRPr lang="en-US" sz="2000" dirty="0">
              <a:solidFill>
                <a:schemeClr val="tx1"/>
              </a:solidFill>
            </a:endParaRPr>
          </a:p>
          <a:p>
            <a:pPr marL="0" indent="0"/>
            <a:r>
              <a:rPr lang="en-US" sz="2000" b="0" dirty="0"/>
              <a:t>Move to adopt the editorial CID resolutions depicted by document 11-20-1410r0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29</a:t>
            </a:r>
            <a:r>
              <a:rPr lang="en-US" sz="1600" b="0" baseline="30000" dirty="0"/>
              <a:t>th</a:t>
            </a:r>
            <a:r>
              <a:rPr lang="en-US" sz="1600" b="0" dirty="0"/>
              <a:t> (Y/N/A): 10/0/1</a:t>
            </a:r>
          </a:p>
          <a:p>
            <a:pPr marL="0" indent="0"/>
            <a:r>
              <a:rPr lang="en-US" sz="1600" b="0" dirty="0">
                <a:hlinkClick r:id="rId2"/>
              </a:rPr>
              <a:t>https://mentor.ieee.org/802.11/dcn/20/11-20-1410-00-00az-lb249-resolution-editorial-batch-of-80.xlsx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254383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ACBA8-D6FF-48BF-BA44-F2AB4BD93BA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809572E8-C28E-4B3B-A22C-F0DAE62AE25B}"/>
              </a:ext>
            </a:extLst>
          </p:cNvPr>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(202005-03):</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 Assaf Kasher</a:t>
            </a:r>
          </a:p>
          <a:p>
            <a:r>
              <a:rPr lang="en-US" sz="2000" b="0" dirty="0"/>
              <a:t>Seconded by: Jerome Henry</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734FF0CC-2B00-4EF2-BD29-8AB8A5BA4939}"/>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B09222F1-417C-4822-ACD8-1C4722B844C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2BCD626-528A-4843-9DDB-317EEA7773A3}"/>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68292881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11-20-1392</a:t>
            </a:r>
            <a:r>
              <a:rPr lang="en-US" sz="1800" dirty="0"/>
              <a:t> </a:t>
            </a:r>
            <a:r>
              <a:rPr lang="en-US" sz="1800" b="0" dirty="0"/>
              <a:t>CR for 11.22.6.3.3 (Dibakar Das)</a:t>
            </a:r>
          </a:p>
          <a:p>
            <a:pPr marL="0" indent="0"/>
            <a:endParaRPr lang="en-US" sz="1800" dirty="0"/>
          </a:p>
          <a:p>
            <a:pPr marL="0" indent="0"/>
            <a:r>
              <a:rPr lang="en-US" sz="2000" dirty="0"/>
              <a:t>Motion </a:t>
            </a:r>
            <a:r>
              <a:rPr lang="en-US" sz="2000" b="0" dirty="0"/>
              <a:t>(202010-05):</a:t>
            </a:r>
            <a:endParaRPr lang="en-US" sz="2000" dirty="0">
              <a:solidFill>
                <a:schemeClr val="tx1"/>
              </a:solidFill>
            </a:endParaRPr>
          </a:p>
          <a:p>
            <a:pPr marL="0" indent="0"/>
            <a:r>
              <a:rPr lang="en-US" sz="2000" b="0" dirty="0"/>
              <a:t>Move to adopt the resolutions depicted by document 11-20-1392r2 for CIDs 3594, 3599, 3600, 3904, 3601, 3603, 3605, 3608, 3621, 3622, 3624, 3628, 3683, 3813, 3815, 3861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https://mentor.ieee.org/802.11/dcn/20/11-20-1392-02-00az-cr-for-11-22-6-3-3.docx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19963506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11-20-1502 Some LB 249 Passive TB Ranging CR – Part III (Erik Lindskog)</a:t>
            </a:r>
          </a:p>
          <a:p>
            <a:pPr marL="0" indent="0"/>
            <a:endParaRPr lang="en-US" sz="1800" dirty="0"/>
          </a:p>
          <a:p>
            <a:pPr marL="0" indent="0"/>
            <a:r>
              <a:rPr lang="en-US" sz="2000" dirty="0"/>
              <a:t>Motion </a:t>
            </a:r>
            <a:r>
              <a:rPr lang="en-US" sz="2000" b="0" dirty="0"/>
              <a:t>(202010-06):</a:t>
            </a:r>
            <a:endParaRPr lang="en-US" sz="2000" dirty="0">
              <a:solidFill>
                <a:schemeClr val="tx1"/>
              </a:solidFill>
            </a:endParaRPr>
          </a:p>
          <a:p>
            <a:pPr marL="0" indent="0"/>
            <a:r>
              <a:rPr lang="en-US" sz="2000" b="0" dirty="0"/>
              <a:t>Move to adopt the resolutions depicted by document 11-20-1502r3 for CIDs 3052, 3053, 3874, 3557, 3656, 3804, 3301, 3152, 3841, 3310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https://mentor.ieee.org/802.11/dcn/20/11-20-1502-03-00az-some-lb-249-passive-tb-ranging-cr-part-iii.docx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73079753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11-20-0340 LB249_FTM_negotiation_and_exchange (Girish Madpuwar)</a:t>
            </a:r>
          </a:p>
          <a:p>
            <a:pPr marL="0" indent="0"/>
            <a:endParaRPr lang="en-US" sz="1800" dirty="0"/>
          </a:p>
          <a:p>
            <a:pPr marL="0" indent="0"/>
            <a:r>
              <a:rPr lang="en-US" sz="2000" dirty="0"/>
              <a:t>Motion </a:t>
            </a:r>
            <a:r>
              <a:rPr lang="en-US" sz="2000" b="0" dirty="0"/>
              <a:t>(202010-07):</a:t>
            </a:r>
            <a:endParaRPr lang="en-US" sz="2000" dirty="0">
              <a:solidFill>
                <a:schemeClr val="tx1"/>
              </a:solidFill>
            </a:endParaRPr>
          </a:p>
          <a:p>
            <a:pPr marL="0" indent="0"/>
            <a:r>
              <a:rPr lang="en-US" sz="2000" b="0" dirty="0"/>
              <a:t>Move to adopt the resolutions depicted by document 11-20-0340r8 for CIDs 3066, 3760, 3842, 3843, 3912, 3913, 3914, 3771, 3777, 3778, 3779, 3780, 3782, 3783, 3625 and 3768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12/0/0</a:t>
            </a:r>
          </a:p>
          <a:p>
            <a:pPr marL="0" indent="0"/>
            <a:r>
              <a:rPr lang="en-US" sz="1600" b="0" dirty="0">
                <a:hlinkClick r:id="rId2"/>
              </a:rPr>
              <a:t>https://mentor.ieee.org/802.11/dcn/20/11-20-0340-08-00az-lb249-ftm-negotiation-and-exchange.docx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12317129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11-20-1553 LB 249 some DMG CIDs part 1 (Assaf Kasher)</a:t>
            </a:r>
          </a:p>
          <a:p>
            <a:pPr marL="0" indent="0"/>
            <a:endParaRPr lang="en-US" sz="1800" dirty="0"/>
          </a:p>
          <a:p>
            <a:pPr marL="0" indent="0"/>
            <a:r>
              <a:rPr lang="en-US" sz="2000" dirty="0"/>
              <a:t>Motion </a:t>
            </a:r>
            <a:r>
              <a:rPr lang="en-US" sz="2000" b="0" dirty="0"/>
              <a:t>(202010-08):</a:t>
            </a:r>
            <a:endParaRPr lang="en-US" sz="2000" dirty="0">
              <a:solidFill>
                <a:schemeClr val="tx1"/>
              </a:solidFill>
            </a:endParaRPr>
          </a:p>
          <a:p>
            <a:pPr marL="0" indent="0"/>
            <a:r>
              <a:rPr lang="en-US" sz="2000" b="0" dirty="0"/>
              <a:t>Move to adopt the resolutions depicted by document 11-20-1553r1 for CIDs 3000, 3018, 3054, 3055, 3056, 3057, 3058, 3059, 3060, 3061, 3153, 3154, 3175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6/0/0</a:t>
            </a:r>
          </a:p>
          <a:p>
            <a:pPr marL="0" indent="0"/>
            <a:r>
              <a:rPr lang="en-US" sz="1600" b="0" dirty="0">
                <a:hlinkClick r:id="rId2"/>
              </a:rPr>
              <a:t>https://mentor.ieee.org/802.11/dcn/20/11-20-1553-01-00az-lb249-some-dmg-cids-part-i.docx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19371762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11-20-1501 LMR Time Stamps (Erik Lindskog)</a:t>
            </a:r>
          </a:p>
          <a:p>
            <a:pPr marL="0" indent="0"/>
            <a:endParaRPr lang="en-US" sz="1800" dirty="0"/>
          </a:p>
          <a:p>
            <a:pPr marL="0" indent="0"/>
            <a:r>
              <a:rPr lang="en-US" sz="2000" dirty="0"/>
              <a:t>Motion </a:t>
            </a:r>
            <a:r>
              <a:rPr lang="en-US" sz="2000" b="0" dirty="0"/>
              <a:t>(202010-09):</a:t>
            </a:r>
            <a:endParaRPr lang="en-US" sz="2000" dirty="0">
              <a:solidFill>
                <a:schemeClr val="tx1"/>
              </a:solidFill>
            </a:endParaRPr>
          </a:p>
          <a:p>
            <a:pPr marL="0" indent="0"/>
            <a:r>
              <a:rPr lang="en-US" sz="2000" b="0" dirty="0"/>
              <a:t>Move to adopt the resolutions depicted by document 11-20-1501r2 for CIDs 3274, 3047, 3275, 3234</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12/0/2</a:t>
            </a:r>
          </a:p>
          <a:p>
            <a:pPr marL="0" indent="0"/>
            <a:r>
              <a:rPr lang="en-US" sz="1600" b="0" dirty="0">
                <a:hlinkClick r:id="rId2"/>
              </a:rPr>
              <a:t>https://mentor.ieee.org/802.11/dcn/20/11-20-1501-02-00az-lmr-time-stamps.docx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16956922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11-20-1581 Some LB 249 Passive TB Ranging CR – Part IV (Erik Lindskog)</a:t>
            </a:r>
          </a:p>
          <a:p>
            <a:pPr marL="0" indent="0"/>
            <a:endParaRPr lang="en-US" sz="1800" dirty="0"/>
          </a:p>
          <a:p>
            <a:pPr marL="0" indent="0"/>
            <a:r>
              <a:rPr lang="en-US" sz="2000" dirty="0"/>
              <a:t>Motion </a:t>
            </a:r>
            <a:r>
              <a:rPr lang="en-US" sz="2000" b="0" dirty="0"/>
              <a:t>(202010-10):</a:t>
            </a:r>
            <a:endParaRPr lang="en-US" sz="2000" dirty="0">
              <a:solidFill>
                <a:schemeClr val="tx1"/>
              </a:solidFill>
            </a:endParaRPr>
          </a:p>
          <a:p>
            <a:pPr marL="0" indent="0"/>
            <a:r>
              <a:rPr lang="en-US" sz="2000" b="0" dirty="0"/>
              <a:t>Move to adopt the resolution depicted by document 11-20-1581r2 for CID 3658,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9/0/3</a:t>
            </a:r>
          </a:p>
          <a:p>
            <a:pPr marL="0" indent="0"/>
            <a:r>
              <a:rPr lang="en-US" sz="1600" b="0" dirty="0">
                <a:hlinkClick r:id="rId2"/>
              </a:rPr>
              <a:t>https://mentor.ieee.org/802.11/dcn/20/11-20-1581-02-00az-some-lb-249-passive-tb-ranging-cr-part-iv.docx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33454383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11-20-1437 LB249 CR for various comments part 3 (Jonathan Segev)</a:t>
            </a:r>
          </a:p>
          <a:p>
            <a:pPr marL="0" indent="0"/>
            <a:endParaRPr lang="en-US" sz="1800" dirty="0"/>
          </a:p>
          <a:p>
            <a:pPr marL="0" indent="0"/>
            <a:r>
              <a:rPr lang="en-US" sz="2000" dirty="0"/>
              <a:t>Motion </a:t>
            </a:r>
            <a:r>
              <a:rPr lang="en-US" sz="2000" b="0" dirty="0"/>
              <a:t>(202010-11):</a:t>
            </a:r>
            <a:endParaRPr lang="en-US" sz="2000" dirty="0">
              <a:solidFill>
                <a:schemeClr val="tx1"/>
              </a:solidFill>
            </a:endParaRPr>
          </a:p>
          <a:p>
            <a:pPr marL="0" indent="0"/>
            <a:r>
              <a:rPr lang="en-US" sz="2000" b="0" dirty="0"/>
              <a:t>Move to adopt the resolution depicted by document 11-20-1437r2 for CIDs 3328, 3036, 3341, 3365, 3451, 3477, 3482, 3529, 3570, 3643, 3826, 3864, 3889, 3898, 3108, 3238, 3239,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13</a:t>
            </a:r>
            <a:r>
              <a:rPr lang="en-US" sz="1600" b="0" baseline="30000" dirty="0"/>
              <a:t>th</a:t>
            </a:r>
            <a:r>
              <a:rPr lang="en-US" sz="1600" b="0" dirty="0"/>
              <a:t> (Y/N/A): 14/0/1</a:t>
            </a:r>
          </a:p>
          <a:p>
            <a:pPr marL="0" indent="0"/>
            <a:r>
              <a:rPr lang="en-US" sz="1600" b="0" dirty="0">
                <a:hlinkClick r:id="rId2"/>
              </a:rPr>
              <a:t>https://mentor.ieee.org/802.11/dcn/20/11-20-1437-02-00az-lb249-cr-for-various-comments-part-3.docx</a:t>
            </a:r>
            <a:r>
              <a:rPr lang="en-US" sz="1600" b="0" dirty="0"/>
              <a:t> </a:t>
            </a:r>
          </a:p>
          <a:p>
            <a:pPr marL="0" indent="0"/>
            <a:endParaRPr lang="en-US" sz="16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76469140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a:t>
            </a:r>
            <a:r>
              <a:rPr lang="en-US" altLang="en-US" sz="1800" b="0" dirty="0"/>
              <a:t>11-20-1590 LB249-Some-DMG-CIDs-Part-II (Assaf Kasher)</a:t>
            </a:r>
            <a:endParaRPr lang="en-US" sz="1800" b="0" dirty="0"/>
          </a:p>
          <a:p>
            <a:pPr marL="0" indent="0"/>
            <a:endParaRPr lang="en-US" sz="1800" dirty="0"/>
          </a:p>
          <a:p>
            <a:pPr marL="0" indent="0"/>
            <a:r>
              <a:rPr lang="en-US" sz="2000" dirty="0"/>
              <a:t>Motion </a:t>
            </a:r>
            <a:r>
              <a:rPr lang="en-US" sz="2000" b="0" dirty="0"/>
              <a:t>(202010-12):</a:t>
            </a:r>
            <a:endParaRPr lang="en-US" sz="2000" dirty="0">
              <a:solidFill>
                <a:schemeClr val="tx1"/>
              </a:solidFill>
            </a:endParaRPr>
          </a:p>
          <a:p>
            <a:pPr marL="0" indent="0"/>
            <a:r>
              <a:rPr lang="en-US" sz="2000" b="0" dirty="0"/>
              <a:t>Move to adopt the resolutions depicted by document 11-20-1590r2 for CIDs 3178, 3644, 3645, 3646, 3649, 3652, 3653, 3206, 3207, 3510, 3562, 3478, 3209, 3939, 4000, 4001, 3919, 3532, instruct the technical editor to incorporate it in the P802.11az draft and grant the editor editorial license. </a:t>
            </a:r>
          </a:p>
          <a:p>
            <a:pPr marL="0" indent="0"/>
            <a:endParaRPr lang="en-US" sz="14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r>
              <a:rPr lang="en-US" sz="1600" b="0" dirty="0"/>
              <a:t>Results from the Oct. 14</a:t>
            </a:r>
            <a:r>
              <a:rPr lang="en-US" sz="1600" b="0" baseline="30000" dirty="0"/>
              <a:t>th</a:t>
            </a:r>
            <a:r>
              <a:rPr lang="en-US" sz="1600" b="0" dirty="0"/>
              <a:t> (Y/N/A): 8/0/2</a:t>
            </a:r>
          </a:p>
          <a:p>
            <a:pPr marL="0" indent="0"/>
            <a:r>
              <a:rPr lang="en-US" sz="1800" b="0" dirty="0">
                <a:hlinkClick r:id="rId2"/>
              </a:rPr>
              <a:t>https://mentor.ieee.org/802.11/dcn/20/11-20-1590-02-00az-lb249-some-dmg-cids-part-ii.docx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23782191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11-20-1603 </a:t>
            </a:r>
            <a:r>
              <a:rPr lang="fr-FR" sz="1800" b="0" dirty="0"/>
              <a:t>comment resolution LB249 - CID 3236 (Christian Berger)</a:t>
            </a:r>
            <a:endParaRPr lang="en-US" sz="1800" b="0" dirty="0"/>
          </a:p>
          <a:p>
            <a:pPr marL="0" indent="0"/>
            <a:endParaRPr lang="en-US" sz="1800" b="0" dirty="0"/>
          </a:p>
          <a:p>
            <a:pPr marL="0" indent="0"/>
            <a:r>
              <a:rPr lang="en-US" sz="2000" dirty="0"/>
              <a:t>Motion </a:t>
            </a:r>
            <a:r>
              <a:rPr lang="en-US" sz="2000" b="0" dirty="0"/>
              <a:t>(202010-13):</a:t>
            </a:r>
            <a:endParaRPr lang="en-US" sz="2000" dirty="0">
              <a:solidFill>
                <a:schemeClr val="tx1"/>
              </a:solidFill>
            </a:endParaRPr>
          </a:p>
          <a:p>
            <a:pPr marL="0" indent="0"/>
            <a:r>
              <a:rPr lang="en-US" sz="2000" b="0" dirty="0"/>
              <a:t>Move to adopt the resolution depicted by document 11-20-1603r2 for CID 3236,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Oct. 15</a:t>
            </a:r>
            <a:r>
              <a:rPr lang="en-US" sz="1600" b="0" baseline="30000" dirty="0"/>
              <a:t>th</a:t>
            </a:r>
            <a:r>
              <a:rPr lang="en-US" sz="1600" b="0" dirty="0"/>
              <a:t> (Y/N/A): 12/0/0</a:t>
            </a:r>
          </a:p>
          <a:p>
            <a:pPr marL="0" indent="0"/>
            <a:r>
              <a:rPr lang="en-US" sz="1800" b="0" dirty="0">
                <a:hlinkClick r:id="rId2"/>
              </a:rPr>
              <a:t>https://mentor.ieee.org/802.11/dcn/20/11-20-1603-02-00az-comment-resolution-lb249-cid-3236.docx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40842333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A56-984E-4535-BE30-B95628B0279A}"/>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5A56AF3-4225-4D22-939C-65D80B35E54A}"/>
              </a:ext>
            </a:extLst>
          </p:cNvPr>
          <p:cNvSpPr>
            <a:spLocks noGrp="1"/>
          </p:cNvSpPr>
          <p:nvPr>
            <p:ph idx="1"/>
          </p:nvPr>
        </p:nvSpPr>
        <p:spPr/>
        <p:txBody>
          <a:bodyPr/>
          <a:lstStyle/>
          <a:p>
            <a:pPr marL="0" indent="0"/>
            <a:r>
              <a:rPr lang="en-US" sz="2000" b="0" dirty="0"/>
              <a:t>Document 11-20-1482 “TGaz-September-2020-interim-telecom-minutes” posted Oct. 11</a:t>
            </a:r>
            <a:r>
              <a:rPr lang="en-US" sz="2000" b="0" baseline="30000" dirty="0"/>
              <a:t>th</a:t>
            </a:r>
            <a:r>
              <a:rPr lang="en-US" sz="2000" b="0" dirty="0"/>
              <a:t> . </a:t>
            </a:r>
          </a:p>
          <a:p>
            <a:pPr marL="0" indent="0"/>
            <a:endParaRPr lang="en-US" sz="2000" dirty="0"/>
          </a:p>
          <a:p>
            <a:r>
              <a:rPr lang="en-US" sz="2000" dirty="0"/>
              <a:t>Motion (</a:t>
            </a:r>
            <a:r>
              <a:rPr lang="en-US" sz="2000" b="0" dirty="0"/>
              <a:t>202011-01):</a:t>
            </a:r>
          </a:p>
          <a:p>
            <a:pPr marL="0" indent="0"/>
            <a:r>
              <a:rPr lang="en-US" sz="2000" b="0" dirty="0"/>
              <a:t>Move to approve document 11-20-1482r0 as </a:t>
            </a:r>
            <a:r>
              <a:rPr lang="en-US" sz="2000" b="0" dirty="0" err="1"/>
              <a:t>TGaz</a:t>
            </a:r>
            <a:r>
              <a:rPr lang="en-US" sz="2000" b="0" dirty="0"/>
              <a:t> meeting minutes for </a:t>
            </a:r>
            <a:r>
              <a:rPr lang="en-US" sz="2000" b="0" dirty="0" err="1"/>
              <a:t>TGaz</a:t>
            </a:r>
            <a:r>
              <a:rPr lang="en-US" sz="2000" b="0" dirty="0"/>
              <a:t> September IEEE Electronic meeting week. </a:t>
            </a:r>
          </a:p>
          <a:p>
            <a:endParaRPr lang="en-US" sz="2000" b="0" dirty="0"/>
          </a:p>
          <a:p>
            <a:r>
              <a:rPr lang="en-US" sz="2000" b="0" dirty="0"/>
              <a:t>Moved by: Assaf Kasher </a:t>
            </a:r>
          </a:p>
          <a:p>
            <a:r>
              <a:rPr lang="en-US" sz="2000" b="0" dirty="0"/>
              <a:t>Seconded by: Roy Want </a:t>
            </a:r>
          </a:p>
          <a:p>
            <a:r>
              <a:rPr lang="en-US" sz="2000" b="0" dirty="0"/>
              <a:t>Results (Y/N/A): 30/0/5</a:t>
            </a:r>
          </a:p>
          <a:p>
            <a:r>
              <a:rPr lang="en-US" sz="2000" b="0" dirty="0"/>
              <a:t>Motion passes.</a:t>
            </a:r>
          </a:p>
        </p:txBody>
      </p:sp>
      <p:sp>
        <p:nvSpPr>
          <p:cNvPr id="4" name="Slide Number Placeholder 3">
            <a:extLst>
              <a:ext uri="{FF2B5EF4-FFF2-40B4-BE49-F238E27FC236}">
                <a16:creationId xmlns:a16="http://schemas.microsoft.com/office/drawing/2014/main" id="{3FCF88F0-509C-4060-BDEC-721DAB53CB8D}"/>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64EAD218-0C91-404D-A498-B3BAFAE84E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13B951D-E7B1-483D-B046-7D10B3EF6F62}"/>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050838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C65E10-3B51-4AAC-9F68-1B5615FF481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87F6F12-81A5-4BAF-96D4-0C76ED8A00B1}"/>
              </a:ext>
            </a:extLst>
          </p:cNvPr>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(202005-04):</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 Roy Want</a:t>
            </a:r>
          </a:p>
          <a:p>
            <a:r>
              <a:rPr lang="en-US" sz="2000" b="0" dirty="0"/>
              <a:t>Seconded by: Christian Berger</a:t>
            </a:r>
          </a:p>
          <a:p>
            <a:r>
              <a:rPr lang="en-US" sz="2000" b="0" dirty="0"/>
              <a:t>Results (Y/N/A): 9/2/3</a:t>
            </a:r>
          </a:p>
          <a:p>
            <a:r>
              <a:rPr lang="en-US" sz="2000" b="0" dirty="0"/>
              <a:t>Motion passes</a:t>
            </a:r>
          </a:p>
          <a:p>
            <a:endParaRPr lang="en-US" sz="2000" dirty="0"/>
          </a:p>
          <a:p>
            <a:endParaRPr lang="en-US" sz="2000" dirty="0"/>
          </a:p>
        </p:txBody>
      </p:sp>
      <p:sp>
        <p:nvSpPr>
          <p:cNvPr id="4" name="Slide Number Placeholder 3">
            <a:extLst>
              <a:ext uri="{FF2B5EF4-FFF2-40B4-BE49-F238E27FC236}">
                <a16:creationId xmlns:a16="http://schemas.microsoft.com/office/drawing/2014/main" id="{7567AE59-7F9C-49B0-BA63-25CF13DEB58C}"/>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8ECC1EBB-3E0B-4855-897D-0C94D79702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09E567C-A963-4863-AE6F-8BF4D9F5103D}"/>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92525603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11-20-1654  Proposed resolutions to a few 11az LB249 CIDs (Qi Wang)</a:t>
            </a:r>
            <a:endParaRPr lang="en-US" sz="1800" b="0" dirty="0"/>
          </a:p>
          <a:p>
            <a:pPr marL="0" indent="0"/>
            <a:endParaRPr lang="en-US" sz="1800" b="0" dirty="0"/>
          </a:p>
          <a:p>
            <a:pPr marL="0" indent="0"/>
            <a:r>
              <a:rPr lang="en-US" sz="2000" dirty="0"/>
              <a:t>Motion </a:t>
            </a:r>
            <a:r>
              <a:rPr lang="en-US" sz="2000" b="0" dirty="0"/>
              <a:t>(202011-02):</a:t>
            </a:r>
            <a:endParaRPr lang="en-US" sz="2000" dirty="0">
              <a:solidFill>
                <a:schemeClr val="tx1"/>
              </a:solidFill>
            </a:endParaRPr>
          </a:p>
          <a:p>
            <a:pPr marL="0" indent="0"/>
            <a:r>
              <a:rPr lang="en-US" sz="2000" b="0" dirty="0"/>
              <a:t>Move to adopt the resolution depicted by document 11-20-1654r1 for CIDs 3850, 3851, 3852 ( 3 CIDs total), instruct the technical editor to incorporate it in the P802.11az draft and grant the editor editorial license. </a:t>
            </a:r>
          </a:p>
          <a:p>
            <a:pPr marL="0" indent="0"/>
            <a:endParaRPr lang="en-US" sz="2000" b="0" dirty="0"/>
          </a:p>
          <a:p>
            <a:pPr marL="0" indent="0"/>
            <a:r>
              <a:rPr lang="en-US" sz="2000" b="0" dirty="0"/>
              <a:t>Moved: Qi Wang</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consent </a:t>
            </a:r>
          </a:p>
          <a:p>
            <a:pPr marL="0" indent="0"/>
            <a:endParaRPr lang="en-US" sz="2000" b="0" dirty="0"/>
          </a:p>
          <a:p>
            <a:pPr marL="0" indent="0"/>
            <a:r>
              <a:rPr lang="en-US" sz="1600" b="0" dirty="0"/>
              <a:t>Results from the Oct. 20</a:t>
            </a:r>
            <a:r>
              <a:rPr lang="en-US" sz="1600" b="0" baseline="30000" dirty="0"/>
              <a:t>th</a:t>
            </a:r>
            <a:r>
              <a:rPr lang="en-US" sz="1600" b="0" dirty="0"/>
              <a:t>  telecon (Y/N/A): 8/0/2</a:t>
            </a:r>
          </a:p>
          <a:p>
            <a:pPr marL="0" indent="0"/>
            <a:r>
              <a:rPr lang="en-US" sz="1600" b="0" dirty="0">
                <a:hlinkClick r:id="rId2"/>
              </a:rPr>
              <a:t>https://mentor.ieee.org/802.11/dcn/20/11-20-1654-01-00az-proposed-resolutions-to-a-few-11az-lb249-cids.doc</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29491888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11-20-1683 LB249 CR for various comments by </a:t>
            </a:r>
            <a:r>
              <a:rPr lang="en-US" altLang="en-US" sz="1800" b="0" dirty="0" err="1"/>
              <a:t>TGaz</a:t>
            </a:r>
            <a:r>
              <a:rPr lang="en-US" altLang="en-US" sz="1800" b="0" dirty="0"/>
              <a:t> (Jonathan Segev)</a:t>
            </a:r>
            <a:endParaRPr lang="en-US" sz="1800" b="0" dirty="0"/>
          </a:p>
          <a:p>
            <a:pPr marL="0" indent="0"/>
            <a:endParaRPr lang="en-US" sz="1800" b="0" dirty="0"/>
          </a:p>
          <a:p>
            <a:pPr marL="0" indent="0"/>
            <a:r>
              <a:rPr lang="en-US" sz="2000" dirty="0"/>
              <a:t>Motion </a:t>
            </a:r>
            <a:r>
              <a:rPr lang="en-US" sz="2000" b="0" dirty="0"/>
              <a:t>(202011-03):</a:t>
            </a:r>
            <a:endParaRPr lang="en-US" sz="2000" dirty="0">
              <a:solidFill>
                <a:schemeClr val="tx1"/>
              </a:solidFill>
            </a:endParaRPr>
          </a:p>
          <a:p>
            <a:pPr marL="0" indent="0"/>
            <a:r>
              <a:rPr lang="en-US" sz="2000" b="0" dirty="0"/>
              <a:t>Move to adopt the resolution depicted by document 11-20-1683r3 for CIDs 3006, 3007, 3899, 3990, 4012, 3264, 3265, 3317, 3320, 3321, 3322, 3455, 3456 (13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Erik Lindskog </a:t>
            </a:r>
          </a:p>
          <a:p>
            <a:pPr marL="0" indent="0"/>
            <a:r>
              <a:rPr lang="en-US" sz="2000" b="0" dirty="0"/>
              <a:t>Results (Y/N/A): unanimous consent </a:t>
            </a:r>
          </a:p>
          <a:p>
            <a:pPr marL="0" indent="0"/>
            <a:endParaRPr lang="en-US" sz="2000" b="0" dirty="0"/>
          </a:p>
          <a:p>
            <a:pPr marL="0" indent="0"/>
            <a:r>
              <a:rPr lang="en-US" sz="1600" b="0" dirty="0"/>
              <a:t>Results from the Oct. 22</a:t>
            </a:r>
            <a:r>
              <a:rPr lang="en-US" sz="1600" b="0" baseline="30000" dirty="0"/>
              <a:t>nd</a:t>
            </a:r>
            <a:r>
              <a:rPr lang="en-US" sz="1600" b="0" dirty="0"/>
              <a:t> telecon (Y/N/A): 11/0/0</a:t>
            </a:r>
          </a:p>
          <a:p>
            <a:pPr marL="0" indent="0"/>
            <a:r>
              <a:rPr lang="en-US" sz="1600" b="0" dirty="0">
                <a:hlinkClick r:id="rId2"/>
              </a:rPr>
              <a:t>https://mentor.ieee.org/802.11/dcn/20/11-20-1683-03-00az-lb249-cr-for-various-comments-by-tgaz.docx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44966368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11-20-1684 </a:t>
            </a:r>
            <a:r>
              <a:rPr lang="fr-FR" altLang="en-US" sz="1800" b="0" dirty="0"/>
              <a:t>comment resolution LB249 - CID 3772 (Christian Berger)</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(202011-04):</a:t>
            </a:r>
            <a:endParaRPr lang="en-US" sz="2000" dirty="0">
              <a:solidFill>
                <a:schemeClr val="tx1"/>
              </a:solidFill>
            </a:endParaRPr>
          </a:p>
          <a:p>
            <a:pPr marL="0" indent="0"/>
            <a:r>
              <a:rPr lang="en-US" sz="2000" b="0" dirty="0"/>
              <a:t>Move to adopt the CID resolutions for CIDs 3772 and 3882 (2CIDs total) and text changes depicted by document 11-20-1684r3,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28</a:t>
            </a:r>
            <a:r>
              <a:rPr lang="en-US" sz="1600" b="0" baseline="30000" dirty="0"/>
              <a:t>th</a:t>
            </a:r>
            <a:r>
              <a:rPr lang="en-US" sz="1600" b="0" dirty="0"/>
              <a:t> telecon (Y/N/A): 9/0/2</a:t>
            </a:r>
          </a:p>
          <a:p>
            <a:pPr marL="0" indent="0"/>
            <a:r>
              <a:rPr lang="en-US" sz="1600" b="0" dirty="0">
                <a:hlinkClick r:id="rId2"/>
              </a:rPr>
              <a:t>https://mentor.ieee.org/802.11/dcn/20/11-20-1684-03-00az-comment-resolution-lb249-cid-3772.docx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99445601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11-20-1687 </a:t>
            </a:r>
            <a:r>
              <a:rPr lang="en-US" sz="1800" b="0" dirty="0"/>
              <a:t>LB249 CR some DMG CIDs part 3 (Assaf Kasher) </a:t>
            </a:r>
          </a:p>
          <a:p>
            <a:pPr marL="0" indent="0"/>
            <a:endParaRPr lang="en-US" sz="1800" b="0" dirty="0"/>
          </a:p>
          <a:p>
            <a:pPr marL="0" indent="0"/>
            <a:r>
              <a:rPr lang="en-US" sz="2000" dirty="0"/>
              <a:t>Motion </a:t>
            </a:r>
            <a:r>
              <a:rPr lang="en-US" sz="2000" b="0" dirty="0"/>
              <a:t>(202011-05):</a:t>
            </a:r>
            <a:endParaRPr lang="en-US" sz="2000" dirty="0">
              <a:solidFill>
                <a:schemeClr val="tx1"/>
              </a:solidFill>
            </a:endParaRPr>
          </a:p>
          <a:p>
            <a:pPr marL="0" indent="0"/>
            <a:r>
              <a:rPr lang="en-US" sz="2000" b="0" dirty="0"/>
              <a:t>Move to adopt the resolution depicted by document 11-20-1687r3 for CIDs 3204, 3639,  3937, 3534, 3170, 3634, 3773, 3368, 3870, 3905, 3209 ( 11 CIDs total), instruct the technical editor to incorporate it in the P802.11az draft and grant the editor editorial license. </a:t>
            </a:r>
          </a:p>
          <a:p>
            <a:pPr marL="0" indent="0"/>
            <a:endParaRPr lang="en-US" sz="2000" b="0" dirty="0"/>
          </a:p>
          <a:p>
            <a:pPr marL="0" indent="0"/>
            <a:r>
              <a:rPr lang="en-US" sz="2000" b="0" dirty="0"/>
              <a:t>Moved: Assaf Kasher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6/0/1 </a:t>
            </a:r>
          </a:p>
          <a:p>
            <a:pPr marL="0" indent="0"/>
            <a:r>
              <a:rPr lang="en-US" sz="1600" b="0" dirty="0">
                <a:hlinkClick r:id="rId2"/>
              </a:rPr>
              <a:t>https://mentor.ieee.org/802.11/dcn/20/11-20-1687-03-00az-lb249-some-dmg-cids-part-iii.docx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36208979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11-20-1717 </a:t>
            </a:r>
            <a:r>
              <a:rPr lang="en-US" sz="1800" b="0" dirty="0"/>
              <a:t>More passive TB Ranging CIDs (Erik Lindskog) </a:t>
            </a:r>
          </a:p>
          <a:p>
            <a:pPr marL="0" indent="0"/>
            <a:endParaRPr lang="en-US" sz="1800" b="0" dirty="0"/>
          </a:p>
          <a:p>
            <a:pPr marL="0" indent="0"/>
            <a:r>
              <a:rPr lang="en-US" sz="2000" dirty="0"/>
              <a:t>Motion </a:t>
            </a:r>
            <a:r>
              <a:rPr lang="en-US" sz="2000" b="0" dirty="0"/>
              <a:t>(202011-06):</a:t>
            </a:r>
            <a:endParaRPr lang="en-US" sz="2000" dirty="0">
              <a:solidFill>
                <a:schemeClr val="tx1"/>
              </a:solidFill>
            </a:endParaRPr>
          </a:p>
          <a:p>
            <a:pPr marL="0" indent="0"/>
            <a:r>
              <a:rPr lang="en-US" sz="2000" b="0" dirty="0"/>
              <a:t>Move to adopt the resolution depicted by document 11-20-1717r1 for CIDs 3289, 3272 and 3306 (3 CIDs total),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9/0/0 </a:t>
            </a:r>
          </a:p>
          <a:p>
            <a:pPr marL="0" indent="0"/>
            <a:r>
              <a:rPr lang="en-US" sz="1600" b="0" dirty="0">
                <a:hlinkClick r:id="rId2"/>
              </a:rPr>
              <a:t>https://mentor.ieee.org/802.11/dcn/20/11-20-1717-01-00az-more-passive-tb-ranging-cid-resolutions.docx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48424632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11-20-1718 comment resolution LB249 - Additional PHY CIDs (Christian Berger)</a:t>
            </a:r>
            <a:endParaRPr lang="en-US" sz="1800" b="0" dirty="0"/>
          </a:p>
          <a:p>
            <a:pPr marL="0" indent="0"/>
            <a:endParaRPr lang="en-US" sz="1800" b="0" dirty="0"/>
          </a:p>
          <a:p>
            <a:pPr marL="0" indent="0"/>
            <a:r>
              <a:rPr lang="en-US" sz="2000" dirty="0"/>
              <a:t>Motion </a:t>
            </a:r>
            <a:r>
              <a:rPr lang="en-US" sz="2000" b="0" dirty="0"/>
              <a:t>(202011-07):</a:t>
            </a:r>
            <a:endParaRPr lang="en-US" sz="2000" dirty="0">
              <a:solidFill>
                <a:schemeClr val="tx1"/>
              </a:solidFill>
            </a:endParaRPr>
          </a:p>
          <a:p>
            <a:pPr marL="0" indent="0"/>
            <a:r>
              <a:rPr lang="en-US" sz="2000" b="0" dirty="0"/>
              <a:t>Move to adopt the resolution depicted by document 11-20-1718r1 for CIDs 4013, 4015, 4016, 4017 (4 CIDs total),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Erik Lindskog</a:t>
            </a:r>
          </a:p>
          <a:p>
            <a:pPr marL="0" indent="0"/>
            <a:r>
              <a:rPr lang="en-US" sz="2000" b="0" dirty="0"/>
              <a:t>Results (Y/N/A):unanimous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8/0/1</a:t>
            </a:r>
          </a:p>
          <a:p>
            <a:pPr marL="0" indent="0"/>
            <a:r>
              <a:rPr lang="en-US" sz="1600" b="0" dirty="0">
                <a:hlinkClick r:id="rId2"/>
              </a:rPr>
              <a:t>https://mentor.ieee.org/802.11/dcn/20/11-20-1718-01-00az-comment-resolution-lb249-additional-phy-cids.docx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92404935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11-20-1745r0 Resolution for 14 editorial CIDs </a:t>
            </a:r>
            <a:endParaRPr lang="en-US" sz="1800" b="0" dirty="0"/>
          </a:p>
          <a:p>
            <a:pPr marL="0" indent="0"/>
            <a:endParaRPr lang="en-US" sz="1800" b="0" dirty="0"/>
          </a:p>
          <a:p>
            <a:pPr marL="0" indent="0"/>
            <a:r>
              <a:rPr lang="en-US" sz="2000" dirty="0"/>
              <a:t>Motion </a:t>
            </a:r>
            <a:r>
              <a:rPr lang="en-US" sz="2000" b="0" dirty="0"/>
              <a:t>(202011-08):</a:t>
            </a:r>
            <a:endParaRPr lang="en-US" sz="2000" dirty="0">
              <a:solidFill>
                <a:schemeClr val="tx1"/>
              </a:solidFill>
            </a:endParaRPr>
          </a:p>
          <a:p>
            <a:pPr marL="0" indent="0"/>
            <a:r>
              <a:rPr lang="en-US" sz="2000" b="0" dirty="0"/>
              <a:t>Move to adopt the resolution depicted by document 11-20-1745r0 for CIDs 3049, 3069, 3073, 3075, 3096, 3205, 3297, 3298, 3486, 3487, 3542, 3769, 3781, 3953 (14 CIDs total), 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hlinkClick r:id="rId2"/>
              </a:rPr>
              <a:t>https://mentor.ieee.org/802.11/dcn/20/11-20-1745-00-00az-resolution-for-14-editorial-cids.xlsx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07888381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11-20-1719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(202011-09):</a:t>
            </a:r>
            <a:endParaRPr lang="en-US" sz="2000" dirty="0">
              <a:solidFill>
                <a:schemeClr val="tx1"/>
              </a:solidFill>
            </a:endParaRPr>
          </a:p>
          <a:p>
            <a:pPr marL="0" indent="0"/>
            <a:r>
              <a:rPr lang="en-US" sz="2000" b="0" dirty="0"/>
              <a:t>Move to adopt the resolution depicted by document 11-20-1719r5 for CIDs 3375, 3885, 3995, 4008, 3106, 3276, 3282, 3411, 3412, 3424, 3921, 3122, 3134, 3442, 3578, 3579, 3828, 3909, 3245   (19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18/0/3</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16604065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11-20-1354</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(202011-10):</a:t>
            </a:r>
            <a:endParaRPr lang="en-US" sz="2000" dirty="0">
              <a:solidFill>
                <a:schemeClr val="tx1"/>
              </a:solidFill>
            </a:endParaRPr>
          </a:p>
          <a:p>
            <a:pPr marL="0" indent="0"/>
            <a:r>
              <a:rPr lang="en-US" sz="2000" b="0" dirty="0"/>
              <a:t>Move to adopt the resolution depicted by document 11-20-1354r1 for CIDs </a:t>
            </a:r>
            <a:r>
              <a:rPr lang="pt-BR" sz="2000" b="0" dirty="0"/>
              <a:t>3458, 3869, 3847, 3761, 3627, 3901, 3902, 3868, 3910, 3507, 3614, 3615, 3457 (13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Yongho Seok</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2276961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11-20-1731</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(202011-11):</a:t>
            </a:r>
            <a:endParaRPr lang="en-US" sz="2000" dirty="0">
              <a:solidFill>
                <a:schemeClr val="tx1"/>
              </a:solidFill>
            </a:endParaRPr>
          </a:p>
          <a:p>
            <a:pPr marL="0" indent="0"/>
            <a:r>
              <a:rPr lang="en-US" sz="2000" b="0" dirty="0"/>
              <a:t>Move to adopt the resolution depicted by document 11-20-1731r1 for CIDs </a:t>
            </a:r>
            <a:r>
              <a:rPr lang="pt-BR" sz="2000" b="0" dirty="0"/>
              <a:t>4014 (1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22/0/3</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735091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70499-8A3A-444C-84C9-7FF0FC896DE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62A79EA1-B30D-4D94-B879-2774C543C642}"/>
              </a:ext>
            </a:extLst>
          </p:cNvPr>
          <p:cNvSpPr>
            <a:spLocks noGrp="1"/>
          </p:cNvSpPr>
          <p:nvPr>
            <p:ph idx="1"/>
          </p:nvPr>
        </p:nvSpPr>
        <p:spPr/>
        <p:txBody>
          <a:bodyPr/>
          <a:lstStyle/>
          <a:p>
            <a:pPr marL="0" indent="0"/>
            <a:r>
              <a:rPr lang="en-US" sz="2000" b="0" dirty="0"/>
              <a:t>Document 11-20/592 “Telecom Meeting Minutes Apr 2020” posted to Mentor Apr. 10</a:t>
            </a:r>
            <a:r>
              <a:rPr lang="en-US" sz="2000" b="0" baseline="30000" dirty="0"/>
              <a:t>th</a:t>
            </a:r>
            <a:r>
              <a:rPr lang="en-US" sz="2000" b="0" dirty="0"/>
              <a:t> 2020.</a:t>
            </a:r>
          </a:p>
          <a:p>
            <a:endParaRPr lang="en-US" sz="2000" dirty="0"/>
          </a:p>
          <a:p>
            <a:r>
              <a:rPr lang="en-US" sz="2000" dirty="0"/>
              <a:t>Motion </a:t>
            </a:r>
            <a:r>
              <a:rPr lang="en-US" sz="2000" b="0" dirty="0"/>
              <a:t>(202005-05):</a:t>
            </a:r>
          </a:p>
          <a:p>
            <a:pPr marL="0" indent="0"/>
            <a:r>
              <a:rPr lang="en-US" sz="2000" b="0" dirty="0"/>
              <a:t>Move to approve document 11-20/592r0 as </a:t>
            </a:r>
            <a:r>
              <a:rPr lang="en-US" sz="2000" b="0" dirty="0" err="1"/>
              <a:t>TGaz</a:t>
            </a:r>
            <a:r>
              <a:rPr lang="en-US" sz="2000" b="0" dirty="0"/>
              <a:t> meeting minutes for the Apr. 8</a:t>
            </a:r>
            <a:r>
              <a:rPr lang="en-US" sz="2000" b="0" baseline="30000" dirty="0"/>
              <a:t>th</a:t>
            </a:r>
            <a:r>
              <a:rPr lang="en-US" sz="2000" b="0" dirty="0"/>
              <a:t> telecon.</a:t>
            </a:r>
          </a:p>
          <a:p>
            <a:pPr marL="0" indent="0"/>
            <a:r>
              <a:rPr lang="en-US" sz="2000" b="0" dirty="0"/>
              <a:t>Moved by: Assaf Kasher</a:t>
            </a:r>
          </a:p>
          <a:p>
            <a:r>
              <a:rPr lang="en-US" sz="2000" b="0" dirty="0"/>
              <a:t>Seconded by: Qinghua Li</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477A7E6A-B705-46F6-9556-7FFC8002487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22ADCF7B-CAD9-458B-9D1D-93CBAA12B97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70DE4F0-BB6E-4A89-ABF0-5D71502E4EC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59534641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11-20-1723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(202011-12):</a:t>
            </a:r>
            <a:endParaRPr lang="en-US" sz="2000" dirty="0">
              <a:solidFill>
                <a:schemeClr val="tx1"/>
              </a:solidFill>
            </a:endParaRPr>
          </a:p>
          <a:p>
            <a:pPr marL="0" indent="0"/>
            <a:r>
              <a:rPr lang="en-US" sz="2000" b="0" dirty="0"/>
              <a:t>Move to adopt the resolution depicted by document 11-20-1723r1 for CIDs</a:t>
            </a:r>
            <a:r>
              <a:rPr lang="pt-BR" sz="2000" b="0" dirty="0"/>
              <a:t> 3717, 3718 (2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16/0/6</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24518215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11-20-1653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(202011-13):</a:t>
            </a:r>
            <a:endParaRPr lang="en-US" sz="2000" dirty="0">
              <a:solidFill>
                <a:schemeClr val="tx1"/>
              </a:solidFill>
            </a:endParaRPr>
          </a:p>
          <a:p>
            <a:pPr marL="0" indent="0"/>
            <a:r>
              <a:rPr lang="en-US" sz="2000" b="0" dirty="0"/>
              <a:t>Move to adopt the resolution depicted by document 11-20-1653r4 for CIDs</a:t>
            </a:r>
            <a:r>
              <a:rPr lang="pt-BR" sz="2000" b="0" dirty="0"/>
              <a:t> 3277, 3278, 3273 (3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66741531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11-20-1556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(202011-14):</a:t>
            </a:r>
            <a:endParaRPr lang="en-US" sz="2000" dirty="0">
              <a:solidFill>
                <a:schemeClr val="tx1"/>
              </a:solidFill>
            </a:endParaRPr>
          </a:p>
          <a:p>
            <a:pPr marL="0" indent="0"/>
            <a:r>
              <a:rPr lang="en-US" sz="2000" b="0" dirty="0"/>
              <a:t>Move to adopt the resolution depicted by document 11-20-1556r5 for CIDs</a:t>
            </a:r>
            <a:r>
              <a:rPr lang="pt-BR" sz="2000" b="0" dirty="0"/>
              <a:t> 3279, 3280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20905590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11-20-1759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(202011-15):</a:t>
            </a:r>
            <a:endParaRPr lang="en-US" sz="2000" dirty="0">
              <a:solidFill>
                <a:schemeClr val="tx1"/>
              </a:solidFill>
            </a:endParaRPr>
          </a:p>
          <a:p>
            <a:pPr marL="0" indent="0"/>
            <a:r>
              <a:rPr lang="en-US" sz="2000" b="0" dirty="0"/>
              <a:t>Move to adopt the resolution depicted by document 11-20-1759r1 for CIDs</a:t>
            </a:r>
            <a:r>
              <a:rPr lang="pt-BR" sz="2000" b="0" dirty="0"/>
              <a:t> 3099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21/0/2 </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4356778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11-20-1787</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(202011-16):</a:t>
            </a:r>
            <a:endParaRPr lang="en-US" sz="2000" dirty="0">
              <a:solidFill>
                <a:schemeClr val="tx1"/>
              </a:solidFill>
            </a:endParaRPr>
          </a:p>
          <a:p>
            <a:pPr marL="0" indent="0"/>
            <a:r>
              <a:rPr lang="en-US" sz="2000" b="0" dirty="0"/>
              <a:t>Move to adopt the resolution depicted by document 11-20-1787r3 for CIDs</a:t>
            </a:r>
            <a:r>
              <a:rPr lang="pt-BR" sz="2000" b="0" dirty="0"/>
              <a:t> 3635, 3074, 3639, 3937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72122849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11-20-1666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(202011-17):</a:t>
            </a:r>
            <a:endParaRPr lang="en-US" sz="2000" dirty="0">
              <a:solidFill>
                <a:schemeClr val="tx1"/>
              </a:solidFill>
            </a:endParaRPr>
          </a:p>
          <a:p>
            <a:pPr marL="0" indent="0"/>
            <a:r>
              <a:rPr lang="en-US" sz="2000" b="0" dirty="0"/>
              <a:t>Move to adopt the resolution depicted by document 11-20-1666r7 for CIDs</a:t>
            </a:r>
            <a:r>
              <a:rPr lang="pt-BR" sz="2000" b="0" dirty="0"/>
              <a:t> 3606, 3607, 3616, 3620,  3886, 3700 (6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23/0/4</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94826528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(202011-18):</a:t>
            </a:r>
            <a:endParaRPr lang="en-US" sz="2000" dirty="0">
              <a:solidFill>
                <a:schemeClr val="tx1"/>
              </a:solidFill>
            </a:endParaRPr>
          </a:p>
          <a:p>
            <a:pPr marL="0" indent="0"/>
            <a:r>
              <a:rPr lang="en-US" sz="2000" b="0" dirty="0"/>
              <a:t>Move to adopt the text changes depicted by document 11-20-1749r0, 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11153457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11-20-1799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(202011-19):</a:t>
            </a:r>
            <a:endParaRPr lang="en-US" sz="2000" dirty="0">
              <a:solidFill>
                <a:schemeClr val="tx1"/>
              </a:solidFill>
            </a:endParaRPr>
          </a:p>
          <a:p>
            <a:pPr marL="0" indent="0"/>
            <a:r>
              <a:rPr lang="en-US" sz="2000" b="0" dirty="0"/>
              <a:t>Move to adopt the text changes depicted by document 11-20-1799r1, 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02597813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(202011-20):</a:t>
            </a:r>
            <a:endParaRPr lang="en-US" sz="2000" dirty="0">
              <a:solidFill>
                <a:schemeClr val="tx1"/>
              </a:solidFill>
            </a:endParaRPr>
          </a:p>
          <a:p>
            <a:pPr marL="0" indent="0"/>
            <a:r>
              <a:rPr lang="en-US" sz="2000" b="0" dirty="0"/>
              <a:t>Move to adopt the resolution depicted by document 11-20-1733r3 for CIDs</a:t>
            </a:r>
            <a:r>
              <a:rPr lang="pt-BR" sz="2000" b="0" dirty="0"/>
              <a:t> 3311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99694775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(202011-21):</a:t>
            </a:r>
            <a:endParaRPr lang="en-US" sz="2000" dirty="0">
              <a:solidFill>
                <a:schemeClr val="tx1"/>
              </a:solidFill>
            </a:endParaRPr>
          </a:p>
          <a:p>
            <a:pPr marL="0" indent="0"/>
            <a:r>
              <a:rPr lang="en-US" sz="2000" b="0" dirty="0"/>
              <a:t>Move to adopt the resolution depicted by document 11-20-1649r5 for CIDs</a:t>
            </a:r>
            <a:r>
              <a:rPr lang="pt-BR" sz="2000" b="0" dirty="0"/>
              <a:t> 3123, 3124, 3450, 3754, 3775, (5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2620085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11-20-0159 </a:t>
            </a:r>
            <a:r>
              <a:rPr lang="en-US" sz="1800" dirty="0" err="1"/>
              <a:t>TGaz</a:t>
            </a:r>
            <a:r>
              <a:rPr lang="en-US" sz="1800" dirty="0"/>
              <a:t> LB249 CR for various comments without section numbers </a:t>
            </a:r>
          </a:p>
          <a:p>
            <a:pPr marL="0" indent="0"/>
            <a:endParaRPr lang="en-US" dirty="0"/>
          </a:p>
          <a:p>
            <a:pPr marL="0" indent="0"/>
            <a:r>
              <a:rPr lang="en-US" sz="2000" dirty="0"/>
              <a:t>Motion </a:t>
            </a:r>
            <a:r>
              <a:rPr lang="en-US" sz="2000" b="0" dirty="0"/>
              <a:t>(202005-06)</a:t>
            </a:r>
            <a:endParaRPr lang="en-US" sz="2000" dirty="0"/>
          </a:p>
          <a:p>
            <a:pPr marL="0" indent="0"/>
            <a:r>
              <a:rPr lang="en-US" sz="2000" b="0" dirty="0"/>
              <a:t>Move to adopt the resolutions depicted by document 11-20-0159r1 for CIDs 3862, 3878, 3892, 3854, 3489, 3511, 3533, 3535, 3566 and 3592</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Roy Want </a:t>
            </a:r>
          </a:p>
          <a:p>
            <a:pPr marL="0" indent="0"/>
            <a:r>
              <a:rPr lang="en-US" sz="2000" b="0" dirty="0"/>
              <a:t>Results (Y/N/A): unanimous consent</a:t>
            </a:r>
          </a:p>
          <a:p>
            <a:pPr marL="0" indent="0"/>
            <a:endParaRPr lang="en-US" sz="2000" b="0" dirty="0"/>
          </a:p>
          <a:p>
            <a:pPr marL="0" indent="0"/>
            <a:r>
              <a:rPr lang="en-US" sz="1600" b="0" dirty="0"/>
              <a:t>Results from the Jan. 30 telecon (Y/N/A): 8/0/0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3793738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(202011-22):</a:t>
            </a:r>
            <a:endParaRPr lang="en-US" sz="2000" dirty="0">
              <a:solidFill>
                <a:schemeClr val="tx1"/>
              </a:solidFill>
            </a:endParaRPr>
          </a:p>
          <a:p>
            <a:pPr marL="0" indent="0"/>
            <a:r>
              <a:rPr lang="en-US" sz="2000" b="0" dirty="0"/>
              <a:t>Move to adopt the resolution depicted by document 11-20-1789r4 for CIDs 3128, 3270</a:t>
            </a:r>
            <a:r>
              <a:rPr lang="pt-BR" sz="2000" b="0" dirty="0"/>
              <a:t>,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20/4/6</a:t>
            </a:r>
          </a:p>
          <a:p>
            <a:pPr marL="0" indent="0"/>
            <a:r>
              <a:rPr lang="en-US" sz="2000" b="0" dirty="0"/>
              <a:t>Motion passes.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25510729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11-20-1245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(202011-23):</a:t>
            </a:r>
            <a:endParaRPr lang="en-US" sz="2000" dirty="0">
              <a:solidFill>
                <a:schemeClr val="tx1"/>
              </a:solidFill>
            </a:endParaRPr>
          </a:p>
          <a:p>
            <a:pPr marL="0" indent="0"/>
            <a:r>
              <a:rPr lang="en-US" sz="2000" b="0" dirty="0"/>
              <a:t>Move to adopt the resolution depicted by document 11-20-1245r6 for CIDs 3883, 3893</a:t>
            </a:r>
            <a:r>
              <a:rPr lang="pt-BR" sz="2000" b="0" dirty="0"/>
              <a:t>, 3245, 3269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15/0/15</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19703573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11-20-1820</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(202011-24):</a:t>
            </a:r>
            <a:endParaRPr lang="en-US" sz="2000" dirty="0">
              <a:solidFill>
                <a:schemeClr val="tx1"/>
              </a:solidFill>
            </a:endParaRPr>
          </a:p>
          <a:p>
            <a:pPr marL="0" indent="0"/>
            <a:r>
              <a:rPr lang="en-US" sz="2000" b="0" dirty="0"/>
              <a:t>Move to adopt the resolution depicted by document 11-20-1820r0 for CIDs 3131</a:t>
            </a:r>
            <a:r>
              <a:rPr lang="pt-BR" sz="2000" b="0" dirty="0"/>
              <a:t>,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unanimous consent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79280654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97972-6588-4AD3-B65B-158BB8BE285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05C88F5-560F-4B30-8E5B-3AB6AB9D77B7}"/>
              </a:ext>
            </a:extLst>
          </p:cNvPr>
          <p:cNvSpPr>
            <a:spLocks noGrp="1"/>
          </p:cNvSpPr>
          <p:nvPr>
            <p:ph idx="1"/>
          </p:nvPr>
        </p:nvSpPr>
        <p:spPr/>
        <p:txBody>
          <a:bodyPr/>
          <a:lstStyle/>
          <a:p>
            <a:r>
              <a:rPr lang="en-US" sz="2000" dirty="0"/>
              <a:t>Motion</a:t>
            </a:r>
            <a:r>
              <a:rPr lang="en-US" sz="2000" b="0" dirty="0"/>
              <a:t> (202103-01):</a:t>
            </a:r>
          </a:p>
          <a:p>
            <a:pPr marL="0" indent="0"/>
            <a:r>
              <a:rPr lang="en-US" sz="2000" b="0" dirty="0"/>
              <a:t>Move to approve document 11-21-072r0 </a:t>
            </a:r>
            <a:r>
              <a:rPr lang="en-US" sz="2000" b="0" dirty="0" err="1"/>
              <a:t>TGaz</a:t>
            </a:r>
            <a:r>
              <a:rPr lang="en-US" sz="2000" b="0" dirty="0"/>
              <a:t> January 2021 interim minutes for the </a:t>
            </a:r>
            <a:r>
              <a:rPr lang="en-US" sz="2000" b="0" dirty="0" err="1"/>
              <a:t>TGaz</a:t>
            </a:r>
            <a:r>
              <a:rPr lang="en-US" sz="2000" b="0" dirty="0"/>
              <a:t> meetings of the Jan. IEEE Electronic meeting week. </a:t>
            </a:r>
          </a:p>
          <a:p>
            <a:endParaRPr lang="en-US" sz="2000" b="0" dirty="0"/>
          </a:p>
          <a:p>
            <a:r>
              <a:rPr lang="en-US" sz="2000" b="0" dirty="0"/>
              <a:t>Moved by: Assaf Kasher </a:t>
            </a:r>
          </a:p>
          <a:p>
            <a:r>
              <a:rPr lang="en-US" sz="2000" b="0" dirty="0"/>
              <a:t>Seconded by: Roy Want </a:t>
            </a:r>
          </a:p>
          <a:p>
            <a:r>
              <a:rPr lang="en-US" sz="2000" b="0" dirty="0"/>
              <a:t>Results (Y/N/A): 20/0/5</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5CC65AEC-49C0-4F52-BFFE-87D796389EAA}"/>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3627C75E-263D-4AE2-8828-4A07486F050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A9780E7-1B9A-452D-BFD0-8F85B35D237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19588925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6A5B5-7C72-4309-B6E4-64BFA51E8B3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EF7116E3-772F-4243-BB0D-A84C2FFB484A}"/>
              </a:ext>
            </a:extLst>
          </p:cNvPr>
          <p:cNvSpPr>
            <a:spLocks noGrp="1"/>
          </p:cNvSpPr>
          <p:nvPr>
            <p:ph idx="1"/>
          </p:nvPr>
        </p:nvSpPr>
        <p:spPr/>
        <p:txBody>
          <a:bodyPr/>
          <a:lstStyle/>
          <a:p>
            <a:r>
              <a:rPr lang="en-US" sz="2000" dirty="0"/>
              <a:t>Motion</a:t>
            </a:r>
            <a:r>
              <a:rPr lang="en-US" sz="2000" b="0" dirty="0"/>
              <a:t> (202103-02):</a:t>
            </a:r>
          </a:p>
          <a:p>
            <a:pPr marL="0" indent="0"/>
            <a:r>
              <a:rPr lang="en-US" sz="2000" b="0" dirty="0"/>
              <a:t>Move to approve document 11-20-1986r1 as </a:t>
            </a:r>
            <a:r>
              <a:rPr lang="en-US" sz="2000" b="0" dirty="0" err="1"/>
              <a:t>TGaz</a:t>
            </a:r>
            <a:r>
              <a:rPr lang="en-US" sz="2000" b="0" dirty="0"/>
              <a:t> meeting minutes for </a:t>
            </a:r>
            <a:r>
              <a:rPr lang="en-US" sz="2000" b="0" dirty="0" err="1"/>
              <a:t>TGaz</a:t>
            </a:r>
            <a:r>
              <a:rPr lang="en-US" sz="2000" b="0" dirty="0"/>
              <a:t> telecons running between the Nov. and Jan. IEEE Electronic meeting weeks. </a:t>
            </a:r>
          </a:p>
          <a:p>
            <a:endParaRPr lang="en-US" sz="2000" b="0" dirty="0"/>
          </a:p>
          <a:p>
            <a:r>
              <a:rPr lang="en-US" sz="2000" b="0" dirty="0"/>
              <a:t>Moved by: Assaf Kasher </a:t>
            </a:r>
          </a:p>
          <a:p>
            <a:r>
              <a:rPr lang="en-US" sz="2000" b="0" dirty="0"/>
              <a:t>Seconded by: Qinghua Li</a:t>
            </a:r>
          </a:p>
          <a:p>
            <a:r>
              <a:rPr lang="en-US" sz="2000" b="0" dirty="0"/>
              <a:t>Results (Y/N/A): </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2CB47E48-D53B-4B74-8A91-B803727B978B}"/>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23B09486-B955-4CE4-8B5F-CD1D90B562C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EA581C4-9806-405F-A86A-67FD5F947C9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96437698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(202103-03):</a:t>
            </a:r>
          </a:p>
          <a:p>
            <a:r>
              <a:rPr lang="en-US" sz="2000" b="0" dirty="0"/>
              <a:t>Move to adopt the resolution depicted by document 11-21-0291r4 for CIDs </a:t>
            </a:r>
          </a:p>
          <a:p>
            <a:r>
              <a:rPr lang="en-US" sz="2000" b="0" dirty="0"/>
              <a:t>5018, 5019, 5030, 5031, 5085, 5086, 5144, 5263, 5268, 5276, 5292, 5299, 5300, </a:t>
            </a:r>
          </a:p>
          <a:p>
            <a:r>
              <a:rPr lang="en-US" sz="2000" b="0" dirty="0"/>
              <a:t>5301, 5302, 5303, 5304, 5305, 5306, 5307, 5308, 5337, 5338, 5339, 5340, 5357, </a:t>
            </a:r>
          </a:p>
          <a:p>
            <a:r>
              <a:rPr lang="en-US" sz="2000" b="0" dirty="0"/>
              <a:t>5358, 5359, 5360, 5362, 5363, 5370, 5371, 5372, 5374, 5394, 5398, 5401, 5403, </a:t>
            </a:r>
          </a:p>
          <a:p>
            <a:pPr marL="0" indent="0"/>
            <a:r>
              <a:rPr lang="en-US" sz="2000" b="0" dirty="0"/>
              <a:t>5445, 5453, 5455, and 5456 ( 43 CIDs total), instruct the technical editor to incorporate it in the P802.11az draft and grant the editor editorial license. </a:t>
            </a:r>
          </a:p>
          <a:p>
            <a:endParaRPr lang="en-US" sz="2000" b="0" dirty="0"/>
          </a:p>
          <a:p>
            <a:r>
              <a:rPr lang="en-US" sz="2000" b="0" dirty="0"/>
              <a:t>Moved: Nehru Bhandaru</a:t>
            </a:r>
          </a:p>
          <a:p>
            <a:r>
              <a:rPr lang="en-US" sz="2000" b="0" dirty="0"/>
              <a:t>Second: Ali Raissinia </a:t>
            </a:r>
          </a:p>
          <a:p>
            <a:r>
              <a:rPr lang="en-US" sz="2000" b="0" dirty="0"/>
              <a:t>Results (Y/N/A):</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23800767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(202103-04):</a:t>
            </a:r>
          </a:p>
          <a:p>
            <a:pPr marL="0" indent="0"/>
            <a:r>
              <a:rPr lang="en-US" sz="2000" b="0" dirty="0"/>
              <a:t>Move to adopt the resolution depicted by document 11-21-0346r2 for CIDs 5109, 5111, 5440, 5441, 5442, 5443, 5114, 5115, 5395, 5281, 5286, 5397, 5402, 5136, 5149 ( 15 CIDs total), instruct the technical editor to incorporate it in the P802.11az draft and grant the editor editorial license. </a:t>
            </a:r>
          </a:p>
          <a:p>
            <a:endParaRPr lang="en-US" sz="2000" b="0" dirty="0"/>
          </a:p>
          <a:p>
            <a:r>
              <a:rPr lang="en-US" sz="2000" b="0" dirty="0"/>
              <a:t>Moved: Assaf Kasher </a:t>
            </a:r>
          </a:p>
          <a:p>
            <a:r>
              <a:rPr lang="en-US" sz="2000" b="0" dirty="0"/>
              <a:t>Second: Solomon Trainin </a:t>
            </a:r>
          </a:p>
          <a:p>
            <a:r>
              <a:rPr lang="en-US" sz="2000" b="0" dirty="0"/>
              <a:t>Results (Y/N/A):</a:t>
            </a:r>
          </a:p>
          <a:p>
            <a:r>
              <a:rPr lang="en-US" sz="2000" b="0" dirty="0"/>
              <a:t>Unanimous approval.</a:t>
            </a:r>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08855720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11-21-0188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(202103-05):</a:t>
            </a:r>
          </a:p>
          <a:p>
            <a:pPr marL="0" indent="0"/>
            <a:r>
              <a:rPr lang="en-US" sz="2000" b="0" dirty="0"/>
              <a:t>Move to adopt the resolution depicted by document 11-21-0307r3 for CIDs 5088, 5454, 5193, and 5175 ( 4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Roy Want </a:t>
            </a:r>
          </a:p>
          <a:p>
            <a:pPr marL="0" indent="0"/>
            <a:r>
              <a:rPr lang="en-US" sz="2000" b="0" dirty="0"/>
              <a:t>Results (Y/N/A): 22/1/9</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76828447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11-21-0318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(202103-06):</a:t>
            </a:r>
          </a:p>
          <a:p>
            <a:pPr marL="0" indent="0"/>
            <a:r>
              <a:rPr lang="en-US" sz="2000" b="0" dirty="0"/>
              <a:t>Move to adopt the resolution depicted by document 11-21-0318r2 for CIDs 5204, 5072, 5205, 5207, 5404, 5405, 5214, 5215, 5216, 5217 and 5151 (11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Ali Raissinia </a:t>
            </a:r>
          </a:p>
          <a:p>
            <a:pPr marL="0" indent="0"/>
            <a:r>
              <a:rPr lang="en-US" sz="2000" b="0" dirty="0"/>
              <a:t>Results (Y/N/A): unanimous approval.</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80267837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11-21-0478 </a:t>
            </a:r>
            <a:r>
              <a:rPr lang="en-US" sz="1800" b="0" dirty="0"/>
              <a:t>CID resolutions for lb253 </a:t>
            </a:r>
            <a:r>
              <a:rPr lang="en-US" altLang="en-US" sz="1800" b="0" dirty="0"/>
              <a:t>(Ali Raissinia)</a:t>
            </a:r>
            <a:endParaRPr lang="en-US" sz="1800" b="0" dirty="0"/>
          </a:p>
          <a:p>
            <a:pPr marL="0" indent="0"/>
            <a:endParaRPr lang="en-US" sz="1800" b="0" dirty="0"/>
          </a:p>
          <a:p>
            <a:pPr marL="0" indent="0"/>
            <a:r>
              <a:rPr lang="en-US" sz="2000" dirty="0"/>
              <a:t>Motion </a:t>
            </a:r>
            <a:r>
              <a:rPr lang="en-US" sz="2000" b="0" dirty="0"/>
              <a:t>(202104-01):</a:t>
            </a:r>
            <a:endParaRPr lang="en-US" sz="2000" dirty="0">
              <a:solidFill>
                <a:schemeClr val="tx1"/>
              </a:solidFill>
            </a:endParaRPr>
          </a:p>
          <a:p>
            <a:pPr marL="0" indent="0"/>
            <a:r>
              <a:rPr lang="en-US" sz="2000" b="0" dirty="0"/>
              <a:t>Move to adopt the resolution depicted by document 11-21-0478r2 for CIDs 5045, 5046, 5047, 5049, </a:t>
            </a:r>
          </a:p>
          <a:p>
            <a:pPr marL="0" indent="0"/>
            <a:r>
              <a:rPr lang="en-US" sz="2000" b="0" dirty="0"/>
              <a:t>5050, 5051, 5052, 5053, 5056, 5057, 5058, 5059, 5060, 5062, 5063, 5064, 5067, 5068, 5069, 5070,</a:t>
            </a:r>
          </a:p>
          <a:p>
            <a:pPr marL="0" indent="0"/>
            <a:r>
              <a:rPr lang="en-US" sz="2000" b="0" dirty="0"/>
              <a:t>and 5071 ( 21 CIDs total),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10/0/0</a:t>
            </a:r>
          </a:p>
          <a:p>
            <a:pPr marL="0" indent="0"/>
            <a:r>
              <a:rPr lang="en-US" sz="2000" b="0" dirty="0"/>
              <a:t>Motion passes.</a:t>
            </a:r>
          </a:p>
          <a:p>
            <a:pPr marL="0" indent="0"/>
            <a:r>
              <a:rPr lang="en-US" sz="1600" b="0" dirty="0"/>
              <a:t>Results from the March 17</a:t>
            </a:r>
            <a:r>
              <a:rPr lang="en-US" sz="1600" b="0" baseline="30000" dirty="0"/>
              <a:t>th</a:t>
            </a:r>
            <a:r>
              <a:rPr lang="en-US" sz="1600" b="0" dirty="0"/>
              <a:t>  telecon (Y/N/A): 8/0/2</a:t>
            </a:r>
          </a:p>
          <a:p>
            <a:pPr marL="0" indent="0"/>
            <a:r>
              <a:rPr lang="en-US" sz="1600" b="0" dirty="0">
                <a:hlinkClick r:id="rId2"/>
              </a:rPr>
              <a:t>https://mentor.ieee.org/802.11/dcn/21/11-21-0478-02-00az-cid-resolutions-for-lb253.docx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2713228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11-20-0256 LB240 CR for Various Unassigned Comments Part2 </a:t>
            </a:r>
          </a:p>
          <a:p>
            <a:pPr marL="0" indent="0"/>
            <a:endParaRPr lang="en-US" dirty="0"/>
          </a:p>
          <a:p>
            <a:pPr marL="0" indent="0"/>
            <a:r>
              <a:rPr lang="en-US" sz="2000" dirty="0"/>
              <a:t>Motion </a:t>
            </a:r>
            <a:r>
              <a:rPr lang="en-US" sz="2000" b="0" dirty="0"/>
              <a:t>(202005-07)</a:t>
            </a:r>
            <a:endParaRPr lang="en-US" sz="2000" dirty="0"/>
          </a:p>
          <a:p>
            <a:pPr marL="0" indent="0"/>
            <a:r>
              <a:rPr lang="en-US" sz="2000" b="0" dirty="0"/>
              <a:t>Move to adopt the resolutions depicted by document 11-20-0256r1 for CIDs 3829, 3511, 3630, 3708, 3709 and 3716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Feb. 5 telecon (Y/N/A): 9/0/0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28047228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11-21-0505 six CID resolutions for lb253 (Ali Raissinia)</a:t>
            </a:r>
            <a:endParaRPr lang="en-US" sz="1800" b="0" dirty="0"/>
          </a:p>
          <a:p>
            <a:pPr marL="0" indent="0"/>
            <a:endParaRPr lang="en-US" sz="1800" b="0" dirty="0"/>
          </a:p>
          <a:p>
            <a:pPr marL="0" indent="0"/>
            <a:r>
              <a:rPr lang="en-US" sz="2000" dirty="0"/>
              <a:t>Motion </a:t>
            </a:r>
            <a:r>
              <a:rPr lang="en-US" sz="2000" b="0" dirty="0"/>
              <a:t>(202104-02):</a:t>
            </a:r>
            <a:endParaRPr lang="en-US" sz="2000" dirty="0">
              <a:solidFill>
                <a:schemeClr val="tx1"/>
              </a:solidFill>
            </a:endParaRPr>
          </a:p>
          <a:p>
            <a:pPr marL="0" indent="0"/>
            <a:r>
              <a:rPr lang="en-US" sz="2000" b="0" dirty="0"/>
              <a:t>Move to adopt the resolution depicted by document 11-21-0505r1 for CIDs 5061, 5066, 5198, 5222, 5224, 5230 (6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t>
            </a:r>
          </a:p>
          <a:p>
            <a:pPr marL="0" indent="0"/>
            <a:endParaRPr lang="en-US" sz="2000" b="0" dirty="0"/>
          </a:p>
          <a:p>
            <a:pPr marL="0" indent="0"/>
            <a:r>
              <a:rPr lang="en-US" sz="1600" b="0" dirty="0"/>
              <a:t>Results from the March 25</a:t>
            </a:r>
            <a:r>
              <a:rPr lang="en-US" sz="1600" b="0" baseline="30000" dirty="0"/>
              <a:t>th</a:t>
            </a:r>
            <a:r>
              <a:rPr lang="en-US" sz="1600" b="0" dirty="0"/>
              <a:t> telecon (Y/N/A): 7/0/1</a:t>
            </a:r>
          </a:p>
          <a:p>
            <a:pPr marL="0" indent="0"/>
            <a:r>
              <a:rPr lang="en-US" sz="1600" b="0" dirty="0">
                <a:hlinkClick r:id="rId2"/>
              </a:rPr>
              <a:t>https://mentor.ieee.org/802.11/dcn/21/11-21-0505-01-00az-six-cid-resolutions-for-lb253.docx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40055672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11-21-0532 AID/RSID field clarification </a:t>
            </a:r>
            <a:r>
              <a:rPr lang="fr-FR" altLang="en-US" sz="1800" b="0" dirty="0"/>
              <a:t>(Dibakar Das)</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(202104-03):</a:t>
            </a:r>
            <a:endParaRPr lang="en-US" sz="2000" dirty="0">
              <a:solidFill>
                <a:schemeClr val="tx1"/>
              </a:solidFill>
            </a:endParaRPr>
          </a:p>
          <a:p>
            <a:pPr marL="0" indent="0"/>
            <a:r>
              <a:rPr lang="en-US" sz="2000" b="0" dirty="0"/>
              <a:t>Move to adopt the text changes depicted by document 11-21-0532r0,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a:t>
            </a:r>
          </a:p>
          <a:p>
            <a:pPr marL="0" indent="0"/>
            <a:endParaRPr lang="en-US" sz="2000" b="0" dirty="0"/>
          </a:p>
          <a:p>
            <a:pPr marL="0" indent="0"/>
            <a:r>
              <a:rPr lang="en-US" sz="1600" b="0" dirty="0"/>
              <a:t>Results from the March 31</a:t>
            </a:r>
            <a:r>
              <a:rPr lang="en-US" sz="1600" b="0" baseline="30000" dirty="0"/>
              <a:t>st</a:t>
            </a:r>
            <a:r>
              <a:rPr lang="en-US" sz="1600" b="0" dirty="0"/>
              <a:t> telecon (Y/N/A): 10/0/0</a:t>
            </a:r>
          </a:p>
          <a:p>
            <a:pPr marL="0" indent="0"/>
            <a:r>
              <a:rPr lang="en-US" sz="1600" b="0" dirty="0">
                <a:hlinkClick r:id="rId2"/>
              </a:rPr>
              <a:t>https://mentor.ieee.org/802.11/dcn/21/11-21-0532-00-00az-aid-rsid-field-clarification.docx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00954966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11-21-0533 </a:t>
            </a:r>
            <a:r>
              <a:rPr lang="en-US" altLang="en-US" sz="1800" b="0" dirty="0" err="1"/>
              <a:t>TGaz</a:t>
            </a:r>
            <a:r>
              <a:rPr lang="en-US" altLang="en-US" sz="1800" b="0" dirty="0"/>
              <a:t> LB253 CR (Jonathan Segev)</a:t>
            </a:r>
            <a:endParaRPr lang="en-US" sz="1800" b="0" dirty="0"/>
          </a:p>
          <a:p>
            <a:pPr marL="0" indent="0"/>
            <a:endParaRPr lang="en-US" sz="1800" b="0" dirty="0"/>
          </a:p>
          <a:p>
            <a:pPr marL="0" indent="0"/>
            <a:r>
              <a:rPr lang="en-US" sz="2000" dirty="0"/>
              <a:t>Motion </a:t>
            </a:r>
            <a:r>
              <a:rPr lang="en-US" sz="2000" b="0" dirty="0"/>
              <a:t>(202104-04):</a:t>
            </a:r>
            <a:endParaRPr lang="en-US" sz="2000" dirty="0">
              <a:solidFill>
                <a:schemeClr val="tx1"/>
              </a:solidFill>
            </a:endParaRPr>
          </a:p>
          <a:p>
            <a:pPr marL="0" indent="0"/>
            <a:r>
              <a:rPr lang="en-US" sz="2000" b="0" dirty="0"/>
              <a:t>Move to adopt the resolution depicted by document 11-21-0533r2 for CIDs  5000, 5003, 5004, 5005, 5006, 5009, 5237(7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12/0/0</a:t>
            </a:r>
          </a:p>
          <a:p>
            <a:pPr marL="0" indent="0"/>
            <a:r>
              <a:rPr lang="en-US" sz="1600" b="0" dirty="0">
                <a:hlinkClick r:id="rId2"/>
              </a:rPr>
              <a:t>https://mentor.ieee.org/802.11/dcn/21/11-21-0533-02-00az-tgaz-lb253-cr.docx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60682584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11-21-0564 LB253-resoluiton-to-CID-set2 (Assaf Kasher)</a:t>
            </a:r>
            <a:endParaRPr lang="en-US" sz="1800" b="0" dirty="0"/>
          </a:p>
          <a:p>
            <a:pPr marL="0" indent="0"/>
            <a:endParaRPr lang="en-US" sz="1800" b="0" dirty="0"/>
          </a:p>
          <a:p>
            <a:pPr marL="0" indent="0"/>
            <a:r>
              <a:rPr lang="en-US" sz="2000" dirty="0"/>
              <a:t>Motion </a:t>
            </a:r>
            <a:r>
              <a:rPr lang="en-US" sz="2000" b="0" dirty="0"/>
              <a:t>(202104-05):</a:t>
            </a:r>
            <a:endParaRPr lang="en-US" sz="2000" dirty="0">
              <a:solidFill>
                <a:schemeClr val="tx1"/>
              </a:solidFill>
            </a:endParaRPr>
          </a:p>
          <a:p>
            <a:pPr marL="0" indent="0"/>
            <a:r>
              <a:rPr lang="en-US" sz="2000" b="0" dirty="0"/>
              <a:t>Move to adopt the resolution depicted by document 11-21-0564r2 for CIDs 5219, 5029, 5400, 5139, 5152, 5097, 5098, 5429, 5260 (9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9/0/1</a:t>
            </a:r>
          </a:p>
          <a:p>
            <a:pPr marL="0" indent="0"/>
            <a:r>
              <a:rPr lang="en-US" sz="1600" b="0" dirty="0">
                <a:hlinkClick r:id="rId2"/>
              </a:rPr>
              <a:t>https://mentor.ieee.org/802.11/dcn/21/11-21-0564-02-00az-lb253-resoluiton-to-cid-set2.docx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31217730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11-21-0519 comment resolution lb253 parameters - part 3 (Christian Berger)</a:t>
            </a:r>
            <a:endParaRPr lang="en-US" sz="1800" b="0" dirty="0"/>
          </a:p>
          <a:p>
            <a:pPr marL="0" indent="0"/>
            <a:endParaRPr lang="en-US" sz="1800" b="0" dirty="0"/>
          </a:p>
          <a:p>
            <a:pPr marL="0" indent="0"/>
            <a:r>
              <a:rPr lang="en-US" sz="2000" dirty="0"/>
              <a:t>Motion </a:t>
            </a:r>
            <a:r>
              <a:rPr lang="en-US" sz="2000" b="0" dirty="0"/>
              <a:t>(202104-06):</a:t>
            </a:r>
            <a:endParaRPr lang="en-US" sz="2000" dirty="0">
              <a:solidFill>
                <a:schemeClr val="tx1"/>
              </a:solidFill>
            </a:endParaRPr>
          </a:p>
          <a:p>
            <a:pPr marL="0" indent="0"/>
            <a:r>
              <a:rPr lang="en-US" sz="2000" b="0" dirty="0"/>
              <a:t>Move to adopt the resolution depicted by document 11-21-0519r3 for CIDs 5014 (1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a:t>
            </a:r>
            <a:r>
              <a:rPr lang="en-US" sz="2000" b="0"/>
              <a:t>): unanimous </a:t>
            </a:r>
            <a:endParaRPr lang="en-US" sz="2000" b="0" dirty="0"/>
          </a:p>
          <a:p>
            <a:pPr marL="0" indent="0"/>
            <a:endParaRPr lang="en-US" sz="2000" b="0" dirty="0"/>
          </a:p>
          <a:p>
            <a:pPr marL="0" indent="0"/>
            <a:r>
              <a:rPr lang="en-US" sz="1600" b="0" dirty="0"/>
              <a:t>Results from the Apr. 7</a:t>
            </a:r>
            <a:r>
              <a:rPr lang="en-US" sz="1600" b="0" baseline="30000" dirty="0"/>
              <a:t>th</a:t>
            </a:r>
            <a:r>
              <a:rPr lang="en-US" sz="1600" b="0" dirty="0"/>
              <a:t> telecon (Y/N/A): 9/0/2</a:t>
            </a:r>
          </a:p>
          <a:p>
            <a:pPr marL="0" indent="0"/>
            <a:r>
              <a:rPr lang="en-US" sz="1600" b="0" dirty="0">
                <a:hlinkClick r:id="rId2"/>
              </a:rPr>
              <a:t>https://mentor.ieee.org/802.11/dcn/21/11-21-0519-03-00az-comment-resolution-lb253-parameters-part-3.docx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2546621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(202105-01):</a:t>
            </a:r>
          </a:p>
          <a:p>
            <a:pPr marL="0" indent="0"/>
            <a:r>
              <a:rPr lang="en-US" sz="2000" b="0" dirty="0"/>
              <a:t>Move to approve document 11-21-0422r0 </a:t>
            </a:r>
            <a:r>
              <a:rPr lang="en-US" sz="2000" b="0" dirty="0" err="1"/>
              <a:t>TGaz</a:t>
            </a:r>
            <a:r>
              <a:rPr lang="en-US" sz="2000" b="0" dirty="0"/>
              <a:t> 2021 March Plenary Minutes as the </a:t>
            </a:r>
            <a:r>
              <a:rPr lang="en-US" sz="2000" b="0" dirty="0" err="1"/>
              <a:t>TGaz</a:t>
            </a:r>
            <a:r>
              <a:rPr lang="en-US" sz="2000" b="0" dirty="0"/>
              <a:t> meetings minutes for the March IEEE Electronic meeting week. </a:t>
            </a:r>
          </a:p>
          <a:p>
            <a:endParaRPr lang="en-US" sz="2000" b="0" dirty="0"/>
          </a:p>
          <a:p>
            <a:r>
              <a:rPr lang="en-US" sz="2000" b="0" dirty="0"/>
              <a:t>Moved by: Stuart Kerry</a:t>
            </a:r>
          </a:p>
          <a:p>
            <a:r>
              <a:rPr lang="en-US" sz="2000" b="0" dirty="0"/>
              <a:t>Seconded by: Assaf Kasher</a:t>
            </a:r>
          </a:p>
          <a:p>
            <a:r>
              <a:rPr lang="en-US" sz="2000" b="0" dirty="0"/>
              <a:t>Results (Y/N/A):  19/0/1</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751015"/>
            <a:ext cx="10361084" cy="4343400"/>
          </a:xfrm>
        </p:spPr>
        <p:txBody>
          <a:bodyPr/>
          <a:lstStyle/>
          <a:p>
            <a:endParaRPr lang="en-US" sz="2000" dirty="0"/>
          </a:p>
          <a:p>
            <a:r>
              <a:rPr lang="en-US" sz="2000" dirty="0"/>
              <a:t>Motion </a:t>
            </a:r>
            <a:r>
              <a:rPr lang="en-US" sz="2000" b="0" dirty="0"/>
              <a:t>(202105-02):</a:t>
            </a:r>
          </a:p>
          <a:p>
            <a:pPr marL="0" indent="0"/>
            <a:r>
              <a:rPr lang="en-US" sz="2000" b="0" dirty="0"/>
              <a:t>Move to approve document 11-21-0777r0 March-May 2021 Telecon Minutes as the </a:t>
            </a:r>
            <a:r>
              <a:rPr lang="en-US" sz="2000" b="0" dirty="0" err="1"/>
              <a:t>TGaz</a:t>
            </a:r>
            <a:r>
              <a:rPr lang="en-US" sz="2000" b="0" dirty="0"/>
              <a:t> meetings minutes for telecons running between the March and May IEEE Electronic meeting weeks. </a:t>
            </a:r>
          </a:p>
          <a:p>
            <a:endParaRPr lang="en-US" sz="2000" b="0" dirty="0"/>
          </a:p>
          <a:p>
            <a:r>
              <a:rPr lang="en-US" sz="2000" b="0" dirty="0"/>
              <a:t>Moved by: Ali Raissinia </a:t>
            </a:r>
          </a:p>
          <a:p>
            <a:r>
              <a:rPr lang="en-US" sz="2000" b="0" dirty="0"/>
              <a:t>Seconded by: Assaf Kasher</a:t>
            </a:r>
          </a:p>
          <a:p>
            <a:r>
              <a:rPr lang="en-US" sz="2000" b="0" dirty="0"/>
              <a:t>Results (Y/N/A): unanimous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77288505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11-21-708 few </a:t>
            </a:r>
            <a:r>
              <a:rPr lang="en-US" sz="2000" b="0" dirty="0" err="1"/>
              <a:t>lb</a:t>
            </a:r>
            <a:r>
              <a:rPr lang="en-US" sz="2000" b="0" dirty="0"/>
              <a:t> 253 </a:t>
            </a:r>
            <a:r>
              <a:rPr lang="en-US" sz="2000" b="0" dirty="0" err="1"/>
              <a:t>crs</a:t>
            </a:r>
            <a:r>
              <a:rPr lang="en-US" sz="2000" b="0" dirty="0"/>
              <a:t> –b (Nehru Bhandaru)</a:t>
            </a:r>
          </a:p>
          <a:p>
            <a:endParaRPr lang="en-US" sz="1800" b="0" dirty="0"/>
          </a:p>
          <a:p>
            <a:r>
              <a:rPr lang="en-US" sz="2000" dirty="0"/>
              <a:t>Motion </a:t>
            </a:r>
            <a:r>
              <a:rPr lang="en-US" sz="2000" b="0" dirty="0"/>
              <a:t>(202105-03):</a:t>
            </a:r>
          </a:p>
          <a:p>
            <a:r>
              <a:rPr lang="en-US" sz="2000" b="0" dirty="0"/>
              <a:t>Move to adopt the resolution depicted by document 11-21-0708r0 for </a:t>
            </a:r>
            <a:r>
              <a:rPr lang="pt-BR" sz="2000" b="0" dirty="0"/>
              <a:t>CIDs 5260, 5351, 5364, 5385</a:t>
            </a:r>
          </a:p>
          <a:p>
            <a:pPr marL="0" indent="0"/>
            <a:r>
              <a:rPr lang="en-US" sz="2000" b="0" dirty="0"/>
              <a:t>(4 CIDs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 </a:t>
            </a:r>
          </a:p>
          <a:p>
            <a:r>
              <a:rPr lang="en-US" sz="2000" b="0" dirty="0"/>
              <a:t>Results (Y/N/A): unanimous</a:t>
            </a:r>
          </a:p>
          <a:p>
            <a:endParaRPr lang="en-US" sz="2000" b="0" dirty="0"/>
          </a:p>
          <a:p>
            <a:r>
              <a:rPr lang="en-US" sz="1800" b="0" dirty="0"/>
              <a:t>Results from the April 29</a:t>
            </a:r>
            <a:r>
              <a:rPr lang="en-US" sz="1800" b="0" baseline="30000" dirty="0"/>
              <a:t>th</a:t>
            </a:r>
            <a:r>
              <a:rPr lang="en-US" sz="1800" b="0" dirty="0"/>
              <a:t> Telecon: 9/0/0</a:t>
            </a:r>
          </a:p>
          <a:p>
            <a:r>
              <a:rPr lang="en-US" sz="1600" b="0" dirty="0">
                <a:hlinkClick r:id="rId2"/>
              </a:rPr>
              <a:t>https://mentor.ieee.org/802.11/dcn/21/11-21-0708-00-00az-few-lb-253-crs-b.docx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70670348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11-21-536 Comment Resolutions on Several PHY Topics (Steve Shellhammer)</a:t>
            </a:r>
          </a:p>
          <a:p>
            <a:endParaRPr lang="en-US" sz="1400" b="0" dirty="0"/>
          </a:p>
          <a:p>
            <a:r>
              <a:rPr lang="en-US" sz="2000" dirty="0"/>
              <a:t>Motion </a:t>
            </a:r>
            <a:r>
              <a:rPr lang="en-US" sz="2000" b="0" dirty="0"/>
              <a:t>(202105-04):</a:t>
            </a:r>
          </a:p>
          <a:p>
            <a:pPr marL="0" indent="0"/>
            <a:r>
              <a:rPr lang="en-US" sz="2000" b="0" dirty="0"/>
              <a:t>Move to adopt the resolution depicted by document 11-21-0536r1 for </a:t>
            </a:r>
            <a:r>
              <a:rPr lang="pt-BR" sz="2000" b="0" dirty="0"/>
              <a:t>CIDs </a:t>
            </a:r>
            <a:r>
              <a:rPr lang="en-US" sz="2000" b="0" dirty="0"/>
              <a:t>5413, 5414, 5415, 5416 and 5417 (5 CIDs total), instruct the technical editor to incorporate it in the P802.11az draft and grant the editor editorial license. </a:t>
            </a:r>
          </a:p>
          <a:p>
            <a:endParaRPr lang="en-US" sz="2000" b="0" dirty="0"/>
          </a:p>
          <a:p>
            <a:r>
              <a:rPr lang="en-US" sz="2000" b="0" dirty="0"/>
              <a:t>Moved by: Steve Shellhammer </a:t>
            </a:r>
          </a:p>
          <a:p>
            <a:r>
              <a:rPr lang="en-US" sz="2000" b="0" dirty="0"/>
              <a:t>Seconded by: Roy Want </a:t>
            </a:r>
          </a:p>
          <a:p>
            <a:r>
              <a:rPr lang="en-US" sz="2000" b="0" dirty="0"/>
              <a:t>Results (Y/N/A): Unanimous approval</a:t>
            </a:r>
          </a:p>
          <a:p>
            <a:endParaRPr lang="en-US" sz="2000" b="0" dirty="0"/>
          </a:p>
          <a:p>
            <a:r>
              <a:rPr lang="en-US" sz="2000" b="0" dirty="0"/>
              <a:t>Results from the May 5</a:t>
            </a:r>
            <a:r>
              <a:rPr lang="en-US" sz="2000" b="0" baseline="30000" dirty="0"/>
              <a:t>th</a:t>
            </a:r>
            <a:r>
              <a:rPr lang="en-US" sz="2000" b="0" dirty="0"/>
              <a:t> Telecon: 9/0/0</a:t>
            </a:r>
          </a:p>
          <a:p>
            <a:r>
              <a:rPr lang="en-US" sz="1600" b="0" dirty="0">
                <a:hlinkClick r:id="rId2"/>
              </a:rPr>
              <a:t>https://mentor.ieee.org/802.11/dcn/21/11-21-0536-01-00az-comment-resolutions-on-several-phy-topics.docx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11939743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11-21-761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(202105-05):</a:t>
            </a:r>
          </a:p>
          <a:p>
            <a:pPr marL="0" indent="0"/>
            <a:r>
              <a:rPr lang="en-US" sz="2000" b="0" dirty="0"/>
              <a:t>Move to adopt the text changes and the resolutions depicted by document 11-21-0761r3 for </a:t>
            </a:r>
            <a:r>
              <a:rPr lang="pt-BR" sz="2000" b="0" dirty="0"/>
              <a:t>CIDs 5190 and 5191 </a:t>
            </a:r>
            <a:r>
              <a:rPr lang="en-US" sz="2000" b="0" dirty="0"/>
              <a:t>(2 CIDs total),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17/0/1</a:t>
            </a:r>
          </a:p>
          <a:p>
            <a:r>
              <a:rPr lang="en-US" sz="2000" b="0" dirty="0"/>
              <a:t>Motion passes.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632196814"/>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2D2DB9"/>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134817</TotalTime>
  <Words>16604</Words>
  <Application>Microsoft Office PowerPoint</Application>
  <PresentationFormat>Widescreen</PresentationFormat>
  <Paragraphs>2286</Paragraphs>
  <Slides>191</Slides>
  <Notes>4</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191</vt:i4>
      </vt:variant>
    </vt:vector>
  </HeadingPairs>
  <TitlesOfParts>
    <vt:vector size="196" baseType="lpstr">
      <vt:lpstr>Arial</vt:lpstr>
      <vt:lpstr>Times New Roman</vt:lpstr>
      <vt:lpstr>Verdana</vt:lpstr>
      <vt:lpstr>Office Theme</vt:lpstr>
      <vt:lpstr>Document</vt:lpstr>
      <vt:lpstr>TGaz Motion compendium</vt:lpstr>
      <vt:lpstr>Abstract</vt:lpstr>
      <vt:lpstr>Approval of previous meeting minutes</vt:lpstr>
      <vt:lpstr>Approval of previous meeting minutes</vt:lpstr>
      <vt:lpstr>Approval of previous meeting minutes</vt:lpstr>
      <vt:lpstr>Approval of previous meeting minutes</vt:lpstr>
      <vt:lpstr>Approval of previous meeting minutes</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Approval of previous meeting minutes</vt:lpstr>
      <vt:lpstr>Comment resolutions from Telecons</vt:lpstr>
      <vt:lpstr>Text Changes from Telecons</vt:lpstr>
      <vt:lpstr>Comment Resolution from July plenary</vt:lpstr>
      <vt:lpstr>PowerPoint Presentation</vt:lpstr>
      <vt:lpstr>References</vt:lpstr>
      <vt:lpstr>PowerPoint Presentation</vt:lpstr>
      <vt:lpstr>Approval of previous meeting minutes</vt:lpstr>
      <vt:lpstr>Approval of previous meeting minutes</vt:lpstr>
      <vt:lpstr>Text Changes from Telecons</vt:lpstr>
      <vt:lpstr>Comment resolutions from Telecons</vt:lpstr>
      <vt:lpstr>PowerPoint Presentation</vt:lpstr>
      <vt:lpstr>References</vt:lpstr>
      <vt:lpstr>PowerPoint Presentation</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Approval of previous meeting minutes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 11-20-1745</vt:lpstr>
      <vt:lpstr>Submission 11-20-1719</vt:lpstr>
      <vt:lpstr>Submission 11-20-1354</vt:lpstr>
      <vt:lpstr>Submission 11-20-1731</vt:lpstr>
      <vt:lpstr>Submission 11-20-1723</vt:lpstr>
      <vt:lpstr>Submission 11-20-1653</vt:lpstr>
      <vt:lpstr>Submission 11-20-1556</vt:lpstr>
      <vt:lpstr>Submission 11-20-1759</vt:lpstr>
      <vt:lpstr>Submission 11-20-1787</vt:lpstr>
      <vt:lpstr>Submission 11-20-1666</vt:lpstr>
      <vt:lpstr>Submission 11-20-1749</vt:lpstr>
      <vt:lpstr>Submission 11-20-1799</vt:lpstr>
      <vt:lpstr>Submission 11-20-1733</vt:lpstr>
      <vt:lpstr>Submission 11-20-1649</vt:lpstr>
      <vt:lpstr>Submission 11-20-1789</vt:lpstr>
      <vt:lpstr>Submission 11-20-1245</vt:lpstr>
      <vt:lpstr>Submission 11-20-1820</vt:lpstr>
      <vt:lpstr>Approval of previous meeting minutes</vt:lpstr>
      <vt:lpstr>Approval of previous meeting minutes</vt:lpstr>
      <vt:lpstr>Submissions Awaiting Motions from Telecon</vt:lpstr>
      <vt:lpstr>Submissions Awaiting Motions from Telecon</vt:lpstr>
      <vt:lpstr>Submission 11-21-0188</vt:lpstr>
      <vt:lpstr>Submission 11-21-0318</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Approval of previous meeting minutes</vt:lpstr>
      <vt:lpstr>Approval of previous meeting minutes</vt:lpstr>
      <vt:lpstr>Submissions Awaiting Motions</vt:lpstr>
      <vt:lpstr>Submissions Awaiting Motions</vt:lpstr>
      <vt:lpstr>Submission 11-21-761</vt:lpstr>
      <vt:lpstr>Submission 11-21-811</vt:lpstr>
      <vt:lpstr>PAR Extension</vt:lpstr>
      <vt:lpstr>Submission 11-21-810</vt:lpstr>
      <vt:lpstr>Submission 11-21-815</vt:lpstr>
      <vt:lpstr>Submissions Awaiting Motions</vt:lpstr>
      <vt:lpstr>Submissions Awaiting Motions</vt:lpstr>
      <vt:lpstr>Submissions Awaiting Motions</vt:lpstr>
      <vt:lpstr>Submissions Awaiting Motions</vt:lpstr>
      <vt:lpstr>Approval of previous meeting minutes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 11-21-1061</vt:lpstr>
      <vt:lpstr>PowerPoint Presentation</vt:lpstr>
      <vt:lpstr>Submission 11-21-989</vt:lpstr>
      <vt:lpstr>Submission 11-21-1027</vt:lpstr>
      <vt:lpstr>Submission 11-21-1063</vt:lpstr>
      <vt:lpstr>Submission 11-21-1080</vt:lpstr>
      <vt:lpstr>Submission 11-21-1079</vt:lpstr>
      <vt:lpstr>Submission 11-21-1070</vt:lpstr>
      <vt:lpstr>Submission 11-21-1139</vt:lpstr>
      <vt:lpstr>Submission 11-21-1155</vt:lpstr>
      <vt:lpstr>Submission 11-21-1075</vt:lpstr>
      <vt:lpstr>Submission 11-21-1161</vt:lpstr>
      <vt:lpstr>Submission 11-21-1156</vt:lpstr>
      <vt:lpstr>Submission 11-21-329r7 (Response to MDR)</vt:lpstr>
      <vt:lpstr>Submission 11-21-1113</vt:lpstr>
      <vt:lpstr>Submission 11-21-1162</vt:lpstr>
      <vt:lpstr>Submission 11-21-1187</vt:lpstr>
      <vt:lpstr>Submission 11-21-1112</vt:lpstr>
      <vt:lpstr>Submission 11-21-1160</vt:lpstr>
      <vt:lpstr>Recirculation Ballot</vt:lpstr>
      <vt:lpstr>Approval of previous meeting minutes</vt:lpstr>
      <vt:lpstr>Approval of previous meeting minutes</vt:lpstr>
      <vt:lpstr>Submission 11-21-1495</vt:lpstr>
      <vt:lpstr>Submission 11-21-1489</vt:lpstr>
      <vt:lpstr>Submission 11-21-1496</vt:lpstr>
      <vt:lpstr>Submission 11-21-1</vt:lpstr>
      <vt:lpstr>Submission 11-21-1495</vt:lpstr>
      <vt:lpstr>Submission 11-21-1487</vt:lpstr>
      <vt:lpstr>Submission 11-21-1507</vt:lpstr>
      <vt:lpstr>Submission 11-21-1487</vt:lpstr>
      <vt:lpstr>Submission 11-21-1517</vt:lpstr>
      <vt:lpstr>Submission 11-21-1521</vt:lpstr>
      <vt:lpstr>Approve WG recirculation of the unchanged draft P802.11az D4.0</vt:lpstr>
      <vt:lpstr>Reaffirm the CSD</vt:lpstr>
      <vt:lpstr>Motion SA Ballot</vt:lpstr>
      <vt:lpstr>Approval of previous meeting minutes</vt:lpstr>
      <vt:lpstr>Approval of previous meeting minutes</vt:lpstr>
      <vt:lpstr>Submission 11-21-1580</vt:lpstr>
      <vt:lpstr>Submission 11-21-1842</vt:lpstr>
      <vt:lpstr>Submission 11-21-1843</vt:lpstr>
      <vt:lpstr>Submission 11-21-1580</vt:lpstr>
      <vt:lpstr>Submission 11-21-1837</vt:lpstr>
      <vt:lpstr>Submission 11-21-1875</vt:lpstr>
      <vt:lpstr>Submission 11-21-1944</vt:lpstr>
      <vt:lpstr>Submission 11-21-1979</vt:lpstr>
      <vt:lpstr>Submission 11-21-1841</vt:lpstr>
      <vt:lpstr>Approval of previous meeting minutes</vt:lpstr>
      <vt:lpstr>Approval of previous meeting minutes</vt:lpstr>
      <vt:lpstr>Approval of previous meeting minutes</vt:lpstr>
      <vt:lpstr>Submission 11-22-128</vt:lpstr>
      <vt:lpstr>Submission 11-22-168</vt:lpstr>
      <vt:lpstr>Submission 11-22-131</vt:lpstr>
      <vt:lpstr>Submission 11-22-156</vt:lpstr>
      <vt:lpstr>Submission 11-22-149</vt:lpstr>
      <vt:lpstr>Submission 11-22-259</vt:lpstr>
      <vt:lpstr>Submission 11-22-148</vt:lpstr>
      <vt:lpstr>Submission 11-22-265</vt:lpstr>
      <vt:lpstr>Submission 11-22-297</vt:lpstr>
      <vt:lpstr>Submission 11-22-366</vt:lpstr>
      <vt:lpstr>Submission 11-22-368</vt:lpstr>
      <vt:lpstr>Submission 11-22-357</vt:lpstr>
      <vt:lpstr>Approval of previous meeting minutes</vt:lpstr>
      <vt:lpstr>Approval of previous meeting minutes</vt:lpstr>
      <vt:lpstr>Approval to forward 11az Draft to JTC1/SC6</vt:lpstr>
      <vt:lpstr>Submission 11-22-402</vt:lpstr>
      <vt:lpstr>Submission 11-22-400</vt:lpstr>
      <vt:lpstr>Submission 11-22-437</vt:lpstr>
      <vt:lpstr>Submission 11-22-451</vt:lpstr>
      <vt:lpstr>Submission 11-22-471</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427</cp:revision>
  <cp:lastPrinted>1601-01-01T00:00:00Z</cp:lastPrinted>
  <dcterms:created xsi:type="dcterms:W3CDTF">2018-08-06T10:28:59Z</dcterms:created>
  <dcterms:modified xsi:type="dcterms:W3CDTF">2022-03-10T20:21:49Z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cf71c1a4-8d00-41e3-9d47-7ecc3d185fa5</vt:lpwstr>
  </property>
  <property fmtid="{D5CDD505-2E9C-101B-9397-08002B2CF9AE}" pid="3" name="CTP_TimeStamp">
    <vt:lpwstr>2020-08-18 21:04:00Z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