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4"/>
  </p:notesMasterIdLst>
  <p:handoutMasterIdLst>
    <p:handoutMasterId r:id="rId145"/>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 id="689" r:id="rId60"/>
    <p:sldId id="687" r:id="rId61"/>
    <p:sldId id="691" r:id="rId62"/>
    <p:sldId id="692" r:id="rId63"/>
    <p:sldId id="690" r:id="rId64"/>
    <p:sldId id="688" r:id="rId65"/>
    <p:sldId id="693" r:id="rId66"/>
    <p:sldId id="702" r:id="rId67"/>
    <p:sldId id="703" r:id="rId68"/>
    <p:sldId id="704" r:id="rId69"/>
    <p:sldId id="705" r:id="rId70"/>
    <p:sldId id="706" r:id="rId71"/>
    <p:sldId id="707" r:id="rId72"/>
    <p:sldId id="708" r:id="rId73"/>
    <p:sldId id="709" r:id="rId74"/>
    <p:sldId id="710" r:id="rId75"/>
    <p:sldId id="714" r:id="rId76"/>
    <p:sldId id="712" r:id="rId77"/>
    <p:sldId id="713" r:id="rId78"/>
    <p:sldId id="715" r:id="rId79"/>
    <p:sldId id="717" r:id="rId80"/>
    <p:sldId id="718" r:id="rId81"/>
    <p:sldId id="719" r:id="rId82"/>
    <p:sldId id="720" r:id="rId83"/>
    <p:sldId id="748" r:id="rId84"/>
    <p:sldId id="749" r:id="rId85"/>
    <p:sldId id="750" r:id="rId86"/>
    <p:sldId id="751" r:id="rId87"/>
    <p:sldId id="752" r:id="rId88"/>
    <p:sldId id="753" r:id="rId89"/>
    <p:sldId id="722" r:id="rId90"/>
    <p:sldId id="723" r:id="rId91"/>
    <p:sldId id="724" r:id="rId92"/>
    <p:sldId id="745" r:id="rId93"/>
    <p:sldId id="746" r:id="rId94"/>
    <p:sldId id="747" r:id="rId95"/>
    <p:sldId id="754" r:id="rId96"/>
    <p:sldId id="697" r:id="rId97"/>
    <p:sldId id="696" r:id="rId98"/>
    <p:sldId id="698" r:id="rId99"/>
    <p:sldId id="699" r:id="rId100"/>
    <p:sldId id="700" r:id="rId101"/>
    <p:sldId id="679" r:id="rId102"/>
    <p:sldId id="756" r:id="rId103"/>
    <p:sldId id="887" r:id="rId104"/>
    <p:sldId id="755" r:id="rId105"/>
    <p:sldId id="890" r:id="rId106"/>
    <p:sldId id="889" r:id="rId107"/>
    <p:sldId id="888" r:id="rId108"/>
    <p:sldId id="903" r:id="rId109"/>
    <p:sldId id="891" r:id="rId110"/>
    <p:sldId id="892" r:id="rId111"/>
    <p:sldId id="893" r:id="rId112"/>
    <p:sldId id="894" r:id="rId113"/>
    <p:sldId id="895" r:id="rId114"/>
    <p:sldId id="896" r:id="rId115"/>
    <p:sldId id="897" r:id="rId116"/>
    <p:sldId id="898" r:id="rId117"/>
    <p:sldId id="899" r:id="rId118"/>
    <p:sldId id="900" r:id="rId119"/>
    <p:sldId id="901" r:id="rId120"/>
    <p:sldId id="902" r:id="rId121"/>
    <p:sldId id="905" r:id="rId122"/>
    <p:sldId id="906" r:id="rId123"/>
    <p:sldId id="907" r:id="rId124"/>
    <p:sldId id="904" r:id="rId125"/>
    <p:sldId id="908" r:id="rId126"/>
    <p:sldId id="909" r:id="rId127"/>
    <p:sldId id="910" r:id="rId128"/>
    <p:sldId id="912" r:id="rId129"/>
    <p:sldId id="913" r:id="rId130"/>
    <p:sldId id="911" r:id="rId131"/>
    <p:sldId id="914" r:id="rId132"/>
    <p:sldId id="915" r:id="rId133"/>
    <p:sldId id="916" r:id="rId134"/>
    <p:sldId id="917" r:id="rId135"/>
    <p:sldId id="918" r:id="rId136"/>
    <p:sldId id="919" r:id="rId137"/>
    <p:sldId id="920" r:id="rId138"/>
    <p:sldId id="921" r:id="rId139"/>
    <p:sldId id="922" r:id="rId140"/>
    <p:sldId id="923" r:id="rId141"/>
    <p:sldId id="924" r:id="rId142"/>
    <p:sldId id="859" r:id="rId14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 name="Nov. Electronic meeting" id="{39BE829C-15BF-40E2-A145-310F6DFD476A}">
          <p14:sldIdLst>
            <p14:sldId id="689"/>
            <p14:sldId id="687"/>
            <p14:sldId id="691"/>
            <p14:sldId id="692"/>
            <p14:sldId id="690"/>
            <p14:sldId id="688"/>
            <p14:sldId id="693"/>
            <p14:sldId id="702"/>
            <p14:sldId id="703"/>
            <p14:sldId id="704"/>
            <p14:sldId id="705"/>
            <p14:sldId id="706"/>
            <p14:sldId id="707"/>
            <p14:sldId id="708"/>
            <p14:sldId id="709"/>
            <p14:sldId id="710"/>
            <p14:sldId id="714"/>
            <p14:sldId id="712"/>
            <p14:sldId id="713"/>
            <p14:sldId id="715"/>
            <p14:sldId id="717"/>
            <p14:sldId id="718"/>
            <p14:sldId id="719"/>
            <p14:sldId id="720"/>
          </p14:sldIdLst>
        </p14:section>
        <p14:section name="January electronic meeting" id="{3E4CA010-3470-4EAA-B34A-7DF38BD0C348}">
          <p14:sldIdLst/>
        </p14:section>
        <p14:section name="Mar. Electronic meeting" id="{80CF369F-EBA4-4A7B-AB19-B6A3D54B6283}">
          <p14:sldIdLst>
            <p14:sldId id="748"/>
            <p14:sldId id="749"/>
            <p14:sldId id="750"/>
            <p14:sldId id="751"/>
            <p14:sldId id="752"/>
            <p14:sldId id="753"/>
          </p14:sldIdLst>
        </p14:section>
        <p14:section name="Apr. 29 TGaz Telecon" id="{49A8E6CF-F0E1-44F7-A93B-1500E9CF17BF}">
          <p14:sldIdLst>
            <p14:sldId id="722"/>
            <p14:sldId id="723"/>
            <p14:sldId id="724"/>
            <p14:sldId id="745"/>
            <p14:sldId id="746"/>
            <p14:sldId id="747"/>
          </p14:sldIdLst>
        </p14:section>
        <p14:section name="May 10 May IEEE Electronic meeting" id="{EAC9DB2A-458A-423D-8584-81A004E0AD20}">
          <p14:sldIdLst>
            <p14:sldId id="754"/>
            <p14:sldId id="697"/>
            <p14:sldId id="696"/>
            <p14:sldId id="698"/>
          </p14:sldIdLst>
        </p14:section>
        <p14:section name="May 12 May IEEE electronic meeting" id="{191DA30B-FDCB-4317-9DCA-A3A658245A50}">
          <p14:sldIdLst>
            <p14:sldId id="699"/>
            <p14:sldId id="700"/>
          </p14:sldIdLst>
        </p14:section>
        <p14:section name="May 17 May IEEE Electronic meeting" id="{A785EBCD-0EBD-4354-B121-376CF809BF0B}">
          <p14:sldIdLst>
            <p14:sldId id="679"/>
            <p14:sldId id="756"/>
            <p14:sldId id="887"/>
          </p14:sldIdLst>
        </p14:section>
        <p14:section name="June 24th Plenary Telecon" id="{424394C4-B15C-4E9E-B03A-0CC1368E94FC}">
          <p14:sldIdLst>
            <p14:sldId id="755"/>
            <p14:sldId id="890"/>
            <p14:sldId id="889"/>
            <p14:sldId id="888"/>
          </p14:sldIdLst>
        </p14:section>
        <p14:section name="July 12 July IEEE Electronic meeting" id="{AD8631E4-7CDC-4CF2-86F1-6C581C7CDC1B}">
          <p14:sldIdLst>
            <p14:sldId id="903"/>
            <p14:sldId id="891"/>
            <p14:sldId id="892"/>
            <p14:sldId id="893"/>
            <p14:sldId id="894"/>
            <p14:sldId id="895"/>
            <p14:sldId id="896"/>
            <p14:sldId id="897"/>
            <p14:sldId id="898"/>
            <p14:sldId id="899"/>
            <p14:sldId id="900"/>
            <p14:sldId id="901"/>
            <p14:sldId id="902"/>
            <p14:sldId id="905"/>
            <p14:sldId id="906"/>
            <p14:sldId id="907"/>
            <p14:sldId id="904"/>
          </p14:sldIdLst>
        </p14:section>
        <p14:section name="July 13 July IEEE Electronic meeting" id="{B4F92853-FD57-49EE-A361-1BF665500715}">
          <p14:sldIdLst>
            <p14:sldId id="908"/>
            <p14:sldId id="909"/>
            <p14:sldId id="910"/>
            <p14:sldId id="912"/>
            <p14:sldId id="913"/>
            <p14:sldId id="911"/>
          </p14:sldIdLst>
        </p14:section>
        <p14:section name="July 14 July IEEE Electronic meeting" id="{EC0D4E26-0735-462A-8CF0-9C7DC48E51D4}">
          <p14:sldIdLst>
            <p14:sldId id="914"/>
            <p14:sldId id="915"/>
            <p14:sldId id="916"/>
            <p14:sldId id="917"/>
          </p14:sldIdLst>
        </p14:section>
        <p14:section name="July 15 July IEEE meeting" id="{A6F4DD25-8525-46AD-BDC0-3EAB4D63F6BB}">
          <p14:sldIdLst>
            <p14:sldId id="918"/>
          </p14:sldIdLst>
        </p14:section>
        <p14:section name="July 16 July IEEE meeting" id="{2D50D8B5-97DE-4614-9C5D-E678B719D5DC}">
          <p14:sldIdLst>
            <p14:sldId id="919"/>
            <p14:sldId id="920"/>
            <p14:sldId id="921"/>
            <p14:sldId id="922"/>
            <p14:sldId id="923"/>
          </p14:sldIdLst>
        </p14:section>
        <p14:section name="July 19th" id="{796CD135-32BC-4B93-84C6-16917450CF81}">
          <p14:sldIdLst>
            <p14:sldId id="924"/>
            <p14:sldId id="85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20" autoAdjust="0"/>
    <p:restoredTop sz="94660"/>
  </p:normalViewPr>
  <p:slideViewPr>
    <p:cSldViewPr>
      <p:cViewPr varScale="1">
        <p:scale>
          <a:sx n="119" d="100"/>
          <a:sy n="119" d="100"/>
        </p:scale>
        <p:origin x="426"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notesMaster" Target="notesMasters/notesMaster1.xml"/><Relationship Id="rId149"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C7E17BA9-8A38-4B8A-B9BF-680DBC53361F}"/>
    <pc:docChg chg="modMainMaster">
      <pc:chgData name="Segev, Jonathan" userId="7c67a1b0-8725-4553-8055-0888dbcaef94" providerId="ADAL" clId="{C7E17BA9-8A38-4B8A-B9BF-680DBC53361F}" dt="2021-07-19T19:55:48.427" v="1" actId="20577"/>
      <pc:docMkLst>
        <pc:docMk/>
      </pc:docMkLst>
      <pc:sldMasterChg chg="modSp mod">
        <pc:chgData name="Segev, Jonathan" userId="7c67a1b0-8725-4553-8055-0888dbcaef94" providerId="ADAL" clId="{C7E17BA9-8A38-4B8A-B9BF-680DBC53361F}" dt="2021-07-19T19:55:48.427" v="1" actId="20577"/>
        <pc:sldMasterMkLst>
          <pc:docMk/>
          <pc:sldMasterMk cId="0" sldId="2147483648"/>
        </pc:sldMasterMkLst>
        <pc:spChg chg="mod">
          <ac:chgData name="Segev, Jonathan" userId="7c67a1b0-8725-4553-8055-0888dbcaef94" providerId="ADAL" clId="{C7E17BA9-8A38-4B8A-B9BF-680DBC53361F}" dt="2021-07-19T19:55:48.427"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7/19/2021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802.11-20/0771r23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1/11-21-0835-02-00az-lb253-group-cr.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1/11-21-0864-01-00az-comment-resolutions-of-cid-5090.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1/11-21-0901-00-00az-tb-ranging-rsta-availability-window-periodicity.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1/11-21-0917-00-00az-lb253-cr-for-cid-5189-5192.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0928-01-00az-lb253-passive-tb-ranging-cr.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1/11-21-0978-01-00az-lb253-passive-tb-ranging-cr-part-ii.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21/11-21-0967-02-00az-misc-cids-part-1.doc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1/11-21-0911-02-00az-comment-resolution-lb253-cid-5377.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21/11-21-0929-02-00az-lb253-lmr-frame-cr.doc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21/11-21-0968-00-00az-nominal-packet-padding-for-nonassociated-stas.doc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21/11-21-1021-02-00az-lb253-passive-tb-ranging-cr-part-iii.doc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34-01-00az-lb253-cr-for-9-3-1-19.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1/11-21-1007-01-00az-spec-text-proposal-on-tx-power-clarification.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1/11-21-1038-01-00az-lb253-resoluiton-to-cid-set3.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1/11-21-0969-01-00az-lb-253-crs-c.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1/11-21-1043-01-00az-lb253-resoluiton-to-cid-set4.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21/11-21-1030-01-00az-oci-usage-in-11az.doc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21/11-21-1045-01-00az-proposed-resolutions-to-some-11az-lb253-cid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1/11-21-0478-02-00az-cid-resolutions-for-lb25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1/11-21-0505-01-00az-six-cid-resolutions-for-lb253.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1/11-21-0532-00-00az-aid-rsid-field-clarification.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1/11-21-0533-02-00az-tgaz-lb253-cr.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1/11-21-0564-02-00az-lb253-resoluiton-to-cid-set2.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19-03-00az-comment-resolution-lb253-parameters-part-3.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Plenary Meeting Motion compendium</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2021-07-14</a:t>
            </a:r>
          </a:p>
        </p:txBody>
      </p:sp>
      <p:sp>
        <p:nvSpPr>
          <p:cNvPr id="6" name="Date Placeholder 3"/>
          <p:cNvSpPr>
            <a:spLocks noGrp="1"/>
          </p:cNvSpPr>
          <p:nvPr>
            <p:ph type="dt" idx="10"/>
          </p:nvPr>
        </p:nvSpPr>
        <p:spPr/>
        <p:txBody>
          <a:bodyPr/>
          <a:lstStyle/>
          <a:p>
            <a:r>
              <a:rPr lang="en-US"/>
              <a:t>July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11-21-0835 LB253 Group CR (Jonathan Segev)</a:t>
            </a:r>
          </a:p>
          <a:p>
            <a:endParaRPr lang="en-US" sz="1400" b="0" dirty="0"/>
          </a:p>
          <a:p>
            <a:r>
              <a:rPr lang="en-US" sz="2000" dirty="0"/>
              <a:t>Motion </a:t>
            </a:r>
            <a:r>
              <a:rPr lang="en-US" sz="2000" b="0" dirty="0"/>
              <a:t>(202106-01):</a:t>
            </a:r>
          </a:p>
          <a:p>
            <a:pPr marL="0" indent="0"/>
            <a:r>
              <a:rPr lang="en-US" sz="2000" b="0" dirty="0"/>
              <a:t>Move to adopt the resolution depicted by document 11-21-0835r2 for </a:t>
            </a:r>
            <a:r>
              <a:rPr lang="pt-BR" sz="2000" b="0" dirty="0"/>
              <a:t>CIDs </a:t>
            </a:r>
            <a:r>
              <a:rPr lang="en-US" sz="2000" b="0" dirty="0"/>
              <a:t> 5203, 5254, 5261, 5294, 5348, 5353, 5378, 5381, 5444  ( 9 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Ali Raissinia </a:t>
            </a:r>
          </a:p>
          <a:p>
            <a:r>
              <a:rPr lang="en-US" sz="2000" b="0" dirty="0"/>
              <a:t>Results (Y/N/A): 6/0/1</a:t>
            </a:r>
          </a:p>
          <a:p>
            <a:endParaRPr lang="en-US" sz="2000" b="0" dirty="0"/>
          </a:p>
          <a:p>
            <a:r>
              <a:rPr lang="en-US" sz="2000" b="0" dirty="0"/>
              <a:t>Results from the May 26</a:t>
            </a:r>
            <a:r>
              <a:rPr lang="en-US" sz="2000" b="0" baseline="30000" dirty="0"/>
              <a:t>th</a:t>
            </a:r>
            <a:r>
              <a:rPr lang="en-US" sz="2000" b="0" dirty="0"/>
              <a:t> Telecon: 8/0/0</a:t>
            </a:r>
          </a:p>
          <a:p>
            <a:r>
              <a:rPr lang="en-US" sz="1800" b="0" dirty="0">
                <a:hlinkClick r:id="rId2"/>
              </a:rPr>
              <a:t>https://mentor.ieee.org/802.11/dcn/21/11-21-0835-02-00az-lb253-group-cr.docx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6641655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9" y="1532194"/>
            <a:ext cx="11215414" cy="4609630"/>
          </a:xfrm>
        </p:spPr>
        <p:txBody>
          <a:bodyPr/>
          <a:lstStyle/>
          <a:p>
            <a:r>
              <a:rPr lang="en-US" sz="2000" b="0" dirty="0"/>
              <a:t>Submission 11-21-0864 Comment Resolutions of CID 5090 (Steve Shellhammer)</a:t>
            </a:r>
          </a:p>
          <a:p>
            <a:endParaRPr lang="en-US" sz="1400" b="0" dirty="0"/>
          </a:p>
          <a:p>
            <a:r>
              <a:rPr lang="en-US" sz="2000" dirty="0"/>
              <a:t>Motion </a:t>
            </a:r>
            <a:r>
              <a:rPr lang="en-US" sz="2000" b="0" dirty="0"/>
              <a:t>(202106-02):</a:t>
            </a:r>
          </a:p>
          <a:p>
            <a:pPr marL="0" indent="0"/>
            <a:r>
              <a:rPr lang="en-US" sz="2000" b="0" dirty="0"/>
              <a:t>Move to adopt the resolution depicted by document 11-21-0864r1 for </a:t>
            </a:r>
            <a:r>
              <a:rPr lang="pt-BR" sz="2000" b="0" dirty="0"/>
              <a:t>CID 5090 </a:t>
            </a:r>
            <a:r>
              <a:rPr lang="en-US" sz="2000" b="0" dirty="0"/>
              <a:t>(1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a:t>
            </a:r>
          </a:p>
          <a:p>
            <a:endParaRPr lang="en-US" sz="2000" b="0" dirty="0"/>
          </a:p>
          <a:p>
            <a:r>
              <a:rPr lang="en-US" sz="2000" b="0" dirty="0"/>
              <a:t>Results from the May 26</a:t>
            </a:r>
            <a:r>
              <a:rPr lang="en-US" sz="2000" b="0" baseline="30000" dirty="0"/>
              <a:t>th</a:t>
            </a:r>
            <a:r>
              <a:rPr lang="en-US" sz="2000" b="0" dirty="0"/>
              <a:t> Telecon: 9/0/1</a:t>
            </a:r>
          </a:p>
          <a:p>
            <a:r>
              <a:rPr lang="en-US" sz="1800" b="0" dirty="0">
                <a:hlinkClick r:id="rId2"/>
              </a:rPr>
              <a:t>https://mentor.ieee.org/802.11/dcn/21/11-21-0864-01-00az-comment-resolutions-of-cid-5090.docx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5651078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11-21-0901 TB Ranging RSTA Availability Window Periodicity (Christian Berger)</a:t>
            </a:r>
          </a:p>
          <a:p>
            <a:endParaRPr lang="en-US" sz="1400" b="0" dirty="0"/>
          </a:p>
          <a:p>
            <a:r>
              <a:rPr lang="en-US" sz="2000" dirty="0"/>
              <a:t>Motion </a:t>
            </a:r>
            <a:r>
              <a:rPr lang="en-US" sz="2000" b="0" dirty="0"/>
              <a:t>(202106-03):</a:t>
            </a:r>
          </a:p>
          <a:p>
            <a:pPr marL="0" indent="0"/>
            <a:r>
              <a:rPr lang="en-US" sz="2000" b="0" dirty="0"/>
              <a:t>Move to adopt text changes depicted by document 11-21-0901r0,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consent </a:t>
            </a:r>
          </a:p>
          <a:p>
            <a:endParaRPr lang="en-US" sz="2000" b="0" dirty="0"/>
          </a:p>
          <a:p>
            <a:r>
              <a:rPr lang="en-US" sz="2000" b="0" dirty="0"/>
              <a:t>Results from the June 2</a:t>
            </a:r>
            <a:r>
              <a:rPr lang="en-US" sz="2000" b="0" baseline="30000" dirty="0"/>
              <a:t>nd</a:t>
            </a:r>
            <a:r>
              <a:rPr lang="en-US" sz="2000" b="0" dirty="0"/>
              <a:t> Telecon: 7/0/1</a:t>
            </a:r>
          </a:p>
          <a:p>
            <a:r>
              <a:rPr lang="en-US" sz="1600" b="0" dirty="0">
                <a:hlinkClick r:id="rId2"/>
              </a:rPr>
              <a:t>https://mentor.ieee.org/802.11/dcn/21/11-21-0901-00-00az-tb-ranging-rsta-availability-window-periodicity.docx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6118208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8" y="1484785"/>
            <a:ext cx="11305256" cy="4609630"/>
          </a:xfrm>
        </p:spPr>
        <p:txBody>
          <a:bodyPr/>
          <a:lstStyle/>
          <a:p>
            <a:r>
              <a:rPr lang="en-US" sz="2000" b="0" dirty="0"/>
              <a:t>Submission 11-21-0917 lb253 CR for CID 5189 5192 (Tianyu Wu)</a:t>
            </a:r>
          </a:p>
          <a:p>
            <a:endParaRPr lang="en-US" sz="1400" b="0" dirty="0"/>
          </a:p>
          <a:p>
            <a:r>
              <a:rPr lang="en-US" sz="2000" dirty="0"/>
              <a:t>Motion </a:t>
            </a:r>
            <a:r>
              <a:rPr lang="en-US" sz="2000" b="0" dirty="0"/>
              <a:t>(202106-04):</a:t>
            </a:r>
          </a:p>
          <a:p>
            <a:pPr marL="0" indent="0"/>
            <a:r>
              <a:rPr lang="en-US" sz="2000" b="0" dirty="0"/>
              <a:t>Move to adopt the resolution depicted by document 11-21-0917r0 for </a:t>
            </a:r>
            <a:r>
              <a:rPr lang="pt-BR" sz="2000" b="0" dirty="0"/>
              <a:t>CIDs 5189, 5192 </a:t>
            </a:r>
            <a:r>
              <a:rPr lang="en-US" sz="2000" b="0" dirty="0"/>
              <a:t>(2 CIDs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a:t>
            </a:r>
          </a:p>
          <a:p>
            <a:r>
              <a:rPr lang="en-US" sz="2000" b="0" dirty="0"/>
              <a:t>Results (Y/N/A): 6/1/2</a:t>
            </a:r>
          </a:p>
          <a:p>
            <a:r>
              <a:rPr lang="en-US" sz="2000" b="0" dirty="0"/>
              <a:t>Motion passes</a:t>
            </a:r>
          </a:p>
          <a:p>
            <a:r>
              <a:rPr lang="en-US" sz="2000" b="0" dirty="0"/>
              <a:t>Results from the June 2</a:t>
            </a:r>
            <a:r>
              <a:rPr lang="en-US" sz="2000" b="0" baseline="30000" dirty="0"/>
              <a:t>nd</a:t>
            </a:r>
            <a:r>
              <a:rPr lang="en-US" sz="2000" b="0" dirty="0"/>
              <a:t> Telecon: 4/1/2</a:t>
            </a:r>
          </a:p>
          <a:p>
            <a:r>
              <a:rPr lang="en-US" sz="1800" b="0" dirty="0">
                <a:hlinkClick r:id="rId2"/>
              </a:rPr>
              <a:t>https://mentor.ieee.org/802.11/dcn/21/11-21-0917-00-00az-lb253-cr-for-cid-5189-5192.docx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7479203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(202107-01):</a:t>
            </a:r>
          </a:p>
          <a:p>
            <a:pPr marL="0" indent="0"/>
            <a:r>
              <a:rPr lang="en-US" sz="2000" b="0" dirty="0"/>
              <a:t>Move to approve document 11-21-807r0 </a:t>
            </a:r>
            <a:r>
              <a:rPr lang="en-US" sz="2000" b="0" dirty="0" err="1"/>
              <a:t>TGaz</a:t>
            </a:r>
            <a:r>
              <a:rPr lang="en-US" sz="2000" b="0" dirty="0"/>
              <a:t> May 2021 Interim Minutes as the </a:t>
            </a:r>
            <a:r>
              <a:rPr lang="en-US" sz="2000" b="0" dirty="0" err="1"/>
              <a:t>TGaz</a:t>
            </a:r>
            <a:r>
              <a:rPr lang="en-US" sz="2000" b="0" dirty="0"/>
              <a:t> meetings minutes for the May IEEE Electronic meeting week. </a:t>
            </a:r>
          </a:p>
          <a:p>
            <a:endParaRPr lang="en-US" sz="2000" b="0" dirty="0"/>
          </a:p>
          <a:p>
            <a:r>
              <a:rPr lang="en-US" sz="2000" b="0" dirty="0"/>
              <a:t>Moved by: Assaf Kasher</a:t>
            </a:r>
          </a:p>
          <a:p>
            <a:r>
              <a:rPr lang="en-US" sz="2000" b="0" dirty="0"/>
              <a:t>Seconded by: Stephen Palm </a:t>
            </a:r>
          </a:p>
          <a:p>
            <a:r>
              <a:rPr lang="en-US" sz="2000" b="0" dirty="0"/>
              <a:t>Results (Y/N/A): 44/0/5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1177955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11-21-0928 LB253 Passive TB Ranging CR (Erik Lindskog)</a:t>
            </a:r>
          </a:p>
          <a:p>
            <a:endParaRPr lang="en-US" sz="1400" b="0" dirty="0"/>
          </a:p>
          <a:p>
            <a:r>
              <a:rPr lang="en-US" sz="2000" dirty="0"/>
              <a:t>Motion </a:t>
            </a:r>
            <a:r>
              <a:rPr lang="en-US" sz="2000" b="0" dirty="0"/>
              <a:t>(202107-02):</a:t>
            </a:r>
          </a:p>
          <a:p>
            <a:pPr marL="0" indent="0"/>
            <a:r>
              <a:rPr lang="en-US" sz="2000" b="0" dirty="0"/>
              <a:t>Move to adopt the resolution depicted by document </a:t>
            </a:r>
            <a:r>
              <a:rPr lang="pt-BR" sz="2000" b="0" dirty="0"/>
              <a:t>11-21-0928r1 for CIDs  5235, 5252, 5253, 5020, 5021, 5026, 5032, 5033, 5367, 5391, 5034, 5035, 5043, 5073, 5074, 5076, 5242 </a:t>
            </a:r>
            <a:r>
              <a:rPr lang="en-US" sz="2000" b="0" dirty="0"/>
              <a:t>(17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 </a:t>
            </a:r>
          </a:p>
          <a:p>
            <a:r>
              <a:rPr lang="en-US" sz="2000" b="0" dirty="0"/>
              <a:t>Results (Y/N/A): Unanimous </a:t>
            </a:r>
          </a:p>
          <a:p>
            <a:endParaRPr lang="en-US" sz="2000" b="0" dirty="0"/>
          </a:p>
          <a:p>
            <a:r>
              <a:rPr lang="en-US" sz="2000" b="0" dirty="0"/>
              <a:t>Results from the June 9</a:t>
            </a:r>
            <a:r>
              <a:rPr lang="en-US" sz="2000" b="0" baseline="30000" dirty="0"/>
              <a:t>th</a:t>
            </a:r>
            <a:r>
              <a:rPr lang="en-US" sz="2000" b="0" dirty="0"/>
              <a:t> Telecon: 7/0/0</a:t>
            </a:r>
          </a:p>
          <a:p>
            <a:r>
              <a:rPr lang="en-US" sz="2000" b="0" dirty="0">
                <a:hlinkClick r:id="rId2"/>
              </a:rPr>
              <a:t>https://mentor.ieee.org/802.11/dcn/21/11-21-0928-01-00az-lb253-passive-tb-ranging-cr.docx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4822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11-21-0978 LB253 Passive TB Ranging CR - part II (Erik Lindskog)</a:t>
            </a:r>
          </a:p>
          <a:p>
            <a:endParaRPr lang="en-US" sz="1400" b="0" dirty="0"/>
          </a:p>
          <a:p>
            <a:r>
              <a:rPr lang="en-US" sz="2000" dirty="0"/>
              <a:t>Motion </a:t>
            </a:r>
            <a:r>
              <a:rPr lang="en-US" sz="2000" b="0" dirty="0"/>
              <a:t>(202107-03):</a:t>
            </a:r>
          </a:p>
          <a:p>
            <a:pPr marL="0" indent="0"/>
            <a:r>
              <a:rPr lang="en-US" sz="2000" b="0" dirty="0"/>
              <a:t>Move to adopt the resolution depicted by document </a:t>
            </a:r>
            <a:r>
              <a:rPr lang="pt-BR" sz="2000" b="0" dirty="0"/>
              <a:t>11-21-0978r1 for CIDs 5077, 5243, 5078, 5246, 5075, 5244, 5245, 5079,5080, 5083, 5084, 5082, 5081 and 5143 (14 CIDs total)</a:t>
            </a:r>
            <a:r>
              <a:rPr lang="en-US" sz="2000" b="0" dirty="0"/>
              <a:t>,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Assaf Kasher</a:t>
            </a:r>
          </a:p>
          <a:p>
            <a:r>
              <a:rPr lang="en-US" sz="2000" b="0" dirty="0"/>
              <a:t>Results (Y/N/A): Unanimous </a:t>
            </a:r>
          </a:p>
          <a:p>
            <a:endParaRPr lang="en-US" sz="1200" b="0" dirty="0"/>
          </a:p>
          <a:p>
            <a:r>
              <a:rPr lang="en-US" sz="2000" b="0" dirty="0"/>
              <a:t>Results from the June 16</a:t>
            </a:r>
            <a:r>
              <a:rPr lang="en-US" sz="2000" b="0" baseline="30000" dirty="0"/>
              <a:t>th</a:t>
            </a:r>
            <a:r>
              <a:rPr lang="en-US" sz="2000" b="0" dirty="0"/>
              <a:t> Telecon: 9/0/0</a:t>
            </a:r>
          </a:p>
          <a:p>
            <a:r>
              <a:rPr lang="en-US" sz="1800" b="0" dirty="0">
                <a:hlinkClick r:id="rId2"/>
              </a:rPr>
              <a:t>https://mentor.ieee.org/802.11/dcn/21/11-21-0978-01-00az-lb253-passive-tb-ranging-cr-part-ii.docx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3004154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11-21-0967 </a:t>
            </a:r>
            <a:r>
              <a:rPr lang="en-US" sz="2000" b="0" dirty="0" err="1"/>
              <a:t>Misc</a:t>
            </a:r>
            <a:r>
              <a:rPr lang="en-US" sz="2000" b="0" dirty="0"/>
              <a:t> CIDs part 1 (Dibakar Das)</a:t>
            </a:r>
          </a:p>
          <a:p>
            <a:endParaRPr lang="en-US" sz="1400" b="0" dirty="0"/>
          </a:p>
          <a:p>
            <a:r>
              <a:rPr lang="en-US" sz="2000" dirty="0"/>
              <a:t>Motion </a:t>
            </a:r>
            <a:r>
              <a:rPr lang="en-US" sz="2000" b="0" dirty="0"/>
              <a:t>(202107-04):</a:t>
            </a:r>
          </a:p>
          <a:p>
            <a:pPr marL="0" indent="0"/>
            <a:r>
              <a:rPr lang="en-US" sz="2000" b="0" dirty="0"/>
              <a:t>Move to adopt the resolution depicted by document </a:t>
            </a:r>
            <a:r>
              <a:rPr lang="pt-BR" sz="2000" b="0" dirty="0"/>
              <a:t>11-21-0967r2 for </a:t>
            </a:r>
            <a:r>
              <a:rPr lang="en-US" sz="2000" b="0" dirty="0"/>
              <a:t>5451, 5450, 5449, 5428, 5427, 5396, 5393, 5234, 5218, 5194, 5180, 5172, 5171, 5170, 5169, 5135 and 5042 (17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 </a:t>
            </a:r>
          </a:p>
          <a:p>
            <a:endParaRPr lang="en-US" sz="1200" b="0" dirty="0"/>
          </a:p>
          <a:p>
            <a:r>
              <a:rPr lang="en-US" sz="2000" b="0" dirty="0"/>
              <a:t>Results from the June 23</a:t>
            </a:r>
            <a:r>
              <a:rPr lang="en-US" sz="2000" b="0" baseline="30000" dirty="0"/>
              <a:t>rd</a:t>
            </a:r>
            <a:r>
              <a:rPr lang="en-US" sz="2000" b="0" dirty="0"/>
              <a:t> Telecon: 7/1/2</a:t>
            </a:r>
          </a:p>
          <a:p>
            <a:r>
              <a:rPr lang="en-US" sz="1800" b="0" dirty="0">
                <a:hlinkClick r:id="rId2"/>
              </a:rPr>
              <a:t>https://mentor.ieee.org/802.11/dcn/21/11-21-0967-02-00az-misc-cids-part-1.docx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393951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11-21-0911 Comment-resolution-lb253 - CID 5377 (Christian Berger)</a:t>
            </a:r>
          </a:p>
          <a:p>
            <a:endParaRPr lang="en-US" sz="1400" b="0" dirty="0"/>
          </a:p>
          <a:p>
            <a:r>
              <a:rPr lang="en-US" sz="2000" dirty="0"/>
              <a:t>Motion </a:t>
            </a:r>
            <a:r>
              <a:rPr lang="en-US" sz="2000" b="0" dirty="0"/>
              <a:t>(202107-05):</a:t>
            </a:r>
          </a:p>
          <a:p>
            <a:pPr marL="0" indent="0"/>
            <a:r>
              <a:rPr lang="en-US" sz="2000" b="0" dirty="0"/>
              <a:t>Move to adopt the resolution depicted by document </a:t>
            </a:r>
            <a:r>
              <a:rPr lang="pt-BR" sz="2000" b="0" dirty="0"/>
              <a:t>11-21-0911r2 for </a:t>
            </a:r>
            <a:r>
              <a:rPr lang="en-US" sz="2000" b="0" dirty="0"/>
              <a:t>CID 5377 (1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800" b="0" dirty="0">
                <a:hlinkClick r:id="rId2"/>
              </a:rPr>
              <a:t>https://mentor.ieee.org/802.11/dcn/21/11-21-0911-02-00az-comment-resolution-lb253-cid-5377.docx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2544808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11-21-0929 LB253 LMR frame CR (Erik Lindskog)</a:t>
            </a:r>
          </a:p>
          <a:p>
            <a:endParaRPr lang="en-US" sz="1400" b="0" dirty="0"/>
          </a:p>
          <a:p>
            <a:r>
              <a:rPr lang="en-US" sz="2000" dirty="0"/>
              <a:t>Motion </a:t>
            </a:r>
            <a:r>
              <a:rPr lang="en-US" sz="2000" b="0" dirty="0"/>
              <a:t>(202107-06):</a:t>
            </a:r>
          </a:p>
          <a:p>
            <a:pPr marL="0" indent="0"/>
            <a:r>
              <a:rPr lang="en-US" sz="2000" b="0" dirty="0"/>
              <a:t>Move to adopt the resolution depicted by document 11-21-0929r3 for CIDs 5220, 5221 and 5223, (3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a:t>
            </a:r>
          </a:p>
          <a:p>
            <a:r>
              <a:rPr lang="en-US" sz="2000" b="0" dirty="0"/>
              <a:t>Results (Y/N/A): unanimous</a:t>
            </a:r>
          </a:p>
          <a:p>
            <a:endParaRPr lang="en-US" sz="1200" b="0" dirty="0"/>
          </a:p>
          <a:p>
            <a:r>
              <a:rPr lang="en-US" sz="2000" b="0" dirty="0"/>
              <a:t>Results from the June 24</a:t>
            </a:r>
            <a:r>
              <a:rPr lang="en-US" sz="2000" b="0" baseline="30000" dirty="0"/>
              <a:t>th</a:t>
            </a:r>
            <a:r>
              <a:rPr lang="en-US" sz="2000" b="0" dirty="0"/>
              <a:t> Telecon: 8/0/1 (where 11-21-929r2 was discussed)</a:t>
            </a:r>
          </a:p>
          <a:p>
            <a:r>
              <a:rPr lang="en-US" sz="1800" b="0" dirty="0">
                <a:hlinkClick r:id="rId2"/>
              </a:rPr>
              <a:t>https://mentor.ieee.org/802.11/dcn/21/11-21-0929-02-00az-lb253-lmr-frame-cr.docx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69435206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11-21-0968 Nominal Packet Padding for </a:t>
            </a:r>
            <a:r>
              <a:rPr lang="en-US" sz="2000" b="0" dirty="0" err="1"/>
              <a:t>Nonassociated</a:t>
            </a:r>
            <a:r>
              <a:rPr lang="en-US" sz="2000" b="0" dirty="0"/>
              <a:t> STAs (Youhan Kim)</a:t>
            </a:r>
          </a:p>
          <a:p>
            <a:endParaRPr lang="en-US" sz="1400" b="0" dirty="0"/>
          </a:p>
          <a:p>
            <a:r>
              <a:rPr lang="en-US" sz="2000" dirty="0"/>
              <a:t>Motion </a:t>
            </a:r>
            <a:r>
              <a:rPr lang="en-US" sz="2000" b="0" dirty="0"/>
              <a:t>(202107-07):</a:t>
            </a:r>
          </a:p>
          <a:p>
            <a:pPr marL="0" indent="0"/>
            <a:r>
              <a:rPr lang="en-US" sz="2000" b="0" dirty="0"/>
              <a:t>Move to adopt the text changes contained in 11-21-968r0,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Christian Berger</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600" b="0" dirty="0">
                <a:hlinkClick r:id="rId2"/>
              </a:rPr>
              <a:t>https://mentor.ieee.org/802.11/dcn/21/11-21-0968-00-00az-nominal-packet-padding-for-nonassociated-stas.docx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7167035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11-21-1021 LB253 Passive TB Ranging CR - Part III (Erik Lindskog)</a:t>
            </a:r>
          </a:p>
          <a:p>
            <a:endParaRPr lang="en-US" sz="1400" b="0" dirty="0"/>
          </a:p>
          <a:p>
            <a:r>
              <a:rPr lang="en-US" sz="2000" dirty="0"/>
              <a:t>Motion </a:t>
            </a:r>
            <a:r>
              <a:rPr lang="en-US" sz="2000" b="0" dirty="0"/>
              <a:t>(202107-08):</a:t>
            </a:r>
          </a:p>
          <a:p>
            <a:pPr marL="0" indent="0"/>
            <a:r>
              <a:rPr lang="en-US" sz="2000" b="0" dirty="0"/>
              <a:t>Move to adopt the resolution depicted by document </a:t>
            </a:r>
            <a:r>
              <a:rPr lang="pt-BR" sz="2000" b="0" dirty="0"/>
              <a:t>11-21-1021r2 for CIDs 5283, 5022, 5023, 5025, 5055,  5028 (6 CIDs total), </a:t>
            </a:r>
            <a:r>
              <a:rPr lang="en-US" sz="2000" b="0" dirty="0"/>
              <a:t>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a:p>
            <a:r>
              <a:rPr lang="en-US" sz="2000" b="0" dirty="0"/>
              <a:t>Results from the June 30</a:t>
            </a:r>
            <a:r>
              <a:rPr lang="en-US" sz="2000" b="0" baseline="30000" dirty="0"/>
              <a:t>th</a:t>
            </a:r>
            <a:r>
              <a:rPr lang="en-US" sz="2000" b="0" dirty="0"/>
              <a:t> Telecon: 8/0/0</a:t>
            </a:r>
          </a:p>
          <a:p>
            <a:r>
              <a:rPr lang="en-US" sz="1600" b="0" dirty="0">
                <a:hlinkClick r:id="rId2"/>
              </a:rPr>
              <a:t>https://mentor.ieee.org/802.11/dcn/21/11-21-1021-02-00az-lb253-passive-tb-ranging-cr-part-iii.docx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59162407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11-21-1034 lb253 CR for 9.3.1.19 (Tianyu Wu)</a:t>
            </a:r>
          </a:p>
          <a:p>
            <a:endParaRPr lang="en-US" sz="1400" b="0" dirty="0"/>
          </a:p>
          <a:p>
            <a:r>
              <a:rPr lang="en-US" sz="2000" dirty="0"/>
              <a:t>Motion </a:t>
            </a:r>
            <a:r>
              <a:rPr lang="en-US" sz="2000" b="0" dirty="0"/>
              <a:t>(202107-09):</a:t>
            </a:r>
          </a:p>
          <a:p>
            <a:pPr marL="0" indent="0"/>
            <a:r>
              <a:rPr lang="en-US" sz="2000" b="0" dirty="0"/>
              <a:t>Move to adopt the resolution depicted by document 11-21-1034r1 for CIDs 5001, 5002, 5103, 5106, 5160, 5423, 5432, 5433, 5434, and 5436 (10 CIDs total)</a:t>
            </a:r>
            <a:r>
              <a:rPr lang="pt-BR" sz="2000" b="0" dirty="0"/>
              <a:t>, </a:t>
            </a:r>
            <a:r>
              <a:rPr lang="en-US" sz="2000" b="0" dirty="0"/>
              <a:t>instruct the technical editor to incorporate it in the P802.11az draft and grant the editor editorial license. </a:t>
            </a:r>
          </a:p>
          <a:p>
            <a:endParaRPr lang="en-US" sz="2000" b="0" dirty="0"/>
          </a:p>
          <a:p>
            <a:r>
              <a:rPr lang="en-US" sz="2000" b="0" dirty="0"/>
              <a:t>Moved by: Tianyu Wu </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7/0/1</a:t>
            </a:r>
          </a:p>
          <a:p>
            <a:r>
              <a:rPr lang="en-US" sz="2000" b="0" dirty="0">
                <a:hlinkClick r:id="rId2"/>
              </a:rPr>
              <a:t>https://mentor.ieee.org/802.11/dcn/21/11-21-1034-01-00az-lb253-cr-for-9-3-1-19.docx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5032594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11-21-1007 Spec text proposal on Tx power clarification (Tianyu Wu)</a:t>
            </a:r>
          </a:p>
          <a:p>
            <a:endParaRPr lang="en-US" sz="1400" b="0" dirty="0"/>
          </a:p>
          <a:p>
            <a:r>
              <a:rPr lang="en-US" sz="2000" dirty="0"/>
              <a:t>Motion </a:t>
            </a:r>
            <a:r>
              <a:rPr lang="en-US" sz="2000" b="0" dirty="0"/>
              <a:t>(202107-10):</a:t>
            </a:r>
          </a:p>
          <a:p>
            <a:pPr marL="0" indent="0"/>
            <a:r>
              <a:rPr lang="en-US" sz="2000" b="0" dirty="0"/>
              <a:t>Move to adopt the text changes depicted by document 11-21-1007r1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3/0/4</a:t>
            </a:r>
          </a:p>
          <a:p>
            <a:r>
              <a:rPr lang="en-US" sz="1800" b="0" dirty="0">
                <a:hlinkClick r:id="rId2"/>
              </a:rPr>
              <a:t>https://mentor.ieee.org/802.11/dcn/21/11-21-1007-01-00az-spec-text-proposal-on-tx-power-clarification.docx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5517133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11-21-1038 LB253-resoluiton-to-CID-set3 (Assaf Kasher)</a:t>
            </a:r>
          </a:p>
          <a:p>
            <a:endParaRPr lang="en-US" sz="1400" b="0" dirty="0"/>
          </a:p>
          <a:p>
            <a:r>
              <a:rPr lang="en-US" sz="2000" dirty="0"/>
              <a:t>Motion </a:t>
            </a:r>
            <a:r>
              <a:rPr lang="en-US" sz="2000" b="0" dirty="0"/>
              <a:t>(202107-11):</a:t>
            </a:r>
          </a:p>
          <a:p>
            <a:pPr marL="0" indent="0"/>
            <a:r>
              <a:rPr lang="en-US" sz="2000" b="0" dirty="0"/>
              <a:t>Move to adopt the resolutions depicted by document 11-21-1038r1 for CIDs 5138, 5093, 5356 and 5095 (4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a:t>
            </a:r>
          </a:p>
          <a:p>
            <a:r>
              <a:rPr lang="en-US" sz="2000" b="0" dirty="0"/>
              <a:t>Results (Y/N/A): unanimous</a:t>
            </a:r>
          </a:p>
          <a:p>
            <a:endParaRPr lang="en-US" sz="1200" b="0" dirty="0"/>
          </a:p>
          <a:p>
            <a:r>
              <a:rPr lang="en-US" sz="2000" b="0" dirty="0"/>
              <a:t>Results from the July 1</a:t>
            </a:r>
            <a:r>
              <a:rPr lang="en-US" sz="2000" b="0" baseline="30000" dirty="0"/>
              <a:t>st</a:t>
            </a:r>
            <a:r>
              <a:rPr lang="en-US" sz="2000" b="0" dirty="0"/>
              <a:t> Telecon: 3/0/2</a:t>
            </a:r>
          </a:p>
          <a:p>
            <a:r>
              <a:rPr lang="en-US" sz="2000" b="0" dirty="0">
                <a:hlinkClick r:id="rId2"/>
              </a:rPr>
              <a:t>https://mentor.ieee.org/802.11/dcn/21/11-21-1038-01-00az-lb253-resoluiton-to-cid-set3.docx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8794879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11-21-969 </a:t>
            </a:r>
            <a:r>
              <a:rPr lang="fr-FR" sz="2000" b="0" dirty="0"/>
              <a:t>LB253 </a:t>
            </a:r>
            <a:r>
              <a:rPr lang="fr-FR" sz="2000" b="0" dirty="0" err="1"/>
              <a:t>CRs</a:t>
            </a:r>
            <a:r>
              <a:rPr lang="fr-FR" sz="2000" b="0" dirty="0"/>
              <a:t> part C (Nehru Bhandaru) </a:t>
            </a:r>
          </a:p>
          <a:p>
            <a:endParaRPr lang="en-US" sz="1400" b="0" dirty="0"/>
          </a:p>
          <a:p>
            <a:r>
              <a:rPr lang="en-US" sz="2000" dirty="0"/>
              <a:t>Motion </a:t>
            </a:r>
            <a:r>
              <a:rPr lang="en-US" sz="2000" b="0" dirty="0"/>
              <a:t>(202107-12):</a:t>
            </a:r>
          </a:p>
          <a:p>
            <a:pPr marL="0" indent="0"/>
            <a:r>
              <a:rPr lang="en-US" sz="2000" b="0" dirty="0"/>
              <a:t>Move to adopt the resolutions depicted by document 11-21-969r1 for </a:t>
            </a:r>
            <a:r>
              <a:rPr lang="pt-BR" sz="2000" b="0" dirty="0"/>
              <a:t>CIDs 5181, 5187, 5228, 5439 (4 CIDs total)</a:t>
            </a:r>
            <a:r>
              <a:rPr lang="en-US" sz="2000" b="0" dirty="0"/>
              <a:t>,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a:t>
            </a:r>
          </a:p>
          <a:p>
            <a:r>
              <a:rPr lang="en-US" sz="2000" b="0" dirty="0"/>
              <a:t>Results (Y/N/A): unanimous</a:t>
            </a:r>
          </a:p>
          <a:p>
            <a:r>
              <a:rPr lang="en-US" sz="1200" dirty="0">
                <a:solidFill>
                  <a:srgbClr val="FF0000"/>
                </a:solidFill>
              </a:rPr>
              <a:t>Note to editor: CID 5093 and CID 5095 are included in 11-21-969r1 but are not part of the motion. </a:t>
            </a:r>
          </a:p>
          <a:p>
            <a:r>
              <a:rPr lang="en-US" sz="2000" b="0" dirty="0"/>
              <a:t>Results from the July 7</a:t>
            </a:r>
            <a:r>
              <a:rPr lang="en-US" sz="2000" b="0" baseline="30000" dirty="0"/>
              <a:t>th</a:t>
            </a:r>
            <a:r>
              <a:rPr lang="en-US" sz="2000" b="0" dirty="0"/>
              <a:t> Telecon: 9/0/0</a:t>
            </a:r>
          </a:p>
          <a:p>
            <a:r>
              <a:rPr lang="en-US" sz="2000" b="0" dirty="0">
                <a:hlinkClick r:id="rId2"/>
              </a:rPr>
              <a:t>https://mentor.ieee.org/802.11/dcn/21/11-21-0969-01-00az-lb-253-crs-c.docx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07634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11-21-1043 LB253-resoluiton-to-CID-set4 </a:t>
            </a:r>
            <a:r>
              <a:rPr lang="fr-FR" sz="2000" b="0" dirty="0"/>
              <a:t>(Assaf Kasher) </a:t>
            </a:r>
          </a:p>
          <a:p>
            <a:endParaRPr lang="en-US" sz="1400" b="0" dirty="0"/>
          </a:p>
          <a:p>
            <a:r>
              <a:rPr lang="en-US" sz="2000" dirty="0"/>
              <a:t>Motion </a:t>
            </a:r>
            <a:r>
              <a:rPr lang="en-US" sz="2000" b="0" dirty="0"/>
              <a:t>(202107-13):</a:t>
            </a:r>
          </a:p>
          <a:p>
            <a:pPr marL="0" indent="0"/>
            <a:r>
              <a:rPr lang="en-US" sz="2000" b="0" dirty="0"/>
              <a:t>Move to adopt the resolutions depicted by document 11-21-1043r1 for </a:t>
            </a:r>
            <a:r>
              <a:rPr lang="pt-BR" sz="2000" b="0" dirty="0"/>
              <a:t>CIDs 5101, 5438, 5110, 5269, 5446 (5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a:p>
            <a:r>
              <a:rPr lang="en-US" sz="2000" b="0" dirty="0"/>
              <a:t>Results from the July 7</a:t>
            </a:r>
            <a:r>
              <a:rPr lang="en-US" sz="2000" b="0" baseline="30000" dirty="0"/>
              <a:t>th</a:t>
            </a:r>
            <a:r>
              <a:rPr lang="en-US" sz="2000" b="0" dirty="0"/>
              <a:t> Telecon: 6/0/2</a:t>
            </a:r>
          </a:p>
          <a:p>
            <a:r>
              <a:rPr lang="en-US" sz="2000" b="0" dirty="0">
                <a:hlinkClick r:id="rId2"/>
              </a:rPr>
              <a:t>https://mentor.ieee.org/802.11/dcn/21/11-21-1043-01-00az-lb253-resoluiton-to-cid-set4.docx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9268171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11-21-1030 OCI usage in 11az </a:t>
            </a:r>
            <a:r>
              <a:rPr lang="fr-FR" sz="2000" b="0" dirty="0"/>
              <a:t>(Dibakar Das) </a:t>
            </a:r>
          </a:p>
          <a:p>
            <a:endParaRPr lang="en-US" sz="1400" b="0" dirty="0"/>
          </a:p>
          <a:p>
            <a:r>
              <a:rPr lang="en-US" sz="2000" dirty="0"/>
              <a:t>Motion </a:t>
            </a:r>
            <a:r>
              <a:rPr lang="en-US" sz="2000" b="0" dirty="0"/>
              <a:t>(202107-14):</a:t>
            </a:r>
          </a:p>
          <a:p>
            <a:pPr marL="0" indent="0"/>
            <a:r>
              <a:rPr lang="en-US" sz="2000" b="0" dirty="0"/>
              <a:t>Move to adopt the text changes depicted by document 11-21-1030r1,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8/0/0</a:t>
            </a:r>
          </a:p>
          <a:p>
            <a:r>
              <a:rPr lang="en-US" sz="2000" b="0" dirty="0">
                <a:hlinkClick r:id="rId2"/>
              </a:rPr>
              <a:t>https://mentor.ieee.org/802.11/dcn/21/11-21-1030-01-00az-oci-usage-in-11az.docx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906375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11-21-1045 Proposed resolutions to some 11az LB253 CIDs </a:t>
            </a:r>
            <a:r>
              <a:rPr lang="fr-FR" sz="2000" b="0" dirty="0"/>
              <a:t>(Qi Wang) </a:t>
            </a:r>
          </a:p>
          <a:p>
            <a:endParaRPr lang="en-US" sz="1400" b="0" dirty="0"/>
          </a:p>
          <a:p>
            <a:r>
              <a:rPr lang="en-US" sz="2000" dirty="0"/>
              <a:t>Motion </a:t>
            </a:r>
            <a:r>
              <a:rPr lang="en-US" sz="2000" b="0" dirty="0"/>
              <a:t>(202107-15):</a:t>
            </a:r>
          </a:p>
          <a:p>
            <a:pPr marL="0" indent="0"/>
            <a:r>
              <a:rPr lang="en-US" sz="2000" b="0" dirty="0"/>
              <a:t>Move to adopt to adopt the resolutions depicted by document 11-21-1045r1 for </a:t>
            </a:r>
            <a:r>
              <a:rPr lang="pt-BR" sz="2000" b="0" dirty="0"/>
              <a:t>CIDs 5437, 5447 and 5444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10/0/0</a:t>
            </a:r>
          </a:p>
          <a:p>
            <a:r>
              <a:rPr lang="en-US" sz="1600" b="0" dirty="0">
                <a:hlinkClick r:id="rId2"/>
              </a:rPr>
              <a:t>https://mentor.ieee.org/802.11/dcn/21/11-21-1045-01-00az-proposed-resolutions-to-some-11az-lb253-cids.docx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51032132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lb253 173x Editorial 2x General CID Resolutions (Roy Want)</a:t>
            </a:r>
          </a:p>
          <a:p>
            <a:endParaRPr lang="en-US" sz="2000" b="0" dirty="0"/>
          </a:p>
          <a:p>
            <a:r>
              <a:rPr lang="en-US" sz="2000" dirty="0"/>
              <a:t>Motion </a:t>
            </a:r>
            <a:r>
              <a:rPr lang="en-US" sz="2000" b="0" dirty="0"/>
              <a:t>(202107-16):</a:t>
            </a:r>
          </a:p>
          <a:p>
            <a:pPr marL="0" indent="0"/>
            <a:r>
              <a:rPr lang="en-US" sz="2000" b="0" dirty="0"/>
              <a:t>Move to adopt the resolutions for general and editorial </a:t>
            </a:r>
            <a:r>
              <a:rPr lang="pt-BR" sz="2000" b="0" dirty="0"/>
              <a:t>CIDs contained </a:t>
            </a:r>
            <a:r>
              <a:rPr lang="en-US" sz="2000" b="0" dirty="0"/>
              <a:t>in document </a:t>
            </a:r>
          </a:p>
          <a:p>
            <a:pPr marL="0" indent="0"/>
            <a:r>
              <a:rPr lang="en-US" sz="2000" b="0" dirty="0"/>
              <a:t>11-21-1061r0,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 </a:t>
            </a:r>
          </a:p>
          <a:p>
            <a:r>
              <a:rPr lang="en-US" sz="2000" b="0" dirty="0"/>
              <a:t>Results (Y/N/A</a:t>
            </a:r>
            <a:r>
              <a:rPr lang="en-US" sz="2000" b="0"/>
              <a:t>): unanimous </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27087680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BC6B-AFFD-4DE1-B3C9-697D8BA18D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6DDE73-9988-4474-B000-BF17B9610A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812FB2-EC15-4CB8-878E-17AB1724A57F}"/>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1BA41E6B-D3B8-4A0B-B2EF-B6182CC23F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982450-3178-4A97-BFFA-1371FCEECE4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9803043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11-21-989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(202107-17):</a:t>
            </a:r>
          </a:p>
          <a:p>
            <a:pPr marL="0" indent="0"/>
            <a:r>
              <a:rPr lang="en-US" sz="2000" b="0" dirty="0"/>
              <a:t>Move to adopt to adopt the resolution depicted by document 11-21-989r0 for </a:t>
            </a:r>
            <a:r>
              <a:rPr lang="pt-BR" sz="2000" b="0" dirty="0"/>
              <a:t>CID 5044 (1 CID total)</a:t>
            </a:r>
            <a:r>
              <a:rPr lang="en-US" sz="2000" b="0" dirty="0"/>
              <a:t>,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Erik Lindskog</a:t>
            </a:r>
          </a:p>
          <a:p>
            <a:r>
              <a:rPr lang="en-US" sz="2000" b="0" dirty="0"/>
              <a:t>Results (Y/N/A): 20/0/5</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61373451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11-21-1027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(202107-18):</a:t>
            </a:r>
          </a:p>
          <a:p>
            <a:pPr marL="0" indent="0"/>
            <a:r>
              <a:rPr lang="en-US" sz="2000" b="0" dirty="0"/>
              <a:t>Move to adopt to adopt the resolutions depicted by document 11-21-1027r4 for </a:t>
            </a:r>
            <a:r>
              <a:rPr lang="pt-BR" sz="2000" b="0" dirty="0"/>
              <a:t>CIDs 5196, 5195, 5229,  5174, 5039, 5040, 5209, 5210, 5211(9 CIDs total)</a:t>
            </a:r>
            <a:r>
              <a:rPr lang="en-US" sz="2000" b="0" dirty="0"/>
              <a:t>,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Erik Lindskog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84138200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(202107-19):</a:t>
            </a:r>
          </a:p>
          <a:p>
            <a:pPr marL="0" indent="0"/>
            <a:r>
              <a:rPr lang="en-US" sz="2000" b="0" dirty="0"/>
              <a:t>Move to adopt to adopt the resolution depicted by document 11-21-1063r1 for </a:t>
            </a:r>
            <a:r>
              <a:rPr lang="pt-BR" sz="2000" b="0" dirty="0"/>
              <a:t>CIDs 5453 (1 CID total)</a:t>
            </a:r>
            <a:r>
              <a:rPr lang="en-US" sz="2000" b="0" dirty="0"/>
              <a:t>, instruct the technical editor to incorporate it in the P802.11az draft and grant the editor editorial license. </a:t>
            </a:r>
          </a:p>
          <a:p>
            <a:endParaRPr lang="en-US" sz="2000" b="0" dirty="0"/>
          </a:p>
          <a:p>
            <a:r>
              <a:rPr lang="en-US" sz="2000" b="0" dirty="0"/>
              <a:t>Moved by: Qi Wang</a:t>
            </a:r>
          </a:p>
          <a:p>
            <a:r>
              <a:rPr lang="en-US" sz="2000" b="0" dirty="0"/>
              <a:t>Seconded by: Sai Nandagopalan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82225685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11-21-1080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(202107-20):</a:t>
            </a:r>
          </a:p>
          <a:p>
            <a:pPr marL="0" indent="0"/>
            <a:r>
              <a:rPr lang="en-US" sz="2000" b="0" dirty="0"/>
              <a:t>Move to adopt the resolution depicted by document 11-21-1080r0 for </a:t>
            </a:r>
            <a:r>
              <a:rPr lang="pt-BR" sz="2000" b="0" dirty="0"/>
              <a:t>CIDs 5457 (1 CID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17/0/6</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5167535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(202107-21):</a:t>
            </a:r>
          </a:p>
          <a:p>
            <a:pPr marL="0" indent="0"/>
            <a:r>
              <a:rPr lang="en-US" sz="2000" b="0" dirty="0"/>
              <a:t>Move to adopt the resolutions depicted by document 11-21-1079r0 for </a:t>
            </a:r>
            <a:r>
              <a:rPr lang="pt-BR" sz="2000" b="0" dirty="0"/>
              <a:t>CIDs 5435, 5452, 5376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Manish Kumar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839502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(202107-22):</a:t>
            </a:r>
          </a:p>
          <a:p>
            <a:pPr marL="0" indent="0"/>
            <a:r>
              <a:rPr lang="en-US" sz="2000" b="0" dirty="0"/>
              <a:t>Move to adopt the resolutions depicted by document 11-21-1070r1 for </a:t>
            </a:r>
            <a:r>
              <a:rPr lang="pt-BR" sz="2000" b="0" dirty="0"/>
              <a:t>CIDs 5399, 5361, 5466, 5089 (4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31850831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(202107-23):</a:t>
            </a:r>
          </a:p>
          <a:p>
            <a:pPr marL="0" indent="0"/>
            <a:r>
              <a:rPr lang="en-US" sz="2000" b="0" dirty="0"/>
              <a:t>Move to adopt the resolutions depicted by document 11-21-1139r3 for </a:t>
            </a:r>
            <a:r>
              <a:rPr lang="pt-BR" sz="2000" b="0" dirty="0"/>
              <a:t>CIDs </a:t>
            </a:r>
            <a:r>
              <a:rPr lang="en-US" sz="2000" b="0" dirty="0"/>
              <a:t>5431, 5265, 5380, 5206, 5208, 5173, 5366, 5389, 5390, 5448 (10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21/0/6</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91250849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(202107-24):</a:t>
            </a:r>
          </a:p>
          <a:p>
            <a:pPr marL="0" indent="0"/>
            <a:r>
              <a:rPr lang="en-US" sz="2000" b="0" dirty="0"/>
              <a:t>Move to adopt the resolutions depicted by document 11-21-1155r3 for </a:t>
            </a:r>
            <a:r>
              <a:rPr lang="pt-BR" sz="2000" b="0" dirty="0"/>
              <a:t>CIDs 5465</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3685545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(202107-25):</a:t>
            </a:r>
          </a:p>
          <a:p>
            <a:pPr marL="0" indent="0"/>
            <a:r>
              <a:rPr lang="en-US" sz="2000" b="0" dirty="0"/>
              <a:t>Move to adopt the resolution depicted by document 11-21-1075r0 for </a:t>
            </a:r>
            <a:r>
              <a:rPr lang="pt-BR" sz="2000" b="0" dirty="0"/>
              <a:t>CID 5213</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67816451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(202107-26):</a:t>
            </a:r>
          </a:p>
          <a:p>
            <a:pPr marL="0" indent="0"/>
            <a:r>
              <a:rPr lang="en-US" sz="2000" b="0" dirty="0"/>
              <a:t>Move to adopt the resolutions depicted by document 11-21-1161r0 for </a:t>
            </a:r>
            <a:r>
              <a:rPr lang="pt-BR" sz="2000" b="0" dirty="0"/>
              <a:t>CID 5424 and 5425</a:t>
            </a:r>
          </a:p>
          <a:p>
            <a:pPr marL="0" indent="0"/>
            <a:r>
              <a:rPr lang="en-US" sz="2000" b="0" dirty="0"/>
              <a:t>(2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Stephen Palm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87038823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(202107-27):</a:t>
            </a:r>
          </a:p>
          <a:p>
            <a:pPr marL="0" indent="0"/>
            <a:r>
              <a:rPr lang="en-US" sz="2000" b="0" dirty="0"/>
              <a:t>Move to adopt the resolutions depicted by document 11-21-1156r3 for </a:t>
            </a:r>
            <a:r>
              <a:rPr lang="pt-BR" sz="2000" b="0" dirty="0"/>
              <a:t>CIDs 5148, 5464, 5408, 5418 and 5150 (</a:t>
            </a:r>
            <a:r>
              <a:rPr lang="en-US" sz="2000" b="0" dirty="0"/>
              <a:t>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13/0/0</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692124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a:t>
            </a:r>
            <a:r>
              <a:rPr lang="en-US" altLang="en-US" dirty="0"/>
              <a:t>11-21-329r7 (Response to MDR)</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11-21-0329 </a:t>
            </a:r>
            <a:r>
              <a:rPr lang="en-US" sz="2000" b="0" dirty="0" err="1"/>
              <a:t>TGaz</a:t>
            </a:r>
            <a:r>
              <a:rPr lang="en-US" sz="2000" b="0" dirty="0"/>
              <a:t> MDR Report (Roy Want)</a:t>
            </a:r>
          </a:p>
          <a:p>
            <a:endParaRPr lang="en-US" sz="1400" b="0" dirty="0"/>
          </a:p>
          <a:p>
            <a:r>
              <a:rPr lang="en-US" sz="2000" dirty="0"/>
              <a:t>Motion </a:t>
            </a:r>
            <a:r>
              <a:rPr lang="en-US" sz="2000" b="0" dirty="0"/>
              <a:t>(202107-28):</a:t>
            </a:r>
          </a:p>
          <a:p>
            <a:pPr marL="0" indent="0"/>
            <a:r>
              <a:rPr lang="en-US" sz="2000" b="0" dirty="0"/>
              <a:t>Move to adopt text changes depicted by document 11-21-0329r7,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17/0/4</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18079045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(202107-29):</a:t>
            </a:r>
          </a:p>
          <a:p>
            <a:pPr marL="0" indent="0"/>
            <a:r>
              <a:rPr lang="en-US" sz="2000" b="0" dirty="0"/>
              <a:t>Move to adopt the resolutions depicted by document 11-21-1113r2 for </a:t>
            </a:r>
            <a:r>
              <a:rPr lang="pt-BR" sz="2000" b="0" dirty="0"/>
              <a:t>CIDs </a:t>
            </a:r>
            <a:r>
              <a:rPr lang="en-US" sz="2000" b="0" dirty="0"/>
              <a:t>5011, 5024, 5258,</a:t>
            </a:r>
          </a:p>
          <a:p>
            <a:pPr marL="0" indent="0"/>
            <a:r>
              <a:rPr lang="en-US" sz="2000" b="0" dirty="0"/>
              <a:t>5257, 5255, 5256 and 5232 </a:t>
            </a:r>
            <a:r>
              <a:rPr lang="pt-BR" sz="2000" b="0" dirty="0"/>
              <a:t>(7</a:t>
            </a:r>
            <a:r>
              <a:rPr lang="en-US" sz="2000" b="0" dirty="0"/>
              <a:t> 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4946878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(202107-30):</a:t>
            </a:r>
          </a:p>
          <a:p>
            <a:pPr marL="0" indent="0"/>
            <a:r>
              <a:rPr lang="en-US" sz="2000" b="0" dirty="0"/>
              <a:t>Move to adopt the resolutions depicted by document 11-21-1162r1for </a:t>
            </a:r>
            <a:r>
              <a:rPr lang="pt-BR" sz="2000" b="0" dirty="0"/>
              <a:t>CIDs </a:t>
            </a:r>
            <a:r>
              <a:rPr lang="en-US" sz="2000" b="0" dirty="0"/>
              <a:t>5410, 5475, 5349, 5373, 5386, 5387 (6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81710742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(202107-31):</a:t>
            </a:r>
          </a:p>
          <a:p>
            <a:pPr marL="0" indent="0"/>
            <a:r>
              <a:rPr lang="en-US" sz="2000" b="0" dirty="0"/>
              <a:t>Move to adopt the resolutions depicted by document 11-21-1187r1 for </a:t>
            </a:r>
            <a:r>
              <a:rPr lang="pt-BR" sz="2000" b="0" dirty="0"/>
              <a:t>CIDs 5470, 5472, 5375, 5419 (4 </a:t>
            </a:r>
            <a:r>
              <a:rPr lang="en-US" sz="2000" b="0" dirty="0"/>
              <a:t>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142135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(202107-32):</a:t>
            </a:r>
          </a:p>
          <a:p>
            <a:pPr marL="0" indent="0"/>
            <a:r>
              <a:rPr lang="en-US" sz="2000" b="0" dirty="0"/>
              <a:t>Move to adopt the resolution depicted by document 11-21-1112r3 for </a:t>
            </a:r>
            <a:r>
              <a:rPr lang="pt-BR" sz="2000" b="0" dirty="0"/>
              <a:t>CIDs 5233 (1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1276230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(202107-33):</a:t>
            </a:r>
          </a:p>
          <a:p>
            <a:pPr marL="0" indent="0"/>
            <a:r>
              <a:rPr lang="en-US" sz="2000" b="0" dirty="0"/>
              <a:t>Move to adopt the resolution depicted by document 11-21-1160r3 for </a:t>
            </a:r>
            <a:r>
              <a:rPr lang="pt-BR" sz="2000" b="0" dirty="0"/>
              <a:t>CIDs 5231 and 5271 (2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a:t>
            </a:r>
          </a:p>
          <a:p>
            <a:r>
              <a:rPr lang="en-US" sz="2000" b="0" dirty="0"/>
              <a:t>Results (Y/N/A): 18/0/2</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04830566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(202107-34</a:t>
            </a:r>
            <a:r>
              <a:rPr lang="en-US" sz="2000" b="0" dirty="0"/>
              <a:t>):</a:t>
            </a:r>
          </a:p>
          <a:p>
            <a:r>
              <a:rPr lang="en-US" sz="2000" dirty="0"/>
              <a:t>•	</a:t>
            </a:r>
            <a:r>
              <a:rPr lang="en-US" sz="2000" b="0" dirty="0"/>
              <a:t>Having approved comment resolutions for all of the comments received from LB253 on </a:t>
            </a:r>
            <a:r>
              <a:rPr lang="en-US" sz="2000" b="0" dirty="0" err="1"/>
              <a:t>TGaz</a:t>
            </a:r>
            <a:r>
              <a:rPr lang="en-US" sz="2000" b="0" dirty="0"/>
              <a:t> D3.0 as contained in document 11-21-0258r8, </a:t>
            </a:r>
          </a:p>
          <a:p>
            <a:r>
              <a:rPr lang="en-US" sz="2000" b="0" dirty="0"/>
              <a:t>•	Instruct the editor to prepare Draft D4.0 incorporating these resolutions and,</a:t>
            </a:r>
          </a:p>
          <a:p>
            <a:r>
              <a:rPr lang="en-US" sz="2000" b="0" dirty="0"/>
              <a:t>•	Approve a 15 day Working Group Recirculation Ballot asking the question “Should </a:t>
            </a:r>
            <a:r>
              <a:rPr lang="en-US" sz="2000" b="0" dirty="0" err="1"/>
              <a:t>TGaz</a:t>
            </a:r>
            <a:r>
              <a:rPr lang="en-US" sz="2000" b="0" dirty="0"/>
              <a:t> D4.0 be forwarded to SA Ballot?”</a:t>
            </a:r>
          </a:p>
          <a:p>
            <a:endParaRPr lang="en-US" sz="2000" dirty="0"/>
          </a:p>
          <a:p>
            <a:r>
              <a:rPr lang="en-US" sz="2000" dirty="0"/>
              <a:t>Moved: </a:t>
            </a:r>
            <a:r>
              <a:rPr lang="en-US" sz="2000" b="0" dirty="0"/>
              <a:t>Assaf Kasher </a:t>
            </a:r>
          </a:p>
          <a:p>
            <a:r>
              <a:rPr lang="en-US" sz="2000" dirty="0"/>
              <a:t>Second: </a:t>
            </a:r>
            <a:r>
              <a:rPr lang="en-US" sz="2000" b="0" dirty="0"/>
              <a:t>Roy Want</a:t>
            </a:r>
          </a:p>
          <a:p>
            <a:r>
              <a:rPr lang="en-US" sz="2000" dirty="0"/>
              <a:t>Results (Y/N/A): </a:t>
            </a:r>
            <a:r>
              <a:rPr lang="en-US" sz="2000" b="0" dirty="0"/>
              <a:t>19/0/6</a:t>
            </a:r>
          </a:p>
          <a:p>
            <a:r>
              <a:rPr lang="en-US" sz="2000" b="0" dirty="0"/>
              <a:t>Motion passes</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sz="2000" dirty="0"/>
              <a:t>Motion </a:t>
            </a:r>
            <a:r>
              <a:rPr lang="en-US" sz="2000" b="0" dirty="0"/>
              <a:t>(202005-06)</a:t>
            </a:r>
            <a:endParaRPr lang="en-US" sz="2000"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Roy Want </a:t>
            </a:r>
          </a:p>
          <a:p>
            <a:pPr marL="0" indent="0"/>
            <a:r>
              <a:rPr lang="en-US" sz="2000" b="0" dirty="0"/>
              <a:t>Results (Y/N/A): unanimous consent</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972-6588-4AD3-B65B-158BB8BE285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05C88F5-560F-4B30-8E5B-3AB6AB9D77B7}"/>
              </a:ext>
            </a:extLst>
          </p:cNvPr>
          <p:cNvSpPr>
            <a:spLocks noGrp="1"/>
          </p:cNvSpPr>
          <p:nvPr>
            <p:ph idx="1"/>
          </p:nvPr>
        </p:nvSpPr>
        <p:spPr/>
        <p:txBody>
          <a:bodyPr/>
          <a:lstStyle/>
          <a:p>
            <a:r>
              <a:rPr lang="en-US" sz="2000" dirty="0"/>
              <a:t>Motion</a:t>
            </a:r>
            <a:r>
              <a:rPr lang="en-US" sz="2000" b="0" dirty="0"/>
              <a:t> (202103-01):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5CC65AEC-49C0-4F52-BFFE-87D796389EA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627C75E-263D-4AE2-8828-4A07486F05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A9780E7-1B9A-452D-BFD0-8F85B35D237A}"/>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195889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A5B5-7C72-4309-B6E4-64BFA51E8B3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EF7116E3-772F-4243-BB0D-A84C2FFB484A}"/>
              </a:ext>
            </a:extLst>
          </p:cNvPr>
          <p:cNvSpPr>
            <a:spLocks noGrp="1"/>
          </p:cNvSpPr>
          <p:nvPr>
            <p:ph idx="1"/>
          </p:nvPr>
        </p:nvSpPr>
        <p:spPr/>
        <p:txBody>
          <a:bodyPr/>
          <a:lstStyle/>
          <a:p>
            <a:r>
              <a:rPr lang="en-US" sz="2000" dirty="0"/>
              <a:t>Motion</a:t>
            </a:r>
            <a:r>
              <a:rPr lang="en-US" sz="2000" b="0" dirty="0"/>
              <a:t> (202103-02):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CB47E48-D53B-4B74-8A91-B803727B978B}"/>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3B09486-B955-4CE4-8B5F-CD1D90B562C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EA581C4-9806-405F-A86A-67FD5F947C9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9643769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(202103-03):</a:t>
            </a: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pPr marL="0" indent="0"/>
            <a:r>
              <a:rPr lang="en-US" sz="2000" b="0" dirty="0"/>
              <a:t>5445, 5453, 5455, and 5456 ( 43 CIDs total), instruct the technical editor to incorporate it in the P802.11az draft and grant the editor editorial license. </a:t>
            </a:r>
          </a:p>
          <a:p>
            <a:endParaRPr lang="en-US" sz="2000" b="0" dirty="0"/>
          </a:p>
          <a:p>
            <a:r>
              <a:rPr lang="en-US" sz="2000" b="0" dirty="0"/>
              <a:t>Moved: Nehru Bhandaru</a:t>
            </a:r>
          </a:p>
          <a:p>
            <a:r>
              <a:rPr lang="en-US" sz="2000" b="0" dirty="0"/>
              <a:t>Second: Ali Raissinia </a:t>
            </a:r>
          </a:p>
          <a:p>
            <a:r>
              <a:rPr lang="en-US" sz="2000" b="0" dirty="0"/>
              <a:t>Results (Y/N/A):</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380076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(202103-04):</a:t>
            </a:r>
          </a:p>
          <a:p>
            <a:pPr marL="0" indent="0"/>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endParaRPr lang="en-US" sz="2000" b="0" dirty="0"/>
          </a:p>
          <a:p>
            <a:r>
              <a:rPr lang="en-US" sz="2000" b="0" dirty="0"/>
              <a:t>Moved: Assaf Kasher </a:t>
            </a:r>
          </a:p>
          <a:p>
            <a:r>
              <a:rPr lang="en-US" sz="2000" b="0" dirty="0"/>
              <a:t>Second: Solomon Trainin </a:t>
            </a:r>
          </a:p>
          <a:p>
            <a:r>
              <a:rPr lang="en-US" sz="2000" b="0" dirty="0"/>
              <a:t>Results (Y/N/A):</a:t>
            </a:r>
          </a:p>
          <a:p>
            <a:r>
              <a:rPr lang="en-US" sz="2000" b="0" dirty="0"/>
              <a:t>Unanimous approval.</a:t>
            </a:r>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0885572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11-21-0188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(202103-05):</a:t>
            </a:r>
          </a:p>
          <a:p>
            <a:pPr marL="0" indent="0"/>
            <a:r>
              <a:rPr lang="en-US" sz="2000" b="0" dirty="0"/>
              <a:t>Move to adopt the resolution depicted by document 11-21-0307r3 for CIDs 5088, 5454, 5193, and 5175 ( 4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682844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11-21-0318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(202103-06):</a:t>
            </a:r>
          </a:p>
          <a:p>
            <a:pPr marL="0" indent="0"/>
            <a:r>
              <a:rPr lang="en-US" sz="2000" b="0" dirty="0"/>
              <a:t>Move to adopt the resolution depicted by document 11-21-0318r2 for CIDs 5204, 5072, 5205, 5207, 5404, 5405, 5214, 5215, 5216, 5217 and 5151 (11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Ali Raissinia </a:t>
            </a:r>
          </a:p>
          <a:p>
            <a:pPr marL="0" indent="0"/>
            <a:r>
              <a:rPr lang="en-US" sz="2000" b="0" dirty="0"/>
              <a:t>Results (Y/N/A): unanimous approval.</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8026783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11-21-0478 </a:t>
            </a:r>
            <a:r>
              <a:rPr lang="en-US" sz="1800" b="0" dirty="0"/>
              <a:t>CID resolutions for lb253 </a:t>
            </a:r>
            <a:r>
              <a:rPr lang="en-US" altLang="en-US" sz="1800" b="0" dirty="0"/>
              <a:t>(Ali Raissinia)</a:t>
            </a:r>
            <a:endParaRPr lang="en-US" sz="1800" b="0" dirty="0"/>
          </a:p>
          <a:p>
            <a:pPr marL="0" indent="0"/>
            <a:endParaRPr lang="en-US" sz="1800" b="0" dirty="0"/>
          </a:p>
          <a:p>
            <a:pPr marL="0" indent="0"/>
            <a:r>
              <a:rPr lang="en-US" sz="2000" dirty="0"/>
              <a:t>Motion </a:t>
            </a:r>
            <a:r>
              <a:rPr lang="en-US" sz="2000" b="0" dirty="0"/>
              <a:t>(202104-01):</a:t>
            </a:r>
            <a:endParaRPr lang="en-US" sz="2000" dirty="0">
              <a:solidFill>
                <a:schemeClr val="tx1"/>
              </a:solidFill>
            </a:endParaRPr>
          </a:p>
          <a:p>
            <a:pPr marL="0" indent="0"/>
            <a:r>
              <a:rPr lang="en-US" sz="2000" b="0" dirty="0"/>
              <a:t>Move to adopt the resolution depicted by document 11-21-0478r2 for CIDs 5045, 5046, 5047, 5049, </a:t>
            </a:r>
          </a:p>
          <a:p>
            <a:pPr marL="0" indent="0"/>
            <a:r>
              <a:rPr lang="en-US" sz="2000" b="0" dirty="0"/>
              <a:t>5050, 5051, 5052, 5053, 5056, 5057, 5058, 5059, 5060, 5062, 5063, 5064, 5067, 5068, 5069, 5070,</a:t>
            </a:r>
          </a:p>
          <a:p>
            <a:pPr marL="0" indent="0"/>
            <a:r>
              <a:rPr lang="en-US" sz="2000" b="0" dirty="0"/>
              <a:t>and 5071 ( 21 CIDs total),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10/0/0</a:t>
            </a:r>
          </a:p>
          <a:p>
            <a:pPr marL="0" indent="0"/>
            <a:r>
              <a:rPr lang="en-US" sz="2000" b="0" dirty="0"/>
              <a:t>Motion passes.</a:t>
            </a:r>
          </a:p>
          <a:p>
            <a:pPr marL="0" indent="0"/>
            <a:r>
              <a:rPr lang="en-US" sz="1600" b="0" dirty="0"/>
              <a:t>Results from the March 17</a:t>
            </a:r>
            <a:r>
              <a:rPr lang="en-US" sz="1600" b="0" baseline="30000" dirty="0"/>
              <a:t>th</a:t>
            </a:r>
            <a:r>
              <a:rPr lang="en-US" sz="1600" b="0" dirty="0"/>
              <a:t>  telecon (Y/N/A): 8/0/2</a:t>
            </a:r>
          </a:p>
          <a:p>
            <a:pPr marL="0" indent="0"/>
            <a:r>
              <a:rPr lang="en-US" sz="1600" b="0" dirty="0">
                <a:hlinkClick r:id="rId2"/>
              </a:rPr>
              <a:t>https://mentor.ieee.org/802.11/dcn/21/11-21-0478-02-00az-cid-resolutions-for-lb253.docx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7132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11-21-0505 six CID resolutions for lb253 (Ali Raissinia)</a:t>
            </a:r>
            <a:endParaRPr lang="en-US" sz="1800" b="0" dirty="0"/>
          </a:p>
          <a:p>
            <a:pPr marL="0" indent="0"/>
            <a:endParaRPr lang="en-US" sz="1800" b="0" dirty="0"/>
          </a:p>
          <a:p>
            <a:pPr marL="0" indent="0"/>
            <a:r>
              <a:rPr lang="en-US" sz="2000" dirty="0"/>
              <a:t>Motion </a:t>
            </a:r>
            <a:r>
              <a:rPr lang="en-US" sz="2000" b="0" dirty="0"/>
              <a:t>(202104-02):</a:t>
            </a:r>
            <a:endParaRPr lang="en-US" sz="2000" dirty="0">
              <a:solidFill>
                <a:schemeClr val="tx1"/>
              </a:solidFill>
            </a:endParaRPr>
          </a:p>
          <a:p>
            <a:pPr marL="0" indent="0"/>
            <a:r>
              <a:rPr lang="en-US" sz="2000" b="0" dirty="0"/>
              <a:t>Move to adopt the resolution depicted by document 11-21-0505r1 for CIDs 5061, 5066, 5198, 5222, 5224, 5230 (6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t>
            </a:r>
          </a:p>
          <a:p>
            <a:pPr marL="0" indent="0"/>
            <a:endParaRPr lang="en-US" sz="2000" b="0" dirty="0"/>
          </a:p>
          <a:p>
            <a:pPr marL="0" indent="0"/>
            <a:r>
              <a:rPr lang="en-US" sz="1600" b="0" dirty="0"/>
              <a:t>Results from the March 25</a:t>
            </a:r>
            <a:r>
              <a:rPr lang="en-US" sz="1600" b="0" baseline="30000" dirty="0"/>
              <a:t>th</a:t>
            </a:r>
            <a:r>
              <a:rPr lang="en-US" sz="1600" b="0" dirty="0"/>
              <a:t> telecon (Y/N/A): 7/0/1</a:t>
            </a:r>
          </a:p>
          <a:p>
            <a:pPr marL="0" indent="0"/>
            <a:r>
              <a:rPr lang="en-US" sz="1600" b="0" dirty="0">
                <a:hlinkClick r:id="rId2"/>
              </a:rPr>
              <a:t>https://mentor.ieee.org/802.11/dcn/21/11-21-0505-01-00az-six-cid-resolutions-for-lb253.docx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4005567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11-21-0532 AID/RSID field clarification </a:t>
            </a:r>
            <a:r>
              <a:rPr lang="fr-FR" altLang="en-US" sz="1800" b="0" dirty="0"/>
              <a:t>(Dibakar Das)</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(202104-03):</a:t>
            </a:r>
            <a:endParaRPr lang="en-US" sz="2000" dirty="0">
              <a:solidFill>
                <a:schemeClr val="tx1"/>
              </a:solidFill>
            </a:endParaRPr>
          </a:p>
          <a:p>
            <a:pPr marL="0" indent="0"/>
            <a:r>
              <a:rPr lang="en-US" sz="2000" b="0" dirty="0"/>
              <a:t>Move to adopt the text changes depicted by document 11-21-0532r0,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a:t>
            </a:r>
          </a:p>
          <a:p>
            <a:pPr marL="0" indent="0"/>
            <a:endParaRPr lang="en-US" sz="2000" b="0" dirty="0"/>
          </a:p>
          <a:p>
            <a:pPr marL="0" indent="0"/>
            <a:r>
              <a:rPr lang="en-US" sz="1600" b="0" dirty="0"/>
              <a:t>Results from the March 31</a:t>
            </a:r>
            <a:r>
              <a:rPr lang="en-US" sz="1600" b="0" baseline="30000" dirty="0"/>
              <a:t>st</a:t>
            </a:r>
            <a:r>
              <a:rPr lang="en-US" sz="1600" b="0" dirty="0"/>
              <a:t> telecon (Y/N/A): 10/0/0</a:t>
            </a:r>
          </a:p>
          <a:p>
            <a:pPr marL="0" indent="0"/>
            <a:r>
              <a:rPr lang="en-US" sz="1600" b="0" dirty="0">
                <a:hlinkClick r:id="rId2"/>
              </a:rPr>
              <a:t>https://mentor.ieee.org/802.11/dcn/21/11-21-0532-00-00az-aid-rsid-field-clarification.docx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009549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11-21-0533 </a:t>
            </a:r>
            <a:r>
              <a:rPr lang="en-US" altLang="en-US" sz="1800" b="0" dirty="0" err="1"/>
              <a:t>TGaz</a:t>
            </a:r>
            <a:r>
              <a:rPr lang="en-US" altLang="en-US" sz="1800" b="0" dirty="0"/>
              <a:t> LB253 CR (Jonathan Segev)</a:t>
            </a:r>
            <a:endParaRPr lang="en-US" sz="1800" b="0" dirty="0"/>
          </a:p>
          <a:p>
            <a:pPr marL="0" indent="0"/>
            <a:endParaRPr lang="en-US" sz="1800" b="0" dirty="0"/>
          </a:p>
          <a:p>
            <a:pPr marL="0" indent="0"/>
            <a:r>
              <a:rPr lang="en-US" sz="2000" dirty="0"/>
              <a:t>Motion </a:t>
            </a:r>
            <a:r>
              <a:rPr lang="en-US" sz="2000" b="0" dirty="0"/>
              <a:t>(202104-04):</a:t>
            </a:r>
            <a:endParaRPr lang="en-US" sz="2000" dirty="0">
              <a:solidFill>
                <a:schemeClr val="tx1"/>
              </a:solidFill>
            </a:endParaRPr>
          </a:p>
          <a:p>
            <a:pPr marL="0" indent="0"/>
            <a:r>
              <a:rPr lang="en-US" sz="2000" b="0" dirty="0"/>
              <a:t>Move to adopt the resolution depicted by document 11-21-0533r2 for CIDs  5000, 5003, 5004, 5005, 5006, 5009, 5237(7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12/0/0</a:t>
            </a:r>
          </a:p>
          <a:p>
            <a:pPr marL="0" indent="0"/>
            <a:r>
              <a:rPr lang="en-US" sz="1600" b="0" dirty="0">
                <a:hlinkClick r:id="rId2"/>
              </a:rPr>
              <a:t>https://mentor.ieee.org/802.11/dcn/21/11-21-0533-02-00az-tgaz-lb253-cr.docx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068258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11-21-0564 LB253-resoluiton-to-CID-set2 (Assaf Kasher)</a:t>
            </a:r>
            <a:endParaRPr lang="en-US" sz="1800" b="0" dirty="0"/>
          </a:p>
          <a:p>
            <a:pPr marL="0" indent="0"/>
            <a:endParaRPr lang="en-US" sz="1800" b="0" dirty="0"/>
          </a:p>
          <a:p>
            <a:pPr marL="0" indent="0"/>
            <a:r>
              <a:rPr lang="en-US" sz="2000" dirty="0"/>
              <a:t>Motion </a:t>
            </a:r>
            <a:r>
              <a:rPr lang="en-US" sz="2000" b="0" dirty="0"/>
              <a:t>(202104-05):</a:t>
            </a:r>
            <a:endParaRPr lang="en-US" sz="2000" dirty="0">
              <a:solidFill>
                <a:schemeClr val="tx1"/>
              </a:solidFill>
            </a:endParaRPr>
          </a:p>
          <a:p>
            <a:pPr marL="0" indent="0"/>
            <a:r>
              <a:rPr lang="en-US" sz="2000" b="0" dirty="0"/>
              <a:t>Move to adopt the resolution depicted by document 11-21-0564r2 for CIDs 5219, 5029, 5400, 5139, 5152, 5097, 5098, 5429, 5260 (9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9/0/1</a:t>
            </a:r>
          </a:p>
          <a:p>
            <a:pPr marL="0" indent="0"/>
            <a:r>
              <a:rPr lang="en-US" sz="1600" b="0" dirty="0">
                <a:hlinkClick r:id="rId2"/>
              </a:rPr>
              <a:t>https://mentor.ieee.org/802.11/dcn/21/11-21-0564-02-00az-lb253-resoluiton-to-cid-set2.docx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3121773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11-21-0519 comment resolution lb253 parameters - part 3 (Christian Berger)</a:t>
            </a:r>
            <a:endParaRPr lang="en-US" sz="1800" b="0" dirty="0"/>
          </a:p>
          <a:p>
            <a:pPr marL="0" indent="0"/>
            <a:endParaRPr lang="en-US" sz="1800" b="0" dirty="0"/>
          </a:p>
          <a:p>
            <a:pPr marL="0" indent="0"/>
            <a:r>
              <a:rPr lang="en-US" sz="2000" dirty="0"/>
              <a:t>Motion </a:t>
            </a:r>
            <a:r>
              <a:rPr lang="en-US" sz="2000" b="0" dirty="0"/>
              <a:t>(202104-06):</a:t>
            </a:r>
            <a:endParaRPr lang="en-US" sz="2000" dirty="0">
              <a:solidFill>
                <a:schemeClr val="tx1"/>
              </a:solidFill>
            </a:endParaRPr>
          </a:p>
          <a:p>
            <a:pPr marL="0" indent="0"/>
            <a:r>
              <a:rPr lang="en-US" sz="2000" b="0" dirty="0"/>
              <a:t>Move to adopt the resolution depicted by document 11-21-0519r3 for CIDs 5014 (1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a:t>
            </a:r>
            <a:r>
              <a:rPr lang="en-US" sz="2000" b="0"/>
              <a:t>): unanimous </a:t>
            </a:r>
            <a:endParaRPr lang="en-US" sz="2000" b="0" dirty="0"/>
          </a:p>
          <a:p>
            <a:pPr marL="0" indent="0"/>
            <a:endParaRPr lang="en-US" sz="2000" b="0" dirty="0"/>
          </a:p>
          <a:p>
            <a:pPr marL="0" indent="0"/>
            <a:r>
              <a:rPr lang="en-US" sz="1600" b="0" dirty="0"/>
              <a:t>Results from the Apr. 7</a:t>
            </a:r>
            <a:r>
              <a:rPr lang="en-US" sz="1600" b="0" baseline="30000" dirty="0"/>
              <a:t>th</a:t>
            </a:r>
            <a:r>
              <a:rPr lang="en-US" sz="1600" b="0" dirty="0"/>
              <a:t> telecon (Y/N/A): 9/0/2</a:t>
            </a:r>
          </a:p>
          <a:p>
            <a:pPr marL="0" indent="0"/>
            <a:r>
              <a:rPr lang="en-US" sz="1600" b="0" dirty="0">
                <a:hlinkClick r:id="rId2"/>
              </a:rPr>
              <a:t>https://mentor.ieee.org/802.11/dcn/21/11-21-0519-03-00az-comment-resolution-lb253-parameters-part-3.docx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54662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63219681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92197</TotalTime>
  <Words>12941</Words>
  <Application>Microsoft Office PowerPoint</Application>
  <PresentationFormat>Widescreen</PresentationFormat>
  <Paragraphs>1782</Paragraphs>
  <Slides>142</Slides>
  <Notes>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142</vt:i4>
      </vt:variant>
    </vt:vector>
  </HeadingPairs>
  <TitlesOfParts>
    <vt:vector size="146" baseType="lpstr">
      <vt:lpstr>Arial</vt:lpstr>
      <vt:lpstr>Times New Roman</vt:lpstr>
      <vt:lpstr>Office Theme</vt:lpstr>
      <vt:lpstr>Document</vt:lpstr>
      <vt:lpstr>TGaz Plenary Meeting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Submission 11-20-1719</vt:lpstr>
      <vt:lpstr>Submission 11-20-1354</vt:lpstr>
      <vt:lpstr>Submission 11-20-1731</vt:lpstr>
      <vt:lpstr>Submission 11-20-1723</vt:lpstr>
      <vt:lpstr>Submission 11-20-1653</vt:lpstr>
      <vt:lpstr>Submission 11-20-1556</vt:lpstr>
      <vt:lpstr>Submission 11-20-1759</vt:lpstr>
      <vt:lpstr>Submission 11-20-1787</vt:lpstr>
      <vt:lpstr>Submission 11-20-1666</vt:lpstr>
      <vt:lpstr>Submission 11-20-1749</vt:lpstr>
      <vt:lpstr>Submission 11-20-1799</vt:lpstr>
      <vt:lpstr>Submission 11-20-1733</vt:lpstr>
      <vt:lpstr>Submission 11-20-1649</vt:lpstr>
      <vt:lpstr>Submission 11-20-1789</vt:lpstr>
      <vt:lpstr>Submission 11-20-1245</vt:lpstr>
      <vt:lpstr>Submission 11-20-1820</vt:lpstr>
      <vt:lpstr>Approval of previous meeting minutes</vt:lpstr>
      <vt:lpstr>Approval of previous meeting minutes</vt:lpstr>
      <vt:lpstr>Submissions Awaiting Motions from Telecon</vt:lpstr>
      <vt:lpstr>Submissions Awaiting Motions from Telecon</vt:lpstr>
      <vt:lpstr>Submission 11-21-0188</vt:lpstr>
      <vt:lpstr>Submission 11-21-0318</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Approval of previous meeting minutes</vt:lpstr>
      <vt:lpstr>Approval of previous meeting minutes</vt:lpstr>
      <vt:lpstr>Submissions Awaiting Motions</vt:lpstr>
      <vt:lpstr>Submissions Awaiting Motions</vt:lpstr>
      <vt:lpstr>Submission 11-21-761</vt:lpstr>
      <vt:lpstr>Submission 11-21-811</vt:lpstr>
      <vt:lpstr>PAR Extension</vt:lpstr>
      <vt:lpstr>Submission 11-21-810</vt:lpstr>
      <vt:lpstr>Submission 11-21-815</vt:lpstr>
      <vt:lpstr>Submissions Awaiting Motions</vt:lpstr>
      <vt:lpstr>Submissions Awaiting Motions</vt:lpstr>
      <vt:lpstr>Submissions Awaiting Motions</vt:lpstr>
      <vt:lpstr>Submissions Awaiting Motions</vt:lpstr>
      <vt:lpstr>Approval of previous meeting minutes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 11-21-1061</vt:lpstr>
      <vt:lpstr>PowerPoint Presentation</vt:lpstr>
      <vt:lpstr>Submission 11-21-989</vt:lpstr>
      <vt:lpstr>Submission 11-21-1027</vt:lpstr>
      <vt:lpstr>Submission 11-21-1063</vt:lpstr>
      <vt:lpstr>Submission 11-21-1080</vt:lpstr>
      <vt:lpstr>Submission 11-21-1079</vt:lpstr>
      <vt:lpstr>Submission 11-21-1070</vt:lpstr>
      <vt:lpstr>Submission 11-21-1139</vt:lpstr>
      <vt:lpstr>Submission 11-21-1155</vt:lpstr>
      <vt:lpstr>Submission 11-21-1075</vt:lpstr>
      <vt:lpstr>Submission 11-21-1161</vt:lpstr>
      <vt:lpstr>Submission 11-21-1156</vt:lpstr>
      <vt:lpstr>Submission 11-21-329r7 (Response to MDR)</vt:lpstr>
      <vt:lpstr>Submission 11-21-1113</vt:lpstr>
      <vt:lpstr>Submission 11-21-1162</vt:lpstr>
      <vt:lpstr>Submission 11-21-1187</vt:lpstr>
      <vt:lpstr>Submission 11-21-1112</vt:lpstr>
      <vt:lpstr>Submission 11-21-1160</vt:lpstr>
      <vt:lpstr>Recirculation Ballot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403</cp:revision>
  <cp:lastPrinted>1601-01-01T00:00:00Z</cp:lastPrinted>
  <dcterms:created xsi:type="dcterms:W3CDTF">2018-08-06T10:28:59Z</dcterms:created>
  <dcterms:modified xsi:type="dcterms:W3CDTF">2021-07-19T19:55:53Z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