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9"/>
  </p:notesMasterIdLst>
  <p:handoutMasterIdLst>
    <p:handoutMasterId r:id="rId110"/>
  </p:handoutMasterIdLst>
  <p:sldIdLst>
    <p:sldId id="256" r:id="rId2"/>
    <p:sldId id="257" r:id="rId3"/>
    <p:sldId id="488" r:id="rId4"/>
    <p:sldId id="489" r:id="rId5"/>
    <p:sldId id="490" r:id="rId6"/>
    <p:sldId id="491" r:id="rId7"/>
    <p:sldId id="492" r:id="rId8"/>
    <p:sldId id="476" r:id="rId9"/>
    <p:sldId id="477" r:id="rId10"/>
    <p:sldId id="480" r:id="rId11"/>
    <p:sldId id="481" r:id="rId12"/>
    <p:sldId id="479" r:id="rId13"/>
    <p:sldId id="482" r:id="rId14"/>
    <p:sldId id="478" r:id="rId15"/>
    <p:sldId id="484" r:id="rId16"/>
    <p:sldId id="483" r:id="rId17"/>
    <p:sldId id="485" r:id="rId18"/>
    <p:sldId id="486" r:id="rId19"/>
    <p:sldId id="487" r:id="rId20"/>
    <p:sldId id="494" r:id="rId21"/>
    <p:sldId id="495" r:id="rId22"/>
    <p:sldId id="496" r:id="rId23"/>
    <p:sldId id="497" r:id="rId24"/>
    <p:sldId id="500" r:id="rId25"/>
    <p:sldId id="499" r:id="rId26"/>
    <p:sldId id="502" r:id="rId27"/>
    <p:sldId id="501" r:id="rId28"/>
    <p:sldId id="471" r:id="rId29"/>
    <p:sldId id="264" r:id="rId30"/>
    <p:sldId id="498" r:id="rId31"/>
    <p:sldId id="503" r:id="rId32"/>
    <p:sldId id="510" r:id="rId33"/>
    <p:sldId id="505" r:id="rId34"/>
    <p:sldId id="504" r:id="rId35"/>
    <p:sldId id="507" r:id="rId36"/>
    <p:sldId id="508" r:id="rId37"/>
    <p:sldId id="509" r:id="rId38"/>
    <p:sldId id="511" r:id="rId39"/>
    <p:sldId id="512" r:id="rId40"/>
    <p:sldId id="513" r:id="rId41"/>
    <p:sldId id="514" r:id="rId42"/>
    <p:sldId id="515" r:id="rId43"/>
    <p:sldId id="516" r:id="rId44"/>
    <p:sldId id="517" r:id="rId45"/>
    <p:sldId id="518" r:id="rId46"/>
    <p:sldId id="529" r:id="rId47"/>
    <p:sldId id="530" r:id="rId48"/>
    <p:sldId id="521" r:id="rId49"/>
    <p:sldId id="522" r:id="rId50"/>
    <p:sldId id="520" r:id="rId51"/>
    <p:sldId id="524" r:id="rId52"/>
    <p:sldId id="525" r:id="rId53"/>
    <p:sldId id="526" r:id="rId54"/>
    <p:sldId id="527" r:id="rId55"/>
    <p:sldId id="528" r:id="rId56"/>
    <p:sldId id="531" r:id="rId57"/>
    <p:sldId id="532" r:id="rId58"/>
    <p:sldId id="533" r:id="rId59"/>
    <p:sldId id="689" r:id="rId60"/>
    <p:sldId id="687" r:id="rId61"/>
    <p:sldId id="691" r:id="rId62"/>
    <p:sldId id="692" r:id="rId63"/>
    <p:sldId id="690" r:id="rId64"/>
    <p:sldId id="688" r:id="rId65"/>
    <p:sldId id="693" r:id="rId66"/>
    <p:sldId id="702" r:id="rId67"/>
    <p:sldId id="703" r:id="rId68"/>
    <p:sldId id="704" r:id="rId69"/>
    <p:sldId id="705" r:id="rId70"/>
    <p:sldId id="706" r:id="rId71"/>
    <p:sldId id="707" r:id="rId72"/>
    <p:sldId id="708" r:id="rId73"/>
    <p:sldId id="709" r:id="rId74"/>
    <p:sldId id="710" r:id="rId75"/>
    <p:sldId id="714" r:id="rId76"/>
    <p:sldId id="712" r:id="rId77"/>
    <p:sldId id="713" r:id="rId78"/>
    <p:sldId id="715" r:id="rId79"/>
    <p:sldId id="717" r:id="rId80"/>
    <p:sldId id="718" r:id="rId81"/>
    <p:sldId id="719" r:id="rId82"/>
    <p:sldId id="720" r:id="rId83"/>
    <p:sldId id="748" r:id="rId84"/>
    <p:sldId id="749" r:id="rId85"/>
    <p:sldId id="750" r:id="rId86"/>
    <p:sldId id="751" r:id="rId87"/>
    <p:sldId id="752" r:id="rId88"/>
    <p:sldId id="753" r:id="rId89"/>
    <p:sldId id="722" r:id="rId90"/>
    <p:sldId id="723" r:id="rId91"/>
    <p:sldId id="724" r:id="rId92"/>
    <p:sldId id="745" r:id="rId93"/>
    <p:sldId id="746" r:id="rId94"/>
    <p:sldId id="747" r:id="rId95"/>
    <p:sldId id="754" r:id="rId96"/>
    <p:sldId id="697" r:id="rId97"/>
    <p:sldId id="696" r:id="rId98"/>
    <p:sldId id="698" r:id="rId99"/>
    <p:sldId id="699" r:id="rId100"/>
    <p:sldId id="700" r:id="rId101"/>
    <p:sldId id="679" r:id="rId102"/>
    <p:sldId id="756" r:id="rId103"/>
    <p:sldId id="887" r:id="rId104"/>
    <p:sldId id="755" r:id="rId105"/>
    <p:sldId id="890" r:id="rId106"/>
    <p:sldId id="889" r:id="rId107"/>
    <p:sldId id="888" r:id="rId10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78973D93-2AC3-4BCE-B3DD-E81D965CD1E9}">
          <p14:sldIdLst>
            <p14:sldId id="256"/>
            <p14:sldId id="257"/>
          </p14:sldIdLst>
        </p14:section>
        <p14:section name="May 28 TGaz plenary telecon" id="{0A2B974D-D070-4515-9585-9DCBF1B88A46}">
          <p14:sldIdLst>
            <p14:sldId id="488"/>
            <p14:sldId id="489"/>
            <p14:sldId id="490"/>
            <p14:sldId id="491"/>
            <p14:sldId id="492"/>
            <p14:sldId id="476"/>
            <p14:sldId id="477"/>
            <p14:sldId id="480"/>
            <p14:sldId id="481"/>
            <p14:sldId id="479"/>
            <p14:sldId id="482"/>
          </p14:sldIdLst>
        </p14:section>
        <p14:section name="June 25 TGaz Plenary telecon" id="{E6C853AC-9447-43E6-837A-15E90C1B1C6E}">
          <p14:sldIdLst>
            <p14:sldId id="478"/>
            <p14:sldId id="484"/>
            <p14:sldId id="483"/>
            <p14:sldId id="485"/>
            <p14:sldId id="486"/>
            <p14:sldId id="487"/>
            <p14:sldId id="494"/>
            <p14:sldId id="495"/>
            <p14:sldId id="496"/>
            <p14:sldId id="497"/>
          </p14:sldIdLst>
        </p14:section>
        <p14:section name="July 30th 2020 Telecon" id="{590FF307-F0E5-462E-9C1F-EBE8B8BF6B88}">
          <p14:sldIdLst>
            <p14:sldId id="500"/>
            <p14:sldId id="499"/>
            <p14:sldId id="502"/>
            <p14:sldId id="501"/>
            <p14:sldId id="471"/>
            <p14:sldId id="264"/>
            <p14:sldId id="498"/>
          </p14:sldIdLst>
        </p14:section>
        <p14:section name="Aug. 27 TGaz Telecon" id="{7C9E5A70-9D4E-492D-B508-C3AA20F234C3}">
          <p14:sldIdLst>
            <p14:sldId id="503"/>
            <p14:sldId id="510"/>
            <p14:sldId id="505"/>
            <p14:sldId id="504"/>
            <p14:sldId id="507"/>
            <p14:sldId id="508"/>
            <p14:sldId id="509"/>
          </p14:sldIdLst>
        </p14:section>
        <p14:section name="Sep. 15 Sep. IEEE Electronic Meeting" id="{AFA3FE4C-2416-46D7-857A-AFF79FE8DC0C}">
          <p14:sldIdLst>
            <p14:sldId id="511"/>
            <p14:sldId id="512"/>
            <p14:sldId id="513"/>
            <p14:sldId id="514"/>
            <p14:sldId id="515"/>
            <p14:sldId id="516"/>
            <p14:sldId id="517"/>
            <p14:sldId id="518"/>
          </p14:sldIdLst>
        </p14:section>
        <p14:section name="Oct. 29 TGaz Telecon" id="{A07B6ACB-3097-40BE-9CBE-A564FCF89C4E}">
          <p14:sldIdLst>
            <p14:sldId id="529"/>
            <p14:sldId id="530"/>
            <p14:sldId id="521"/>
            <p14:sldId id="522"/>
            <p14:sldId id="520"/>
            <p14:sldId id="524"/>
            <p14:sldId id="525"/>
            <p14:sldId id="526"/>
            <p14:sldId id="527"/>
            <p14:sldId id="528"/>
            <p14:sldId id="531"/>
            <p14:sldId id="532"/>
            <p14:sldId id="533"/>
          </p14:sldIdLst>
        </p14:section>
        <p14:section name="Nov. Electronic meeting" id="{39BE829C-15BF-40E2-A145-310F6DFD476A}">
          <p14:sldIdLst>
            <p14:sldId id="689"/>
            <p14:sldId id="687"/>
            <p14:sldId id="691"/>
            <p14:sldId id="692"/>
            <p14:sldId id="690"/>
            <p14:sldId id="688"/>
            <p14:sldId id="693"/>
            <p14:sldId id="702"/>
            <p14:sldId id="703"/>
            <p14:sldId id="704"/>
            <p14:sldId id="705"/>
            <p14:sldId id="706"/>
            <p14:sldId id="707"/>
            <p14:sldId id="708"/>
            <p14:sldId id="709"/>
            <p14:sldId id="710"/>
            <p14:sldId id="714"/>
            <p14:sldId id="712"/>
            <p14:sldId id="713"/>
            <p14:sldId id="715"/>
            <p14:sldId id="717"/>
            <p14:sldId id="718"/>
            <p14:sldId id="719"/>
            <p14:sldId id="720"/>
          </p14:sldIdLst>
        </p14:section>
        <p14:section name="January electronic meeting" id="{3E4CA010-3470-4EAA-B34A-7DF38BD0C348}">
          <p14:sldIdLst/>
        </p14:section>
        <p14:section name="Mar. Electronic meeting" id="{80CF369F-EBA4-4A7B-AB19-B6A3D54B6283}">
          <p14:sldIdLst>
            <p14:sldId id="748"/>
            <p14:sldId id="749"/>
            <p14:sldId id="750"/>
            <p14:sldId id="751"/>
            <p14:sldId id="752"/>
            <p14:sldId id="753"/>
          </p14:sldIdLst>
        </p14:section>
        <p14:section name="Apr. 29 TGaz Telecon" id="{49A8E6CF-F0E1-44F7-A93B-1500E9CF17BF}">
          <p14:sldIdLst>
            <p14:sldId id="722"/>
            <p14:sldId id="723"/>
            <p14:sldId id="724"/>
            <p14:sldId id="745"/>
            <p14:sldId id="746"/>
            <p14:sldId id="747"/>
          </p14:sldIdLst>
        </p14:section>
        <p14:section name="May 10 May IEEE Electronic meeting" id="{EAC9DB2A-458A-423D-8584-81A004E0AD20}">
          <p14:sldIdLst>
            <p14:sldId id="754"/>
            <p14:sldId id="697"/>
            <p14:sldId id="696"/>
            <p14:sldId id="698"/>
          </p14:sldIdLst>
        </p14:section>
        <p14:section name="May 12 May IEEE electronic meeting" id="{191DA30B-FDCB-4317-9DCA-A3A658245A50}">
          <p14:sldIdLst>
            <p14:sldId id="699"/>
            <p14:sldId id="700"/>
          </p14:sldIdLst>
        </p14:section>
        <p14:section name="May 17 May IEEE Electronic meeting" id="{A785EBCD-0EBD-4354-B121-376CF809BF0B}">
          <p14:sldIdLst>
            <p14:sldId id="679"/>
            <p14:sldId id="756"/>
            <p14:sldId id="887"/>
          </p14:sldIdLst>
        </p14:section>
        <p14:section name="June 24th Plenary Telecon" id="{424394C4-B15C-4E9E-B03A-0CC1368E94FC}">
          <p14:sldIdLst>
            <p14:sldId id="755"/>
            <p14:sldId id="890"/>
            <p14:sldId id="889"/>
            <p14:sldId id="88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450" autoAdjust="0"/>
    <p:restoredTop sz="94660"/>
  </p:normalViewPr>
  <p:slideViewPr>
    <p:cSldViewPr>
      <p:cViewPr varScale="1">
        <p:scale>
          <a:sx n="117" d="100"/>
          <a:sy n="117" d="100"/>
        </p:scale>
        <p:origin x="132" y="24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558"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handoutMaster" Target="handoutMasters/handoutMaster1.xml"/><Relationship Id="rId115" Type="http://schemas.microsoft.com/office/2016/11/relationships/changesInfo" Target="changesInfos/changesInfo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notesMaster" Target="notesMasters/notesMaster1.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C0B559A7-BCC9-42E8-B75D-DDD7B8E19E06}"/>
    <pc:docChg chg="modMainMaster">
      <pc:chgData name="Segev, Jonathan" userId="7c67a1b0-8725-4553-8055-0888dbcaef94" providerId="ADAL" clId="{C0B559A7-BCC9-42E8-B75D-DDD7B8E19E06}" dt="2021-06-08T23:09:52.279" v="1" actId="20577"/>
      <pc:docMkLst>
        <pc:docMk/>
      </pc:docMkLst>
      <pc:sldMasterChg chg="modSp mod">
        <pc:chgData name="Segev, Jonathan" userId="7c67a1b0-8725-4553-8055-0888dbcaef94" providerId="ADAL" clId="{C0B559A7-BCC9-42E8-B75D-DDD7B8E19E06}" dt="2021-06-08T23:09:52.279" v="1" actId="20577"/>
        <pc:sldMasterMkLst>
          <pc:docMk/>
          <pc:sldMasterMk cId="0" sldId="2147483648"/>
        </pc:sldMasterMkLst>
        <pc:spChg chg="mod">
          <ac:chgData name="Segev, Jonathan" userId="7c67a1b0-8725-4553-8055-0888dbcaef94" providerId="ADAL" clId="{C0B559A7-BCC9-42E8-B75D-DDD7B8E19E06}" dt="2021-06-08T23:09:52.279" v="1"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6/8/2021</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29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36</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7948702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June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June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June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June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June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June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802.11-20/0771r16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1/11-21-0835-02-00az-lb253-group-cr.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2" Type="http://schemas.openxmlformats.org/officeDocument/2006/relationships/hyperlink" Target="https://mentor.ieee.org/802.11/dcn/21/11-21-0864-01-00az-comment-resolutions-of-cid-5090.docx" TargetMode="External"/><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2" Type="http://schemas.openxmlformats.org/officeDocument/2006/relationships/hyperlink" Target="https://mentor.ieee.org/802.11/dcn/21/11-21-0901-00-00az-tb-ranging-rsta-availability-window-periodicity.docx" TargetMode="External"/><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1/11-21-0917-00-00az-lb253-cr-for-cid-5189-5192.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hyperlink" Target="https://mentor.ieee.org/802.11/dcn/20/11-20-1393-01-00az-misc-cr-for-clause-9.docx" TargetMode="Externa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hyperlink" Target="https://mentor.ieee.org/802.11/dcn/20/11-20-1410-00-00az-lb249-resolution-editorial-batch-of-80.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0/11-20-1392-02-00az-cr-for-11-22-6-3-3.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s://mentor.ieee.org/802.11/dcn/20/11-20-1502-03-00az-some-lb-249-passive-tb-ranging-cr-part-iii.docx"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s://mentor.ieee.org/802.11/dcn/20/11-20-0340-08-00az-lb249-ftm-negotiation-and-exchange.docx"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hyperlink" Target="https://mentor.ieee.org/802.11/dcn/20/11-20-1553-01-00az-lb249-some-dmg-cids-part-i.doc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hyperlink" Target="https://mentor.ieee.org/802.11/dcn/20/11-20-1501-02-00az-lmr-time-stamps.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0/11-20-1581-02-00az-some-lb-249-passive-tb-ranging-cr-part-iv.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0/11-20-1437-02-00az-lb249-cr-for-various-comments-part-3.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0/11-20-1590-02-00az-lb249-some-dmg-cids-part-ii.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0/11-20-1603-02-00az-comment-resolution-lb249-cid-3236.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s://mentor.ieee.org/802.11/dcn/20/11-20-1654-01-00az-proposed-resolutions-to-a-few-11az-lb249-cids.doc"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hyperlink" Target="https://mentor.ieee.org/802.11/dcn/20/11-20-1683-03-00az-lb249-cr-for-various-comments-by-tgaz.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0/11-20-1684-03-00az-comment-resolution-lb249-cid-3772.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0/11-20-1687-03-00az-lb249-some-dmg-cids-part-iii.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hyperlink" Target="https://mentor.ieee.org/802.11/dcn/20/11-20-1717-01-00az-more-passive-tb-ranging-cid-resolutions.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hyperlink" Target="https://mentor.ieee.org/802.11/dcn/20/11-20-1718-01-00az-comment-resolution-lb249-additional-phy-cids.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0/11-20-1745-00-00az-resolution-for-14-editorial-cids.xls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hyperlink" Target="https://mentor.ieee.org/802.11/dcn/21/11-21-0478-02-00az-cid-resolutions-for-lb253.doc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1/11-21-0505-01-00az-six-cid-resolutions-for-lb253.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hyperlink" Target="https://mentor.ieee.org/802.11/dcn/21/11-21-0532-00-00az-aid-rsid-field-clarification.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hyperlink" Target="https://mentor.ieee.org/802.11/dcn/21/11-21-0533-02-00az-tgaz-lb253-cr.docx" TargetMode="Externa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hyperlink" Target="https://mentor.ieee.org/802.11/dcn/21/11-21-0564-02-00az-lb253-resoluiton-to-cid-set2.docx" TargetMode="Externa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hyperlink" Target="https://mentor.ieee.org/802.11/dcn/21/11-21-0519-03-00az-comment-resolution-lb253-parameters-part-3.docx" TargetMode="External"/><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hyperlink" Target="https://mentor.ieee.org/802.11/dcn/21/11-21-0708-00-00az-few-lb-253-crs-b.docx" TargetMode="Externa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hyperlink" Target="https://mentor.ieee.org/802.11/dcn/21/11-21-0536-01-00az-comment-resolutions-on-several-phy-topics.docx" TargetMode="Externa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Plenary Meeting Motion compendium</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2021-06-08</a:t>
            </a:r>
          </a:p>
        </p:txBody>
      </p:sp>
      <p:sp>
        <p:nvSpPr>
          <p:cNvPr id="6" name="Date Placeholder 3"/>
          <p:cNvSpPr>
            <a:spLocks noGrp="1"/>
          </p:cNvSpPr>
          <p:nvPr>
            <p:ph type="dt" idx="10"/>
          </p:nvPr>
        </p:nvSpPr>
        <p:spPr/>
        <p:txBody>
          <a:bodyPr/>
          <a:lstStyle/>
          <a:p>
            <a:r>
              <a:rPr lang="en-US"/>
              <a:t>June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0017014"/>
              </p:ext>
            </p:extLst>
          </p:nvPr>
        </p:nvGraphicFramePr>
        <p:xfrm>
          <a:off x="993775" y="2404434"/>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4434"/>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sz="2000" dirty="0"/>
              <a:t>Motion </a:t>
            </a:r>
            <a:r>
              <a:rPr lang="en-US" sz="2000" b="0" dirty="0"/>
              <a:t>(202005-08)</a:t>
            </a:r>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Ganesh Venkatesan </a:t>
            </a:r>
          </a:p>
          <a:p>
            <a:pPr marL="0" indent="0"/>
            <a:r>
              <a:rPr lang="en-US" sz="2000" b="0" dirty="0"/>
              <a:t>Results (Y/N/A): unanimous consent</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(202105-06):</a:t>
            </a:r>
          </a:p>
          <a:p>
            <a:pPr marL="0" indent="0"/>
            <a:r>
              <a:rPr lang="en-US" sz="2000" b="0" dirty="0"/>
              <a:t>Move to adopt the resolution depicted by document 11-21-0811r1 for </a:t>
            </a:r>
            <a:r>
              <a:rPr lang="pt-BR" sz="2000" b="0" dirty="0"/>
              <a:t>CIDs 5473, 5460, 5461, 5463, 5467, 5468, 5474, 5469, 5471 </a:t>
            </a:r>
            <a:r>
              <a:rPr lang="en-US" sz="2000" b="0" dirty="0"/>
              <a:t>(9 CIDs total), instruct the technical editor to incorporate it in the P802.11az draft and grant the editor editorial license. </a:t>
            </a:r>
          </a:p>
          <a:p>
            <a:endParaRPr lang="en-US" sz="2000" b="0" dirty="0"/>
          </a:p>
          <a:p>
            <a:r>
              <a:rPr lang="en-US" sz="2000" b="0" dirty="0"/>
              <a:t>Moved by: Youhan Kim</a:t>
            </a:r>
          </a:p>
          <a:p>
            <a:r>
              <a:rPr lang="en-US" sz="2000" b="0" dirty="0"/>
              <a:t>Seconded by: Ali Raissinia </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816551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PAR Extension</a:t>
            </a:r>
            <a:endParaRPr lang="en-US" b="0" dirty="0"/>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914401" y="1628800"/>
            <a:ext cx="10361084" cy="4465615"/>
          </a:xfrm>
        </p:spPr>
        <p:txBody>
          <a:bodyPr/>
          <a:lstStyle/>
          <a:p>
            <a:r>
              <a:rPr lang="en-US" sz="2000" dirty="0"/>
              <a:t>Motion </a:t>
            </a:r>
            <a:r>
              <a:rPr lang="en-US" sz="2000" b="0" dirty="0"/>
              <a:t>(202105-06):</a:t>
            </a:r>
          </a:p>
          <a:p>
            <a:endParaRPr lang="en-US" sz="2000" dirty="0"/>
          </a:p>
          <a:p>
            <a:r>
              <a:rPr lang="en-US" sz="2000" dirty="0"/>
              <a:t>•   </a:t>
            </a:r>
            <a:r>
              <a:rPr lang="en-US" sz="2000" b="0" dirty="0"/>
              <a:t>Believing that the PAR extension contained in the document referenced below meets IEEE-SA guidelines,</a:t>
            </a:r>
          </a:p>
          <a:p>
            <a:r>
              <a:rPr lang="en-US" sz="2000" b="0" dirty="0"/>
              <a:t>•   Request that the PAR contained in 11-21-750r2 be posted to the IEEE 802 Executive Committee (EC) agenda for WG 802 preview and EC approval to submit to </a:t>
            </a:r>
            <a:r>
              <a:rPr lang="en-US" sz="2000" b="0" dirty="0" err="1"/>
              <a:t>NesCom</a:t>
            </a:r>
            <a:r>
              <a:rPr lang="en-US" sz="2000" b="0" dirty="0"/>
              <a:t>.</a:t>
            </a:r>
          </a:p>
          <a:p>
            <a:r>
              <a:rPr lang="en-US" sz="2000" dirty="0"/>
              <a:t> </a:t>
            </a:r>
          </a:p>
          <a:p>
            <a:r>
              <a:rPr lang="en-US" sz="2000" dirty="0"/>
              <a:t>Moved: Jon Rosdahl </a:t>
            </a:r>
          </a:p>
          <a:p>
            <a:r>
              <a:rPr lang="en-US" sz="2000" dirty="0"/>
              <a:t>Seconded: Assaf Kasher</a:t>
            </a:r>
          </a:p>
          <a:p>
            <a:r>
              <a:rPr lang="en-US" sz="2000" dirty="0"/>
              <a:t>Result (Y/N/A): 18/0/0</a:t>
            </a:r>
          </a:p>
          <a:p>
            <a:r>
              <a:rPr lang="en-US" sz="2000" dirty="0"/>
              <a:t>Motion passes</a:t>
            </a:r>
          </a:p>
          <a:p>
            <a:endParaRPr lang="en-US" sz="1400" b="0" dirty="0"/>
          </a:p>
          <a:p>
            <a:r>
              <a:rPr lang="en-US" sz="1400" b="0" dirty="0"/>
              <a:t>Note to chair: voter Sai indicated inability to vote using the polling system and voted Yes via the chat window, this vote is accounted for in the results.</a:t>
            </a:r>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5105459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11-21-810</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(202105-07):</a:t>
            </a:r>
          </a:p>
          <a:p>
            <a:pPr marL="0" indent="0"/>
            <a:r>
              <a:rPr lang="en-US" sz="2000" b="0" dirty="0"/>
              <a:t>Move to adopt the resolutions depicted by document 11-21-0810r2 for </a:t>
            </a:r>
            <a:r>
              <a:rPr lang="pt-BR" sz="2000" b="0" dirty="0"/>
              <a:t>CIDs 5016, 5027 and 5036 </a:t>
            </a:r>
            <a:r>
              <a:rPr lang="en-US" sz="2000" b="0" dirty="0"/>
              <a:t>(3 CIDs total), instruct the technical editor to incorporate it in the P802.11az draft and grant the editor editorial license. </a:t>
            </a:r>
          </a:p>
          <a:p>
            <a:endParaRPr lang="en-US" sz="2000" b="0" dirty="0"/>
          </a:p>
          <a:p>
            <a:r>
              <a:rPr lang="en-US" sz="2000" b="0" dirty="0"/>
              <a:t>Moved by: Ali Raissinia </a:t>
            </a:r>
          </a:p>
          <a:p>
            <a:r>
              <a:rPr lang="en-US" sz="2000" b="0" dirty="0"/>
              <a:t>Seconded by: Assaf Kasher</a:t>
            </a:r>
          </a:p>
          <a:p>
            <a:r>
              <a:rPr lang="en-US" sz="2000" b="0" dirty="0"/>
              <a:t>Results (Y/N/A): unanimous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8374254"/>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a:xfrm>
            <a:off x="914401" y="763585"/>
            <a:ext cx="10361084" cy="1065213"/>
          </a:xfrm>
        </p:spPr>
        <p:txBody>
          <a:bodyPr/>
          <a:lstStyle/>
          <a:p>
            <a:r>
              <a:rPr lang="en-US" dirty="0"/>
              <a:t>Submission 11-21-815</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(202105-08):</a:t>
            </a:r>
          </a:p>
          <a:p>
            <a:pPr marL="0" indent="0"/>
            <a:r>
              <a:rPr lang="en-US" sz="2000" b="0" dirty="0"/>
              <a:t>Move to adopt the resolutions depicted by document 11-21-0815r1 for </a:t>
            </a:r>
            <a:r>
              <a:rPr lang="pt-BR" sz="2000" b="0" dirty="0"/>
              <a:t>CIDs 5007, 5008, 5010, 5037, 5041, 5048, 5132, 5141, 5162, 5164, 5165, 5167, 5168 </a:t>
            </a:r>
            <a:r>
              <a:rPr lang="en-US" sz="2000" b="0" dirty="0"/>
              <a:t>(13 CIDs total), instruct the technical editor to incorporate it in the P802.11az draft and grant the editor editorial license. </a:t>
            </a:r>
          </a:p>
          <a:p>
            <a:endParaRPr lang="en-US" sz="2000" b="0" dirty="0"/>
          </a:p>
          <a:p>
            <a:r>
              <a:rPr lang="en-US" sz="2000" b="0" dirty="0"/>
              <a:t>Moved by: Dibakar Das</a:t>
            </a:r>
          </a:p>
          <a:p>
            <a:r>
              <a:rPr lang="en-US" sz="2000" b="0" dirty="0"/>
              <a:t>Seconded by: Ali Raissinia</a:t>
            </a:r>
          </a:p>
          <a:p>
            <a:r>
              <a:rPr lang="en-US" sz="2000" b="0" dirty="0"/>
              <a:t>Results (Y/N/A): unanimous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88485206"/>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11-21-0835 LB253 Group CR (Jonathan Segev)</a:t>
            </a:r>
          </a:p>
          <a:p>
            <a:endParaRPr lang="en-US" sz="1400" b="0" dirty="0"/>
          </a:p>
          <a:p>
            <a:r>
              <a:rPr lang="en-US" sz="2000" dirty="0"/>
              <a:t>Motion </a:t>
            </a:r>
            <a:r>
              <a:rPr lang="en-US" sz="2000" b="0" dirty="0"/>
              <a:t>(202106-01):</a:t>
            </a:r>
          </a:p>
          <a:p>
            <a:pPr marL="0" indent="0"/>
            <a:r>
              <a:rPr lang="en-US" sz="2000" b="0" dirty="0"/>
              <a:t>Move to adopt the resolution depicted by document 11-21-0935r2 for </a:t>
            </a:r>
            <a:r>
              <a:rPr lang="pt-BR" sz="2000" b="0" dirty="0"/>
              <a:t>CIDs </a:t>
            </a:r>
            <a:r>
              <a:rPr lang="en-US" sz="2000" b="0" dirty="0"/>
              <a:t> 5203, 5254, 5261, 5294, 5348, 5353, 5378, 5381, 5444  ( 9 CIDs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2000" b="0" dirty="0"/>
          </a:p>
          <a:p>
            <a:r>
              <a:rPr lang="en-US" sz="2000" b="0" dirty="0"/>
              <a:t>Results from the May 26</a:t>
            </a:r>
            <a:r>
              <a:rPr lang="en-US" sz="2000" b="0" baseline="30000" dirty="0"/>
              <a:t>th</a:t>
            </a:r>
            <a:r>
              <a:rPr lang="en-US" sz="2000" b="0" dirty="0"/>
              <a:t> Telecon: 8/0/0</a:t>
            </a:r>
          </a:p>
          <a:p>
            <a:r>
              <a:rPr lang="en-US" sz="1800" b="0" dirty="0">
                <a:hlinkClick r:id="rId2"/>
              </a:rPr>
              <a:t>https://mentor.ieee.org/802.11/dcn/21/11-21-0835-02-00az-lb253-group-cr.docx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64165509"/>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9" y="1532194"/>
            <a:ext cx="11215414" cy="4609630"/>
          </a:xfrm>
        </p:spPr>
        <p:txBody>
          <a:bodyPr/>
          <a:lstStyle/>
          <a:p>
            <a:r>
              <a:rPr lang="en-US" sz="2000" b="0" dirty="0"/>
              <a:t>Submission 11-21-0864 Comment Resolutions of CID 5090 (Steve Shellhammer)</a:t>
            </a:r>
          </a:p>
          <a:p>
            <a:endParaRPr lang="en-US" sz="1400" b="0" dirty="0"/>
          </a:p>
          <a:p>
            <a:r>
              <a:rPr lang="en-US" sz="2000" dirty="0"/>
              <a:t>Motion </a:t>
            </a:r>
            <a:r>
              <a:rPr lang="en-US" sz="2000" b="0" dirty="0"/>
              <a:t>(202106-02):</a:t>
            </a:r>
          </a:p>
          <a:p>
            <a:pPr marL="0" indent="0"/>
            <a:r>
              <a:rPr lang="en-US" sz="2000" b="0" dirty="0"/>
              <a:t>Move to adopt the resolution depicted by document 11-21-0864r1 for </a:t>
            </a:r>
            <a:r>
              <a:rPr lang="pt-BR" sz="2000" b="0" dirty="0"/>
              <a:t>CID 5090 </a:t>
            </a:r>
            <a:r>
              <a:rPr lang="en-US" sz="2000" b="0" dirty="0"/>
              <a:t>(1 CID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2000" b="0" dirty="0"/>
          </a:p>
          <a:p>
            <a:r>
              <a:rPr lang="en-US" sz="2000" b="0" dirty="0"/>
              <a:t>Results from the May 26</a:t>
            </a:r>
            <a:r>
              <a:rPr lang="en-US" sz="2000" b="0" baseline="30000" dirty="0"/>
              <a:t>th</a:t>
            </a:r>
            <a:r>
              <a:rPr lang="en-US" sz="2000" b="0" dirty="0"/>
              <a:t> Telecon: 9/0/1</a:t>
            </a:r>
          </a:p>
          <a:p>
            <a:r>
              <a:rPr lang="en-US" sz="1800" b="0" dirty="0">
                <a:hlinkClick r:id="rId2"/>
              </a:rPr>
              <a:t>https://mentor.ieee.org/802.11/dcn/21/11-21-0864-01-00az-comment-resolutions-of-cid-5090.docx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6510780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11-21-0901 TB Ranging RSTA Availability Window Periodicity (Christian Berger)</a:t>
            </a:r>
          </a:p>
          <a:p>
            <a:endParaRPr lang="en-US" sz="1400" b="0" dirty="0"/>
          </a:p>
          <a:p>
            <a:r>
              <a:rPr lang="en-US" sz="2000" dirty="0"/>
              <a:t>Motion </a:t>
            </a:r>
            <a:r>
              <a:rPr lang="en-US" sz="2000" b="0" dirty="0"/>
              <a:t>(202106-03):</a:t>
            </a:r>
          </a:p>
          <a:p>
            <a:pPr marL="0" indent="0"/>
            <a:r>
              <a:rPr lang="en-US" sz="2000" b="0" dirty="0"/>
              <a:t>Move to adopt text changes depicted by document 11-21-0901r0,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2000" b="0" dirty="0"/>
          </a:p>
          <a:p>
            <a:r>
              <a:rPr lang="en-US" sz="2000" b="0" dirty="0"/>
              <a:t>Results from the June 2</a:t>
            </a:r>
            <a:r>
              <a:rPr lang="en-US" sz="2000" b="0" baseline="30000" dirty="0"/>
              <a:t>nd</a:t>
            </a:r>
            <a:r>
              <a:rPr lang="en-US" sz="2000" b="0" dirty="0"/>
              <a:t> Telecon: 7/0/1</a:t>
            </a:r>
          </a:p>
          <a:p>
            <a:r>
              <a:rPr lang="en-US" sz="1600" b="0" dirty="0">
                <a:hlinkClick r:id="rId2"/>
              </a:rPr>
              <a:t>https://mentor.ieee.org/802.11/dcn/21/11-21-0901-00-00az-tb-ranging-rsta-availability-window-periodicity.docx</a:t>
            </a:r>
            <a:r>
              <a:rPr lang="en-US" sz="16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1182081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407368" y="1484785"/>
            <a:ext cx="11305256" cy="4609630"/>
          </a:xfrm>
        </p:spPr>
        <p:txBody>
          <a:bodyPr/>
          <a:lstStyle/>
          <a:p>
            <a:r>
              <a:rPr lang="en-US" sz="2000" b="0" dirty="0"/>
              <a:t>Submission 11-21-0917 lb253 CR for CID 5189 5192 (Tianyu Wu)</a:t>
            </a:r>
          </a:p>
          <a:p>
            <a:endParaRPr lang="en-US" sz="1400" b="0" dirty="0"/>
          </a:p>
          <a:p>
            <a:r>
              <a:rPr lang="en-US" sz="2000" dirty="0"/>
              <a:t>Motion </a:t>
            </a:r>
            <a:r>
              <a:rPr lang="en-US" sz="2000" b="0" dirty="0"/>
              <a:t>(202106-04):</a:t>
            </a:r>
          </a:p>
          <a:p>
            <a:pPr marL="0" indent="0"/>
            <a:r>
              <a:rPr lang="en-US" sz="2000" b="0" dirty="0"/>
              <a:t>Move to adopt the resolution depicted by document 11-21-0917r0 for </a:t>
            </a:r>
            <a:r>
              <a:rPr lang="pt-BR" sz="2000" b="0" dirty="0"/>
              <a:t>CID 5189, 5192 </a:t>
            </a:r>
            <a:r>
              <a:rPr lang="en-US" sz="2000" b="0" dirty="0"/>
              <a:t>(2 CIDs total), instruct the technical editor to incorporate it in the P802.11az draft and grant the editor editorial license. </a:t>
            </a:r>
          </a:p>
          <a:p>
            <a:endParaRPr lang="en-US" sz="2000" b="0" dirty="0"/>
          </a:p>
          <a:p>
            <a:r>
              <a:rPr lang="en-US" sz="2000" b="0" dirty="0"/>
              <a:t>Moved by:</a:t>
            </a:r>
          </a:p>
          <a:p>
            <a:r>
              <a:rPr lang="en-US" sz="2000" b="0" dirty="0"/>
              <a:t>Seconded by:</a:t>
            </a:r>
          </a:p>
          <a:p>
            <a:r>
              <a:rPr lang="en-US" sz="2000" b="0" dirty="0"/>
              <a:t>Results (Y/N/A):</a:t>
            </a:r>
          </a:p>
          <a:p>
            <a:endParaRPr lang="en-US" sz="2000" b="0" dirty="0"/>
          </a:p>
          <a:p>
            <a:r>
              <a:rPr lang="en-US" sz="2000" b="0" dirty="0"/>
              <a:t>Results from the June 2</a:t>
            </a:r>
            <a:r>
              <a:rPr lang="en-US" sz="2000" b="0" baseline="30000" dirty="0"/>
              <a:t>nd</a:t>
            </a:r>
            <a:r>
              <a:rPr lang="en-US" sz="2000" b="0" dirty="0"/>
              <a:t> Telecon: 4/1/2</a:t>
            </a:r>
          </a:p>
          <a:p>
            <a:r>
              <a:rPr lang="en-US" sz="1800" b="0" dirty="0">
                <a:hlinkClick r:id="rId2"/>
              </a:rPr>
              <a:t>https://mentor.ieee.org/802.11/dcn/21/11-21-0917-00-00az-lb253-cr-for-cid-5189-5192.docx</a:t>
            </a:r>
            <a:r>
              <a:rPr lang="en-US" sz="1800" b="0" dirty="0"/>
              <a:t> </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479203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CR for Section 11.22.6.4.4</a:t>
            </a:r>
          </a:p>
          <a:p>
            <a:pPr marL="0" indent="0"/>
            <a:endParaRPr lang="en-US" sz="1800" dirty="0"/>
          </a:p>
          <a:p>
            <a:pPr marL="0" indent="0"/>
            <a:r>
              <a:rPr lang="en-US" sz="2000" dirty="0"/>
              <a:t>Motion </a:t>
            </a:r>
            <a:r>
              <a:rPr lang="en-US" sz="2000" b="0" dirty="0"/>
              <a:t>(202005-09)</a:t>
            </a:r>
            <a:endParaRPr lang="en-US" sz="2000" dirty="0"/>
          </a:p>
          <a:p>
            <a:pPr marL="0" indent="0"/>
            <a:r>
              <a:rPr lang="en-US" sz="2000" b="0" dirty="0"/>
              <a:t>Move to adopt the resolutions depicted by document 11-20-0379r1 for CIDs 3722, 3727, 3728, 3730, 3731, 3732, 3733, 3735, 3738, 3739, 3908, 3255, 3256, 3257, 3258, 3742, 3743, 3745, 3746, 3467, 3259, 3747 and 3260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 </a:t>
            </a:r>
          </a:p>
          <a:p>
            <a:pPr marL="0" indent="0"/>
            <a:r>
              <a:rPr lang="en-US" sz="2000" b="0" dirty="0"/>
              <a:t>Second: Christian Berger</a:t>
            </a:r>
          </a:p>
          <a:p>
            <a:pPr marL="0" indent="0"/>
            <a:r>
              <a:rPr lang="en-US" sz="2000" b="0" dirty="0"/>
              <a:t>Results (Y/N/A): unanimous consent</a:t>
            </a:r>
          </a:p>
          <a:p>
            <a:pPr marL="0" indent="0"/>
            <a:endParaRPr lang="en-US" sz="12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80565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9.1.3.1.19</a:t>
            </a:r>
            <a:endParaRPr lang="en-US" sz="1800" dirty="0"/>
          </a:p>
          <a:p>
            <a:pPr marL="0" indent="0"/>
            <a:endParaRPr lang="en-US" dirty="0"/>
          </a:p>
          <a:p>
            <a:pPr marL="0" indent="0"/>
            <a:r>
              <a:rPr lang="en-US" sz="2000" dirty="0"/>
              <a:t>Motion </a:t>
            </a:r>
            <a:r>
              <a:rPr lang="en-US" sz="2000" b="0" dirty="0"/>
              <a:t>(202005-10)</a:t>
            </a:r>
            <a:endParaRPr lang="en-US" sz="2000" dirty="0"/>
          </a:p>
          <a:p>
            <a:pPr marL="0" indent="0"/>
            <a:r>
              <a:rPr lang="en-US" sz="2000" b="0" dirty="0"/>
              <a:t>Move to adopt the resolutions depicted by document 11-20-0366r2 for CIDs 3503, 3504, 3193, 3009, 3101, 3192, 3848, 3894, 3010, 3011, 3222, 3431 and 3710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10/0/1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9998158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comment resolution LB249 - Section 11.22.6.4.3 part 2</a:t>
            </a:r>
            <a:endParaRPr lang="en-US" sz="1800" dirty="0"/>
          </a:p>
          <a:p>
            <a:pPr marL="0" indent="0"/>
            <a:endParaRPr lang="en-US" dirty="0"/>
          </a:p>
          <a:p>
            <a:pPr marL="0" indent="0"/>
            <a:r>
              <a:rPr lang="en-US" sz="2000" dirty="0"/>
              <a:t>Motion </a:t>
            </a:r>
            <a:r>
              <a:rPr lang="en-US" sz="2000" b="0" dirty="0"/>
              <a:t>(202005-11):</a:t>
            </a:r>
            <a:endParaRPr lang="en-US" sz="2000" dirty="0"/>
          </a:p>
          <a:p>
            <a:pPr marL="0" indent="0"/>
            <a:r>
              <a:rPr lang="en-US" sz="2000" b="0" dirty="0"/>
              <a:t>Move to adopt the resolutions depicted by document 11-20-0368r2 for CIDs 3115, 3242, 3719, 3701, 3702, 3906, 3703, 3705, 3706, 3707, 3711, 3712, 3685, 3686, 3713, 3657, 3714, 3715, 3247 and 3907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Qinghua Li</a:t>
            </a:r>
          </a:p>
          <a:p>
            <a:pPr marL="0" indent="0"/>
            <a:r>
              <a:rPr lang="en-US" sz="2000" b="0" dirty="0"/>
              <a:t>Results (Y/N/A): unanimous consent</a:t>
            </a:r>
          </a:p>
          <a:p>
            <a:pPr marL="0" indent="0"/>
            <a:endParaRPr lang="en-US" sz="2000" b="0" dirty="0"/>
          </a:p>
          <a:p>
            <a:pPr marL="0" indent="0"/>
            <a:r>
              <a:rPr lang="en-US" sz="1600" b="0" dirty="0"/>
              <a:t>Results from the Mar. 25 telecon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9420822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11-20-0255 lb249-crs-nb (Nehru Bhandaru)</a:t>
            </a:r>
            <a:endParaRPr lang="en-US" sz="1800" b="0" dirty="0"/>
          </a:p>
          <a:p>
            <a:pPr marL="0" indent="0"/>
            <a:endParaRPr lang="en-US" dirty="0"/>
          </a:p>
          <a:p>
            <a:pPr marL="0" indent="0"/>
            <a:r>
              <a:rPr lang="en-US" sz="2000" dirty="0"/>
              <a:t>Motion </a:t>
            </a:r>
            <a:r>
              <a:rPr lang="en-US" sz="2000" b="0" dirty="0"/>
              <a:t>(202006-01)</a:t>
            </a:r>
            <a:endParaRPr lang="en-US" sz="2000" dirty="0"/>
          </a:p>
          <a:p>
            <a:pPr marL="0" indent="0"/>
            <a:r>
              <a:rPr lang="en-US" sz="2000" b="0" dirty="0"/>
              <a:t>Move to adopt the resolutions depicted by document 11-20-0255r1 for CIDs 3517, 3514, 3515, 3522, 3406, 3519, 3407, 3408, 3536, 3409, 3414, 3833, 3448 and 3521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Mar. Ad Hoc (Y/N/A): 7/0/1</a:t>
            </a:r>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945603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11-20-0530 lb-249-crs2-nb (Nehru Bhandaru)</a:t>
            </a:r>
            <a:endParaRPr lang="en-US" sz="1800" b="0" dirty="0"/>
          </a:p>
          <a:p>
            <a:pPr marL="0" indent="0"/>
            <a:endParaRPr lang="en-US" dirty="0"/>
          </a:p>
          <a:p>
            <a:pPr marL="0" indent="0"/>
            <a:r>
              <a:rPr lang="en-US" sz="2000" dirty="0"/>
              <a:t>Motion </a:t>
            </a:r>
            <a:r>
              <a:rPr lang="en-US" sz="2000" b="0" dirty="0"/>
              <a:t>(202006-02):</a:t>
            </a:r>
            <a:endParaRPr lang="en-US" sz="2000" dirty="0"/>
          </a:p>
          <a:p>
            <a:pPr marL="0" indent="0"/>
            <a:r>
              <a:rPr lang="en-US" sz="2000" b="0" dirty="0"/>
              <a:t>Move to adopt the resolutions depicted by document 11-20-0530r0 for CIDs 3524, 3525 and 3526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8</a:t>
            </a:r>
            <a:r>
              <a:rPr lang="en-US" sz="1600" b="0" baseline="30000" dirty="0"/>
              <a:t>th</a:t>
            </a:r>
            <a:r>
              <a:rPr lang="en-US" sz="1600" b="0" dirty="0"/>
              <a:t> (Y/N/A): 8/0/4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6666666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a:t>
            </a:r>
            <a:r>
              <a:rPr lang="fr-FR" sz="1800" b="0" dirty="0"/>
              <a:t> 11-20-0607 CR-11.22.6.4.3.2-11.22.6.5 (Dibakar Das)</a:t>
            </a:r>
            <a:endParaRPr lang="en-US" sz="1800" b="0" dirty="0"/>
          </a:p>
          <a:p>
            <a:pPr marL="0" indent="0"/>
            <a:endParaRPr lang="en-US" dirty="0"/>
          </a:p>
          <a:p>
            <a:pPr marL="0" indent="0"/>
            <a:r>
              <a:rPr lang="en-US" sz="2000" dirty="0"/>
              <a:t>Motion </a:t>
            </a:r>
            <a:r>
              <a:rPr lang="en-US" sz="2000" b="0" dirty="0"/>
              <a:t>(202006-03):</a:t>
            </a:r>
            <a:endParaRPr lang="en-US" sz="2000" dirty="0"/>
          </a:p>
          <a:p>
            <a:pPr marL="0" indent="0"/>
            <a:r>
              <a:rPr lang="en-US" sz="2000" b="0" dirty="0"/>
              <a:t>Move to adopt the resolutions depicted by document 11-20-0607r1 for CIDs 3676, 3677, 3678, 3680, 3811 and 3126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15</a:t>
            </a:r>
            <a:r>
              <a:rPr lang="en-US" sz="1600" b="0" baseline="30000" dirty="0"/>
              <a:t>h</a:t>
            </a:r>
            <a:r>
              <a:rPr lang="en-US" sz="1600" b="0" dirty="0"/>
              <a:t> (Y/N/A): 13/0/4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65711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11-20-0642 LB249 Resolution Editorial Batch 1-434 (Roy Want)</a:t>
            </a:r>
          </a:p>
          <a:p>
            <a:pPr marL="0" indent="0"/>
            <a:endParaRPr lang="en-US" dirty="0"/>
          </a:p>
          <a:p>
            <a:pPr marL="0" indent="0"/>
            <a:r>
              <a:rPr lang="en-US" sz="2000" dirty="0"/>
              <a:t>Motion </a:t>
            </a:r>
            <a:r>
              <a:rPr lang="en-US" sz="2000" b="0" dirty="0"/>
              <a:t>(202006-04)</a:t>
            </a:r>
            <a:endParaRPr lang="en-US" sz="2000" dirty="0"/>
          </a:p>
          <a:p>
            <a:pPr marL="0" indent="0"/>
            <a:r>
              <a:rPr lang="en-US" sz="2000" b="0" dirty="0"/>
              <a:t>Move to adopt the resolutions depicted by document 11-20-0642r0 for CID resolutions depicted by the document</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a:t>
            </a:r>
          </a:p>
          <a:p>
            <a:pPr marL="0" indent="0"/>
            <a:r>
              <a:rPr lang="en-US" sz="2000" b="0" dirty="0"/>
              <a:t>Second: Assaf Kasher </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447341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11-20-641 CR remaining CIDs 11.22.6.4.3.2, 11.22.6.5 (Dibakar Das)</a:t>
            </a:r>
          </a:p>
          <a:p>
            <a:pPr marL="0" indent="0"/>
            <a:endParaRPr lang="en-US" dirty="0"/>
          </a:p>
          <a:p>
            <a:pPr marL="0" indent="0"/>
            <a:r>
              <a:rPr lang="en-US" sz="2000" dirty="0"/>
              <a:t>Motion </a:t>
            </a:r>
            <a:r>
              <a:rPr lang="en-US" sz="2000" b="0" dirty="0"/>
              <a:t>(202006-05):</a:t>
            </a:r>
            <a:endParaRPr lang="en-US" sz="2000" dirty="0"/>
          </a:p>
          <a:p>
            <a:pPr marL="0" indent="0"/>
            <a:r>
              <a:rPr lang="en-US" sz="2000" b="0" dirty="0"/>
              <a:t>Move to adopt the resolutions depicted by document 11-20-0641r0 for CID 3679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Apr. 22</a:t>
            </a:r>
            <a:r>
              <a:rPr lang="en-US" sz="1600" b="0" baseline="30000" dirty="0"/>
              <a:t>nd</a:t>
            </a:r>
            <a:r>
              <a:rPr lang="en-US" sz="1600" b="0" dirty="0"/>
              <a:t> (Y/N/A): 7/1/7</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58487219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11-20-0707 Max Number of LTF (Christian Berger)</a:t>
            </a:r>
          </a:p>
          <a:p>
            <a:pPr marL="0" indent="0"/>
            <a:endParaRPr lang="en-US" dirty="0"/>
          </a:p>
          <a:p>
            <a:pPr marL="0" indent="0"/>
            <a:r>
              <a:rPr lang="en-US" sz="2000" dirty="0"/>
              <a:t>Motion </a:t>
            </a:r>
            <a:r>
              <a:rPr lang="en-US" sz="2000" b="0" dirty="0"/>
              <a:t>(202006-06):</a:t>
            </a:r>
            <a:endParaRPr lang="en-US" sz="2000" dirty="0"/>
          </a:p>
          <a:p>
            <a:pPr marL="0" indent="0"/>
            <a:r>
              <a:rPr lang="en-US" sz="2000" b="0" dirty="0"/>
              <a:t>Move to adopt the draft changes depicted by document 11-20-0707r3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May 13</a:t>
            </a:r>
            <a:r>
              <a:rPr lang="en-US" sz="1600" b="0" baseline="30000" dirty="0"/>
              <a:t>th</a:t>
            </a:r>
            <a:r>
              <a:rPr lang="en-US" sz="1600" b="0" dirty="0"/>
              <a:t> (Y/N/A): 17/0/3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612156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indent="12700" algn="just">
              <a:spcBef>
                <a:spcPct val="20000"/>
              </a:spcBef>
            </a:pPr>
            <a:r>
              <a:rPr lang="en-US" altLang="en-US" dirty="0"/>
              <a:t>This submission contains the motion compendium for </a:t>
            </a:r>
            <a:r>
              <a:rPr lang="en-US" altLang="en-US" dirty="0" err="1"/>
              <a:t>TGaz</a:t>
            </a:r>
            <a:r>
              <a:rPr lang="en-US" altLang="en-US" dirty="0"/>
              <a:t> </a:t>
            </a:r>
            <a:r>
              <a:rPr lang="en-US" altLang="en-US"/>
              <a:t>Plenary Telecons.</a:t>
            </a:r>
            <a:endParaRPr lang="en-US" altLang="en-US" dirty="0"/>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(202006-07):</a:t>
            </a:r>
            <a:endParaRPr lang="en-US" sz="2000" dirty="0"/>
          </a:p>
          <a:p>
            <a:pPr marL="0" indent="0"/>
            <a:r>
              <a:rPr lang="en-US" sz="2000" b="0" dirty="0"/>
              <a:t>Move to adopt the resolutions depicted by document 11-20-759r1 for CIDs 3129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p>
          <a:p>
            <a:pPr marL="0" indent="0"/>
            <a:r>
              <a:rPr lang="en-US" sz="2000" b="0" dirty="0"/>
              <a:t>Second: Ganesh Venkatesan</a:t>
            </a:r>
          </a:p>
          <a:p>
            <a:pPr marL="0" indent="0"/>
            <a:r>
              <a:rPr lang="en-US" sz="2000" b="0" dirty="0"/>
              <a:t>Results (Y/N/A): unanimous consent </a:t>
            </a:r>
          </a:p>
          <a:p>
            <a:pPr marL="0" indent="0"/>
            <a:endParaRPr lang="en-US" sz="2000" b="0" dirty="0"/>
          </a:p>
          <a:p>
            <a:pPr marL="0" indent="0"/>
            <a:r>
              <a:rPr lang="en-US" sz="1600" b="0" dirty="0"/>
              <a:t>Results from the May 20 (Y/N/A): 14/0/4</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596249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11-20-0759 CR for Some PHY Related CIDs in LB249 (Feng Jiang)</a:t>
            </a:r>
          </a:p>
          <a:p>
            <a:pPr marL="0" indent="0"/>
            <a:endParaRPr lang="en-US" sz="1800" dirty="0"/>
          </a:p>
          <a:p>
            <a:pPr marL="0" indent="0"/>
            <a:r>
              <a:rPr lang="en-US" sz="2000" dirty="0"/>
              <a:t>Motion </a:t>
            </a:r>
            <a:r>
              <a:rPr lang="en-US" sz="2000" b="0" dirty="0"/>
              <a:t>(202006-08):</a:t>
            </a:r>
            <a:endParaRPr lang="en-US" sz="2000" dirty="0"/>
          </a:p>
          <a:p>
            <a:pPr marL="0" indent="0"/>
            <a:r>
              <a:rPr lang="en-US" sz="2000" b="0" dirty="0"/>
              <a:t>Move to adopt the resolutions depicted by document 11-20-759r3 for CIDs 3629 and 3271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Ganesh Venkatesan</a:t>
            </a:r>
          </a:p>
          <a:p>
            <a:pPr marL="0" indent="0"/>
            <a:r>
              <a:rPr lang="en-US" sz="2000" b="0" dirty="0"/>
              <a:t>Results (Y/N/A): unanimous consent</a:t>
            </a:r>
          </a:p>
          <a:p>
            <a:pPr marL="0" indent="0"/>
            <a:endParaRPr lang="en-US" sz="2000" b="0" dirty="0"/>
          </a:p>
          <a:p>
            <a:pPr marL="0" indent="0"/>
            <a:r>
              <a:rPr lang="en-US" sz="1600" b="0" dirty="0"/>
              <a:t>Results from the May 27 (Y/N/A): 13/0/3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5620869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11-20-0788 CR for LB249-Trigger frame (Dibakar Das)</a:t>
            </a:r>
          </a:p>
          <a:p>
            <a:pPr marL="0" indent="0"/>
            <a:endParaRPr lang="en-US" sz="1800" dirty="0"/>
          </a:p>
          <a:p>
            <a:pPr marL="0" indent="0"/>
            <a:r>
              <a:rPr lang="en-US" sz="2000" dirty="0"/>
              <a:t>Motion </a:t>
            </a:r>
            <a:r>
              <a:rPr lang="en-US" sz="2000" b="0" dirty="0"/>
              <a:t>(202006-09):</a:t>
            </a:r>
            <a:endParaRPr lang="en-US" sz="2000" dirty="0"/>
          </a:p>
          <a:p>
            <a:pPr marL="0" indent="0"/>
            <a:r>
              <a:rPr lang="en-US" sz="2000" b="0" dirty="0"/>
              <a:t>Move to adopt the resolutions depicted by document 11-20-788r2 for CIDs 3013, 3014, 3015, 3102, 3283, 3355, 3389, 3016, 3017, 3827, 3888, 3324, 3434, 3962, 3287, 3435, 4004 and 4005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Ganesh Venkatesan</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3rd (Y/N/A): 12/0/1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212438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11-20-806 lb249-cids</a:t>
            </a:r>
          </a:p>
          <a:p>
            <a:pPr marL="0" indent="0"/>
            <a:endParaRPr lang="en-US" sz="1800" dirty="0"/>
          </a:p>
          <a:p>
            <a:pPr marL="0" indent="0"/>
            <a:r>
              <a:rPr lang="en-US" sz="2000" dirty="0"/>
              <a:t>Motion </a:t>
            </a:r>
            <a:r>
              <a:rPr lang="en-US" sz="2000" b="0" dirty="0"/>
              <a:t>(202006-10):</a:t>
            </a:r>
            <a:endParaRPr lang="en-US" sz="2000" dirty="0"/>
          </a:p>
          <a:p>
            <a:pPr marL="0" indent="0"/>
            <a:r>
              <a:rPr lang="en-US" sz="2000" b="0" dirty="0"/>
              <a:t>Move to adopt the resolutions depicted by document 11-20-806r1 for CIDs 3357 and 3523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June 10</a:t>
            </a:r>
            <a:r>
              <a:rPr lang="en-US" sz="1600" b="0" baseline="30000" dirty="0"/>
              <a:t>th</a:t>
            </a:r>
            <a:r>
              <a:rPr lang="en-US" sz="1600" b="0" dirty="0"/>
              <a:t>  (Y/N/A): 14/0/0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6460252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11-20/1043 “TGz-telecon-minutes-May-July-2020” posted to Mentor July 12</a:t>
            </a:r>
            <a:r>
              <a:rPr lang="en-US" b="0" baseline="30000" dirty="0"/>
              <a:t>th</a:t>
            </a:r>
            <a:r>
              <a:rPr lang="en-US" b="0" dirty="0"/>
              <a:t>  2020</a:t>
            </a:r>
          </a:p>
          <a:p>
            <a:endParaRPr lang="en-US" dirty="0"/>
          </a:p>
          <a:p>
            <a:r>
              <a:rPr lang="en-US" dirty="0"/>
              <a:t>Motion (</a:t>
            </a:r>
            <a:r>
              <a:rPr lang="en-US" b="0" dirty="0"/>
              <a:t>202007-01):</a:t>
            </a:r>
          </a:p>
          <a:p>
            <a:pPr marL="0" indent="0"/>
            <a:r>
              <a:rPr lang="en-US" b="0" dirty="0"/>
              <a:t>Move to approve document 11-20/1043r0 as TGaz meeting minutes for the May through July 2020 telecons. </a:t>
            </a:r>
          </a:p>
          <a:p>
            <a:r>
              <a:rPr lang="en-US" b="0" dirty="0"/>
              <a:t>Moved by: Assaf Kasher</a:t>
            </a:r>
          </a:p>
          <a:p>
            <a:r>
              <a:rPr lang="en-US" b="0" dirty="0"/>
              <a:t>Seconded by: Ali Raissinia</a:t>
            </a:r>
          </a:p>
          <a:p>
            <a:r>
              <a:rPr lang="en-US" b="0" dirty="0"/>
              <a:t>Results (Y/N/A): unanimous consent </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1502925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11-20-0800 Resolutions to a few LB249 Comments (Part-5) (Ganesh Venkatesan)</a:t>
            </a:r>
          </a:p>
          <a:p>
            <a:pPr marL="0" indent="0"/>
            <a:endParaRPr lang="en-US" sz="1800" dirty="0"/>
          </a:p>
          <a:p>
            <a:pPr marL="0" indent="0"/>
            <a:r>
              <a:rPr lang="en-US" sz="2000" dirty="0"/>
              <a:t>Motion </a:t>
            </a:r>
            <a:r>
              <a:rPr lang="en-US" sz="2000" b="0" dirty="0"/>
              <a:t>(202007-02):</a:t>
            </a:r>
            <a:endParaRPr lang="en-US" sz="2000" dirty="0"/>
          </a:p>
          <a:p>
            <a:pPr marL="0" indent="0"/>
            <a:r>
              <a:rPr lang="en-US" sz="2000" b="0" dirty="0"/>
              <a:t>Move to adopt the resolutions depicted by document 11-20-0800r1 for CIDs 3232 and 3440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July 1</a:t>
            </a:r>
            <a:r>
              <a:rPr lang="en-US" sz="1600" b="0" baseline="30000" dirty="0"/>
              <a:t>st</a:t>
            </a:r>
            <a:r>
              <a:rPr lang="en-US" sz="1600" b="0" dirty="0"/>
              <a:t>   (Y/N/A): 12/1/3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3068972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11-20-0889r3 protected-</a:t>
            </a:r>
            <a:r>
              <a:rPr lang="en-US" sz="1800" b="0" dirty="0" err="1"/>
              <a:t>lmr</a:t>
            </a:r>
            <a:r>
              <a:rPr lang="en-US" sz="1800" b="0" dirty="0"/>
              <a:t>-replay-counter (Nehru Bhandaru)</a:t>
            </a:r>
          </a:p>
          <a:p>
            <a:pPr marL="0" indent="0"/>
            <a:endParaRPr lang="en-US" sz="1800" dirty="0"/>
          </a:p>
          <a:p>
            <a:pPr marL="0" indent="0"/>
            <a:r>
              <a:rPr lang="en-US" sz="2000" dirty="0"/>
              <a:t>Motion </a:t>
            </a:r>
            <a:r>
              <a:rPr lang="en-US" sz="2000" b="0" dirty="0"/>
              <a:t>(202007-03):</a:t>
            </a:r>
            <a:endParaRPr lang="en-US" sz="2000" dirty="0">
              <a:solidFill>
                <a:schemeClr val="tx1"/>
              </a:solidFill>
            </a:endParaRPr>
          </a:p>
          <a:p>
            <a:pPr marL="0" indent="0"/>
            <a:r>
              <a:rPr lang="en-US" sz="2000" b="0" dirty="0">
                <a:solidFill>
                  <a:schemeClr val="tx1"/>
                </a:solidFill>
              </a:rPr>
              <a:t>Move to adopt document 11-20-0889r3 into the 802.11az draft</a:t>
            </a:r>
            <a:r>
              <a:rPr lang="en-GB" sz="2000" b="0" dirty="0">
                <a:solidFill>
                  <a:schemeClr val="tx1"/>
                </a:solidFill>
              </a:rPr>
              <a:t>, </a:t>
            </a:r>
            <a:r>
              <a:rPr lang="en-US" sz="2000" b="0" dirty="0">
                <a:solidFill>
                  <a:schemeClr val="tx1"/>
                </a:solidFill>
              </a:rPr>
              <a:t>instruct the technical editor to incorporate it in the P802.11az draft amendment text and empower the editor to perform editorial changes.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June 17</a:t>
            </a:r>
            <a:r>
              <a:rPr lang="en-US" sz="1600" b="0" baseline="30000" dirty="0"/>
              <a:t>th</a:t>
            </a:r>
            <a:r>
              <a:rPr lang="en-US" sz="1600" b="0" dirty="0"/>
              <a:t>  (Y/N/A): 15/0/3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538699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July plenary</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11-20-0698 LB249-CID3940-resolution (Solomon Trainin)</a:t>
            </a:r>
          </a:p>
          <a:p>
            <a:pPr marL="0" indent="0"/>
            <a:endParaRPr lang="en-US" sz="1800" dirty="0"/>
          </a:p>
          <a:p>
            <a:pPr marL="0" indent="0"/>
            <a:r>
              <a:rPr lang="en-US" sz="2000" dirty="0"/>
              <a:t>Motion </a:t>
            </a:r>
            <a:r>
              <a:rPr lang="en-US" sz="2000" b="0" dirty="0"/>
              <a:t>(202007-04):</a:t>
            </a:r>
            <a:endParaRPr lang="en-US" sz="2000" dirty="0"/>
          </a:p>
          <a:p>
            <a:pPr marL="0" indent="0"/>
            <a:r>
              <a:rPr lang="en-US" sz="2000" b="0" dirty="0"/>
              <a:t>Move to adopt the resolutions depicted by document 11-20-0698r2 for CIDs 3940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Ali Raissinia</a:t>
            </a:r>
          </a:p>
          <a:p>
            <a:pPr marL="0" indent="0"/>
            <a:r>
              <a:rPr lang="en-US" sz="2000" b="0" dirty="0"/>
              <a:t>Results (Y/N/A): unanimous consent</a:t>
            </a:r>
          </a:p>
          <a:p>
            <a:pPr marL="0" indent="0"/>
            <a:endParaRPr lang="en-US" sz="2000" b="0" dirty="0"/>
          </a:p>
          <a:p>
            <a:pPr marL="0" indent="0"/>
            <a:r>
              <a:rPr lang="en-US" sz="1600" b="0" dirty="0"/>
              <a:t>Results from the July 15</a:t>
            </a:r>
            <a:r>
              <a:rPr lang="en-US" sz="1600" b="0" baseline="30000" dirty="0"/>
              <a:t>th</a:t>
            </a:r>
            <a:r>
              <a:rPr lang="en-US" sz="1600" b="0" dirty="0"/>
              <a:t>  (Y/N/A): 21/1/25</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528103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0739494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29</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387392-937F-4037-A824-65006EC5E73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F1E13A79-E876-4AAF-94EC-5E579D29B587}"/>
              </a:ext>
            </a:extLst>
          </p:cNvPr>
          <p:cNvSpPr>
            <a:spLocks noGrp="1"/>
          </p:cNvSpPr>
          <p:nvPr>
            <p:ph idx="1"/>
          </p:nvPr>
        </p:nvSpPr>
        <p:spPr/>
        <p:txBody>
          <a:bodyPr/>
          <a:lstStyle/>
          <a:p>
            <a:pPr marL="0" indent="0"/>
            <a:r>
              <a:rPr lang="en-US" b="0" dirty="0"/>
              <a:t>Document 11-20/140 “Meeting Minutes January 2020 session” posted to Mentor January 13</a:t>
            </a:r>
            <a:r>
              <a:rPr lang="en-US" b="0" baseline="30000" dirty="0"/>
              <a:t>th</a:t>
            </a:r>
            <a:r>
              <a:rPr lang="en-US" b="0" dirty="0"/>
              <a:t>  2020</a:t>
            </a:r>
          </a:p>
          <a:p>
            <a:endParaRPr lang="en-US" dirty="0"/>
          </a:p>
          <a:p>
            <a:r>
              <a:rPr lang="en-US" dirty="0"/>
              <a:t>Motion (</a:t>
            </a:r>
            <a:r>
              <a:rPr lang="en-US" b="0" dirty="0"/>
              <a:t>202005-01):</a:t>
            </a:r>
          </a:p>
          <a:p>
            <a:pPr marL="0" indent="0"/>
            <a:r>
              <a:rPr lang="en-US" b="0" dirty="0"/>
              <a:t>Move to approve document 11-20/140r0 as </a:t>
            </a:r>
            <a:r>
              <a:rPr lang="en-US" b="0" dirty="0" err="1"/>
              <a:t>TGaz</a:t>
            </a:r>
            <a:r>
              <a:rPr lang="en-US" b="0" dirty="0"/>
              <a:t> meeting minutes for the Jan. 2020 meeting.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CE16C39F-3106-47D7-9BBC-2EEE9E690072}"/>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C61F111-4386-426B-B21A-99C55EF853F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5ADC833-3CDC-44B4-A29F-46836FDE8E60}"/>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66441436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4003173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11-20/0847 “TGaz-Plenary-telecons-minutes-May-July-2020” posted to Mentor June 2</a:t>
            </a:r>
            <a:r>
              <a:rPr lang="en-US" b="0" baseline="30000" dirty="0"/>
              <a:t>nd</a:t>
            </a:r>
            <a:r>
              <a:rPr lang="en-US" b="0" dirty="0"/>
              <a:t> 2020</a:t>
            </a:r>
          </a:p>
          <a:p>
            <a:endParaRPr lang="en-US" dirty="0"/>
          </a:p>
          <a:p>
            <a:r>
              <a:rPr lang="en-US" dirty="0"/>
              <a:t>Motion (</a:t>
            </a:r>
            <a:r>
              <a:rPr lang="en-US" b="0" dirty="0"/>
              <a:t>202008-01):</a:t>
            </a:r>
          </a:p>
          <a:p>
            <a:pPr marL="0" indent="0"/>
            <a:r>
              <a:rPr lang="en-US" b="0" dirty="0"/>
              <a:t>Move to approve document 11-20/0847r0 as TGaz meeting minutes for the </a:t>
            </a:r>
            <a:r>
              <a:rPr lang="en-US" b="0" dirty="0" err="1"/>
              <a:t>TGaz</a:t>
            </a:r>
            <a:r>
              <a:rPr lang="en-US" b="0" dirty="0"/>
              <a:t> plenary meetings running between May to July 2020. </a:t>
            </a:r>
          </a:p>
          <a:p>
            <a:pPr marL="0" indent="0"/>
            <a:endParaRPr lang="en-US" b="0" dirty="0"/>
          </a:p>
          <a:p>
            <a:r>
              <a:rPr lang="en-US" b="0" dirty="0"/>
              <a:t>Moved by: Assaf Kasher</a:t>
            </a:r>
          </a:p>
          <a:p>
            <a:r>
              <a:rPr lang="en-US" b="0" dirty="0"/>
              <a:t>Seconded by: Roy Want</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38882858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11-20/1195 “TGz-meeting-minutes-July-15-2020-telecon-plenary” posted to Mentor Aug. 7th  2020</a:t>
            </a:r>
          </a:p>
          <a:p>
            <a:endParaRPr lang="en-US" dirty="0"/>
          </a:p>
          <a:p>
            <a:r>
              <a:rPr lang="en-US" dirty="0"/>
              <a:t>Motion (</a:t>
            </a:r>
            <a:r>
              <a:rPr lang="en-US" b="0" dirty="0"/>
              <a:t>202008-02):</a:t>
            </a:r>
          </a:p>
          <a:p>
            <a:pPr marL="0" indent="0"/>
            <a:r>
              <a:rPr lang="en-US" b="0" dirty="0"/>
              <a:t>Move to approve document 11-20/1195r0 as TGaz meeting minutes for the July 15 telecon. </a:t>
            </a:r>
          </a:p>
          <a:p>
            <a:r>
              <a:rPr lang="en-US" b="0" dirty="0"/>
              <a:t>Moved by: Assaf Kasher</a:t>
            </a:r>
          </a:p>
          <a:p>
            <a:r>
              <a:rPr lang="en-US" b="0" dirty="0"/>
              <a:t>Seconded by: Roy Want </a:t>
            </a:r>
          </a:p>
          <a:p>
            <a:r>
              <a:rPr lang="en-US" b="0" dirty="0"/>
              <a:t>Results (Y/N/A): Unanimous consent</a:t>
            </a:r>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855556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Text Changes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11-20-0963r2 cid-3880-kdk-hltk (Nehru Bhandaru)</a:t>
            </a:r>
          </a:p>
          <a:p>
            <a:pPr marL="0" indent="0"/>
            <a:endParaRPr lang="en-US" sz="1800" dirty="0"/>
          </a:p>
          <a:p>
            <a:pPr marL="0" indent="0"/>
            <a:r>
              <a:rPr lang="en-US" sz="2000" dirty="0"/>
              <a:t>Motion </a:t>
            </a:r>
            <a:r>
              <a:rPr lang="en-US" sz="2000" b="0" dirty="0"/>
              <a:t>(202008-03):</a:t>
            </a:r>
            <a:endParaRPr lang="en-US" sz="2000" dirty="0">
              <a:solidFill>
                <a:schemeClr val="tx1"/>
              </a:solidFill>
            </a:endParaRPr>
          </a:p>
          <a:p>
            <a:pPr marL="0" indent="0"/>
            <a:r>
              <a:rPr lang="en-US" sz="2000" b="0" dirty="0"/>
              <a:t>Move to adopt the resolutions depicted by document 11-20-0963r2 for CID 3880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22</a:t>
            </a:r>
            <a:r>
              <a:rPr lang="en-US" sz="1600" b="0" baseline="30000" dirty="0"/>
              <a:t>nd</a:t>
            </a:r>
            <a:r>
              <a:rPr lang="en-US" sz="1600" b="0" dirty="0"/>
              <a:t>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498860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11-20-1106 </a:t>
            </a:r>
            <a:r>
              <a:rPr lang="en-US" sz="1800" b="0" dirty="0" err="1"/>
              <a:t>rsnxe</a:t>
            </a:r>
            <a:r>
              <a:rPr lang="en-US" sz="1800" b="0" dirty="0"/>
              <a:t>-in-</a:t>
            </a:r>
            <a:r>
              <a:rPr lang="en-US" sz="1800" b="0" dirty="0" err="1"/>
              <a:t>pasn</a:t>
            </a:r>
            <a:r>
              <a:rPr lang="en-US" sz="1800" b="0" dirty="0"/>
              <a:t> (Nehru Bhandaru)</a:t>
            </a:r>
          </a:p>
          <a:p>
            <a:pPr marL="0" indent="0"/>
            <a:endParaRPr lang="en-US" sz="1800" dirty="0"/>
          </a:p>
          <a:p>
            <a:pPr marL="0" indent="0"/>
            <a:r>
              <a:rPr lang="en-US" sz="2000" dirty="0"/>
              <a:t>Motion </a:t>
            </a:r>
            <a:r>
              <a:rPr lang="en-US" sz="2000" b="0" dirty="0"/>
              <a:t>(202008-04):</a:t>
            </a:r>
            <a:endParaRPr lang="en-US" sz="2000" dirty="0"/>
          </a:p>
          <a:p>
            <a:pPr marL="0" indent="0"/>
            <a:r>
              <a:rPr lang="en-US" sz="2000" b="0" dirty="0"/>
              <a:t>Move to adopt the draft text changes depicted by document 11-20-1106r0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July 29</a:t>
            </a:r>
            <a:r>
              <a:rPr lang="en-US" sz="1600" b="0" baseline="30000" dirty="0"/>
              <a:t>th</a:t>
            </a:r>
            <a:r>
              <a:rPr lang="en-US" sz="1600" b="0" dirty="0"/>
              <a:t>  (Y/N/A): 16/0/3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9865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16E20F-0EC1-4567-827B-6FF1AF8836B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79CFF188-344A-49C7-B5D2-FFF5818B34EE}"/>
              </a:ext>
            </a:extLst>
          </p:cNvPr>
          <p:cNvSpPr>
            <a:spLocks noGrp="1"/>
          </p:cNvSpPr>
          <p:nvPr>
            <p:ph idx="1"/>
          </p:nvPr>
        </p:nvSpPr>
        <p:spPr/>
        <p:txBody>
          <a:bodyPr/>
          <a:lstStyle/>
          <a:p>
            <a:pPr algn="ctr"/>
            <a:endParaRPr lang="en-US" sz="6000" dirty="0"/>
          </a:p>
          <a:p>
            <a:pPr algn="ctr"/>
            <a:r>
              <a:rPr lang="en-US" sz="6000" dirty="0"/>
              <a:t>Backup </a:t>
            </a:r>
          </a:p>
        </p:txBody>
      </p:sp>
      <p:sp>
        <p:nvSpPr>
          <p:cNvPr id="4" name="Slide Number Placeholder 3">
            <a:extLst>
              <a:ext uri="{FF2B5EF4-FFF2-40B4-BE49-F238E27FC236}">
                <a16:creationId xmlns:a16="http://schemas.microsoft.com/office/drawing/2014/main" id="{EB09FABB-BEAE-4254-B6E2-8207EED38AF4}"/>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119FBC5A-8A9C-4AB5-B0FC-96D028943F0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BD777B9-FCDA-4CC0-91E1-6D7B4CACBD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126447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36</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June 2021</a:t>
            </a:r>
            <a:endParaRPr lang="en-GB"/>
          </a:p>
        </p:txBody>
      </p:sp>
    </p:spTree>
    <p:extLst>
      <p:ext uri="{BB962C8B-B14F-4D97-AF65-F5344CB8AC3E}">
        <p14:creationId xmlns:p14="http://schemas.microsoft.com/office/powerpoint/2010/main" val="332233248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2120B-196D-4955-990F-1674C2EFF9A1}"/>
              </a:ext>
            </a:extLst>
          </p:cNvPr>
          <p:cNvSpPr>
            <a:spLocks noGrp="1"/>
          </p:cNvSpPr>
          <p:nvPr>
            <p:ph type="title"/>
          </p:nvPr>
        </p:nvSpPr>
        <p:spPr/>
        <p:txBody>
          <a:bodyPr/>
          <a:lstStyle/>
          <a:p>
            <a:endParaRPr lang="en-US" dirty="0"/>
          </a:p>
        </p:txBody>
      </p:sp>
      <p:sp>
        <p:nvSpPr>
          <p:cNvPr id="3" name="Content Placeholder 2">
            <a:extLst>
              <a:ext uri="{FF2B5EF4-FFF2-40B4-BE49-F238E27FC236}">
                <a16:creationId xmlns:a16="http://schemas.microsoft.com/office/drawing/2014/main" id="{FF0A2C3E-E7ED-480D-9245-2494EBE5EE06}"/>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B94B5AB-4CA3-4350-A70F-7DAC056A5883}"/>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FE421DE9-A360-4575-9974-E2EB238896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8E89D0E-E64C-4B93-83E1-2F33168E3F2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72593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11-20-1186 PFTM use clarification (Nehru Bhandaru) </a:t>
            </a:r>
          </a:p>
          <a:p>
            <a:pPr marL="0" indent="0"/>
            <a:endParaRPr lang="en-US" sz="1800" dirty="0"/>
          </a:p>
          <a:p>
            <a:pPr marL="0" indent="0"/>
            <a:r>
              <a:rPr lang="en-US" sz="2000" dirty="0"/>
              <a:t>Motion </a:t>
            </a:r>
            <a:r>
              <a:rPr lang="en-US" sz="2000" b="0" dirty="0"/>
              <a:t>(202009-01):</a:t>
            </a:r>
            <a:endParaRPr lang="en-US" sz="2000" dirty="0"/>
          </a:p>
          <a:p>
            <a:pPr marL="0" indent="0"/>
            <a:r>
              <a:rPr lang="en-US" sz="2000" b="0" dirty="0"/>
              <a:t>Move to adopt the draft text changes depicted by document 11-20-1186r0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telecon (Y/N/A): 14/0/3</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454030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11-20-1189 LB249 CR for various comments (Jonathan Segev)</a:t>
            </a:r>
          </a:p>
          <a:p>
            <a:pPr marL="0" indent="0"/>
            <a:endParaRPr lang="en-US" sz="1800" dirty="0"/>
          </a:p>
          <a:p>
            <a:pPr marL="0" indent="0"/>
            <a:r>
              <a:rPr lang="en-US" sz="2000" dirty="0"/>
              <a:t>Motion </a:t>
            </a:r>
            <a:r>
              <a:rPr lang="en-US" sz="2000" b="0" dirty="0"/>
              <a:t>(202009-02):</a:t>
            </a:r>
            <a:endParaRPr lang="en-US" sz="2000" dirty="0">
              <a:solidFill>
                <a:schemeClr val="tx1"/>
              </a:solidFill>
            </a:endParaRPr>
          </a:p>
          <a:p>
            <a:pPr marL="0" indent="0"/>
            <a:r>
              <a:rPr lang="en-US" sz="2000" b="0" dirty="0"/>
              <a:t>Move to adopt the resolutions depicted by document 11-20-1189r3 for CIDs 3094,3095, 3212, 3941, 3618, 3762, 3764, and 3825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approval</a:t>
            </a:r>
          </a:p>
          <a:p>
            <a:pPr marL="0" indent="0"/>
            <a:endParaRPr lang="en-US" sz="2000" b="0" dirty="0"/>
          </a:p>
          <a:p>
            <a:pPr marL="0" indent="0"/>
            <a:r>
              <a:rPr lang="en-US" sz="1600" b="0" dirty="0"/>
              <a:t>Results from the Aug. 19</a:t>
            </a:r>
            <a:r>
              <a:rPr lang="en-US" sz="1600" b="0" baseline="30000" dirty="0"/>
              <a:t>th</a:t>
            </a:r>
            <a:r>
              <a:rPr lang="en-US" sz="1600" b="0" dirty="0"/>
              <a:t> (Y/N/A): 13/0/2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86918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B27E95-98CB-4807-9888-907659D0C39B}"/>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41822C72-A60C-4550-B9D3-34EC13377427}"/>
              </a:ext>
            </a:extLst>
          </p:cNvPr>
          <p:cNvSpPr>
            <a:spLocks noGrp="1"/>
          </p:cNvSpPr>
          <p:nvPr>
            <p:ph idx="1"/>
          </p:nvPr>
        </p:nvSpPr>
        <p:spPr/>
        <p:txBody>
          <a:bodyPr/>
          <a:lstStyle/>
          <a:p>
            <a:pPr marL="0" indent="0"/>
            <a:r>
              <a:rPr lang="en-US" b="0" dirty="0"/>
              <a:t>Document 11-20/249 “</a:t>
            </a:r>
            <a:r>
              <a:rPr lang="en-US" b="0" dirty="0" err="1"/>
              <a:t>TGaz</a:t>
            </a:r>
            <a:r>
              <a:rPr lang="en-US" b="0" dirty="0"/>
              <a:t> telecon minutes January 8</a:t>
            </a:r>
            <a:r>
              <a:rPr lang="en-US" b="0" baseline="30000" dirty="0"/>
              <a:t>th</a:t>
            </a:r>
            <a:r>
              <a:rPr lang="en-US" b="0" dirty="0"/>
              <a:t> 2020” posted to Mentor January 29</a:t>
            </a:r>
            <a:r>
              <a:rPr lang="en-US" b="0" baseline="30000" dirty="0"/>
              <a:t>th</a:t>
            </a:r>
            <a:r>
              <a:rPr lang="en-US" b="0" dirty="0"/>
              <a:t> 2020.</a:t>
            </a:r>
          </a:p>
          <a:p>
            <a:endParaRPr lang="en-US" dirty="0"/>
          </a:p>
          <a:p>
            <a:r>
              <a:rPr lang="en-US" dirty="0"/>
              <a:t>Motion (</a:t>
            </a:r>
            <a:r>
              <a:rPr lang="en-US" b="0" dirty="0"/>
              <a:t>202005-02):</a:t>
            </a:r>
          </a:p>
          <a:p>
            <a:pPr marL="0" indent="0"/>
            <a:r>
              <a:rPr lang="en-US" b="0" dirty="0"/>
              <a:t>Move to approve document 11-20/249r0 as </a:t>
            </a:r>
            <a:r>
              <a:rPr lang="en-US" b="0" dirty="0" err="1"/>
              <a:t>TGaz</a:t>
            </a:r>
            <a:r>
              <a:rPr lang="en-US" b="0" dirty="0"/>
              <a:t> meeting minutes for the Jan. 8</a:t>
            </a:r>
            <a:r>
              <a:rPr lang="en-US" b="0" baseline="30000" dirty="0"/>
              <a:t>th</a:t>
            </a:r>
            <a:r>
              <a:rPr lang="en-US" b="0" dirty="0"/>
              <a:t> 2020 telecon. </a:t>
            </a:r>
          </a:p>
          <a:p>
            <a:r>
              <a:rPr lang="en-US" b="0" dirty="0"/>
              <a:t>Moved by: Assaf Kasher</a:t>
            </a:r>
          </a:p>
          <a:p>
            <a:r>
              <a:rPr lang="en-US" b="0" dirty="0"/>
              <a:t>Seconded by: Ganesh Venkatesan</a:t>
            </a:r>
          </a:p>
          <a:p>
            <a:r>
              <a:rPr lang="en-US" b="0" dirty="0"/>
              <a:t>Results (Y/N/A): Unanimous consent</a:t>
            </a:r>
          </a:p>
          <a:p>
            <a:endParaRPr lang="en-US" dirty="0"/>
          </a:p>
          <a:p>
            <a:endParaRPr lang="en-US" dirty="0"/>
          </a:p>
        </p:txBody>
      </p:sp>
      <p:sp>
        <p:nvSpPr>
          <p:cNvPr id="4" name="Slide Number Placeholder 3">
            <a:extLst>
              <a:ext uri="{FF2B5EF4-FFF2-40B4-BE49-F238E27FC236}">
                <a16:creationId xmlns:a16="http://schemas.microsoft.com/office/drawing/2014/main" id="{0FC66B00-1056-4BDC-A19A-07716CA173D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7C0C5A38-A33A-432C-AA5A-52810CC6D3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F8C1237-005E-4C22-923F-25C9690D5B2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658801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11-20-1257	LB249 CR for various comments (Jonathan Segev)</a:t>
            </a:r>
          </a:p>
          <a:p>
            <a:pPr marL="0" indent="0"/>
            <a:endParaRPr lang="en-US" sz="1800" dirty="0"/>
          </a:p>
          <a:p>
            <a:pPr marL="0" indent="0"/>
            <a:r>
              <a:rPr lang="en-US" sz="2000" dirty="0"/>
              <a:t>Motion </a:t>
            </a:r>
            <a:r>
              <a:rPr lang="en-US" sz="2000" b="0" dirty="0"/>
              <a:t>(202009-03):</a:t>
            </a:r>
            <a:endParaRPr lang="en-US" sz="2000" dirty="0">
              <a:solidFill>
                <a:schemeClr val="tx1"/>
              </a:solidFill>
            </a:endParaRPr>
          </a:p>
          <a:p>
            <a:pPr marL="0" indent="0"/>
            <a:r>
              <a:rPr lang="en-US" sz="2000" b="0" dirty="0"/>
              <a:t>Move to adopt the resolutions depicted by document 11-20-1257r1 for CIDs </a:t>
            </a:r>
            <a:r>
              <a:rPr lang="en-GB" sz="2000" b="0" dirty="0"/>
              <a:t>3758, 3844, 3854, 3855, 3860, 3862, 3863, and 3867,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Aug. 26</a:t>
            </a:r>
            <a:r>
              <a:rPr lang="en-US" sz="1600" b="0" baseline="30000" dirty="0"/>
              <a:t>th</a:t>
            </a:r>
            <a:r>
              <a:rPr lang="en-US" sz="1600" b="0" dirty="0"/>
              <a:t> (Y/N/A): 13/0/1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714969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11-20-1143	LB249-2-editorial-CIDS (Assaf Kasher)</a:t>
            </a:r>
          </a:p>
          <a:p>
            <a:pPr marL="0" indent="0"/>
            <a:endParaRPr lang="en-US" sz="1800" dirty="0"/>
          </a:p>
          <a:p>
            <a:pPr marL="0" indent="0"/>
            <a:r>
              <a:rPr lang="en-US" sz="2000" dirty="0"/>
              <a:t>Motion </a:t>
            </a:r>
            <a:r>
              <a:rPr lang="en-US" sz="2000" b="0" dirty="0"/>
              <a:t>(202009-04):</a:t>
            </a:r>
            <a:endParaRPr lang="en-US" sz="2000" dirty="0">
              <a:solidFill>
                <a:schemeClr val="tx1"/>
              </a:solidFill>
            </a:endParaRPr>
          </a:p>
          <a:p>
            <a:pPr marL="0" indent="0"/>
            <a:r>
              <a:rPr lang="en-US" sz="2000" b="0" dirty="0"/>
              <a:t>Move to adopt the resolutions depicted by document 11-20-1143r1 for CIDs </a:t>
            </a:r>
            <a:r>
              <a:rPr lang="en-GB" sz="2000" b="0" dirty="0"/>
              <a:t>3510 and 3361,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Aug. 26</a:t>
            </a:r>
            <a:r>
              <a:rPr lang="en-US" sz="1600" b="0" baseline="30000" dirty="0"/>
              <a:t>th</a:t>
            </a:r>
            <a:r>
              <a:rPr lang="en-US" sz="1600" b="0" dirty="0"/>
              <a:t> (Y/N/A): 12/0/2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07283915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11-20-1196  LB 249 CID Resolution for CIDs 3281 and 3387 (Jonathan Segev) </a:t>
            </a:r>
          </a:p>
          <a:p>
            <a:pPr marL="0" indent="0"/>
            <a:endParaRPr lang="en-US" sz="1800" dirty="0"/>
          </a:p>
          <a:p>
            <a:pPr marL="0" indent="0"/>
            <a:r>
              <a:rPr lang="en-US" sz="2000" dirty="0"/>
              <a:t>Motion </a:t>
            </a:r>
            <a:r>
              <a:rPr lang="en-US" sz="2000" b="0" dirty="0"/>
              <a:t>(202009-05):</a:t>
            </a:r>
            <a:endParaRPr lang="en-US" sz="2000" dirty="0">
              <a:solidFill>
                <a:schemeClr val="tx1"/>
              </a:solidFill>
            </a:endParaRPr>
          </a:p>
          <a:p>
            <a:pPr marL="0" indent="0"/>
            <a:r>
              <a:rPr lang="en-US" sz="2000" b="0" dirty="0"/>
              <a:t>Move to adopt the resolutions depicted by document 11-20-1196r2 for CIDs </a:t>
            </a:r>
            <a:r>
              <a:rPr lang="en-GB" sz="2000" b="0" dirty="0"/>
              <a:t>3281 and 3387,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Aug. 27</a:t>
            </a:r>
            <a:r>
              <a:rPr lang="en-US" sz="1600" b="0" baseline="30000" dirty="0"/>
              <a:t>th</a:t>
            </a:r>
            <a:r>
              <a:rPr lang="en-US" sz="1600" b="0" dirty="0"/>
              <a:t> (Y/N/A): 7/0/2</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942700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11-20-1208 Delayed Reporting and Valid Measurements (Christian Berger)</a:t>
            </a:r>
          </a:p>
          <a:p>
            <a:pPr marL="0" indent="0"/>
            <a:endParaRPr lang="en-US" sz="1800" dirty="0"/>
          </a:p>
          <a:p>
            <a:pPr marL="0" indent="0"/>
            <a:r>
              <a:rPr lang="en-US" sz="2000" dirty="0"/>
              <a:t>Motion </a:t>
            </a:r>
            <a:r>
              <a:rPr lang="en-US" sz="2000" b="0" dirty="0"/>
              <a:t>(202009-06):</a:t>
            </a:r>
            <a:endParaRPr lang="en-US" sz="2000" dirty="0">
              <a:solidFill>
                <a:schemeClr val="tx1"/>
              </a:solidFill>
            </a:endParaRPr>
          </a:p>
          <a:p>
            <a:pPr marL="0" indent="0"/>
            <a:r>
              <a:rPr lang="en-US" sz="2000" b="0" dirty="0"/>
              <a:t>Move to adopt the draft text changes depicted by document 11-20-1208r1, instruct the technical editor to incorporate it in the P802.11az draft and grant the editor editorial license. </a:t>
            </a:r>
          </a:p>
          <a:p>
            <a:pPr marL="0" indent="0"/>
            <a:endParaRPr lang="en-US" sz="2000" b="0" dirty="0"/>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approval</a:t>
            </a:r>
          </a:p>
          <a:p>
            <a:pPr marL="0" indent="0"/>
            <a:endParaRPr lang="en-US" sz="2000" b="0" dirty="0"/>
          </a:p>
          <a:p>
            <a:pPr marL="0" indent="0"/>
            <a:r>
              <a:rPr lang="en-US" sz="1600" b="0" dirty="0"/>
              <a:t>Results from the Aug. 27</a:t>
            </a:r>
            <a:r>
              <a:rPr lang="en-US" sz="1600" b="0" baseline="30000" dirty="0"/>
              <a:t>th</a:t>
            </a:r>
            <a:r>
              <a:rPr lang="en-US" sz="1600" b="0" dirty="0"/>
              <a:t> (Y/N/A): 8/0/1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94151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11-20-1219	comment resolution LB249 various (Christian Berger)</a:t>
            </a:r>
          </a:p>
          <a:p>
            <a:pPr marL="0" indent="0"/>
            <a:endParaRPr lang="en-US" sz="1800" dirty="0"/>
          </a:p>
          <a:p>
            <a:pPr marL="0" indent="0"/>
            <a:r>
              <a:rPr lang="en-US" sz="2000" dirty="0"/>
              <a:t>Motion </a:t>
            </a:r>
            <a:r>
              <a:rPr lang="en-US" sz="2000" b="0" dirty="0"/>
              <a:t>(202009-07):</a:t>
            </a:r>
            <a:endParaRPr lang="en-US" sz="2000" dirty="0">
              <a:solidFill>
                <a:schemeClr val="tx1"/>
              </a:solidFill>
            </a:endParaRPr>
          </a:p>
          <a:p>
            <a:pPr marL="0" indent="0"/>
            <a:r>
              <a:rPr lang="en-US" sz="2000" b="0" dirty="0"/>
              <a:t>Move to adopt the resolutions depicted by document 11-20-1219r3 for CIDs 3008, 3884, 3011, 3019, 3105, 3242, 3671, 3119, 4019, 3267, 3268, 3986 and 3987</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consent</a:t>
            </a:r>
          </a:p>
          <a:p>
            <a:pPr marL="0" indent="0"/>
            <a:endParaRPr lang="en-US" sz="2000" b="0" dirty="0"/>
          </a:p>
          <a:p>
            <a:pPr marL="0" indent="0"/>
            <a:r>
              <a:rPr lang="en-US" sz="1600" b="0" dirty="0"/>
              <a:t>Results from the Sep. 3</a:t>
            </a:r>
            <a:r>
              <a:rPr lang="en-US" sz="1600" b="0" baseline="30000" dirty="0"/>
              <a:t>rd</a:t>
            </a:r>
            <a:r>
              <a:rPr lang="en-US" sz="1600" b="0" dirty="0"/>
              <a:t> (Y/N/A): 11/0/1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982314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b="0" dirty="0"/>
              <a:t>Submission 11-20-1225	 LB249 CRS </a:t>
            </a:r>
            <a:r>
              <a:rPr lang="en-US" sz="1800" b="0" dirty="0" err="1"/>
              <a:t>nb</a:t>
            </a:r>
            <a:r>
              <a:rPr lang="en-US" sz="1800" b="0" dirty="0"/>
              <a:t> 0820 (Nehru Bhandaru)</a:t>
            </a:r>
          </a:p>
          <a:p>
            <a:pPr marL="0" indent="0"/>
            <a:endParaRPr lang="en-US" sz="1800" dirty="0"/>
          </a:p>
          <a:p>
            <a:pPr marL="0" indent="0"/>
            <a:r>
              <a:rPr lang="en-US" sz="2000" dirty="0"/>
              <a:t>Motion </a:t>
            </a:r>
            <a:r>
              <a:rPr lang="en-US" sz="2000" b="0" dirty="0"/>
              <a:t>(202009-08):</a:t>
            </a:r>
            <a:endParaRPr lang="en-US" sz="2000" dirty="0">
              <a:solidFill>
                <a:schemeClr val="tx1"/>
              </a:solidFill>
            </a:endParaRPr>
          </a:p>
          <a:p>
            <a:pPr marL="0" indent="0"/>
            <a:r>
              <a:rPr lang="en-US" sz="2000" b="0" dirty="0"/>
              <a:t>Move to adopt the resolutions depicted by document 11-20-1225r4 for CIDs 3132, 3304, 3319, 3388, 3399, 3404, 3453, 3460, 3461, 3520, 3650, 3839, 3974, 3975 and 3988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 approval. </a:t>
            </a:r>
          </a:p>
          <a:p>
            <a:pPr marL="0" indent="0"/>
            <a:endParaRPr lang="en-US" sz="2000" b="0" dirty="0"/>
          </a:p>
          <a:p>
            <a:pPr marL="0" indent="0"/>
            <a:r>
              <a:rPr lang="en-US" sz="1600" b="0" dirty="0"/>
              <a:t>Results from the Sep. 10</a:t>
            </a:r>
            <a:r>
              <a:rPr lang="en-US" sz="1600" b="0" baseline="30000" dirty="0"/>
              <a:t>th</a:t>
            </a:r>
            <a:r>
              <a:rPr lang="en-US" sz="1600" b="0" dirty="0"/>
              <a:t> (Y/N/A): 13/0/0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99574631"/>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p:txBody>
          <a:bodyPr/>
          <a:lstStyle/>
          <a:p>
            <a:pPr marL="0" indent="0"/>
            <a:r>
              <a:rPr lang="en-US" b="0" dirty="0"/>
              <a:t>Document 11-20/1335 “Meeting Minutes Aug 19th 2020 Telecon” posted to Mentor Aug. 28th  2020</a:t>
            </a:r>
          </a:p>
          <a:p>
            <a:endParaRPr lang="en-US" dirty="0"/>
          </a:p>
          <a:p>
            <a:r>
              <a:rPr lang="en-US" dirty="0"/>
              <a:t>Motion (</a:t>
            </a:r>
            <a:r>
              <a:rPr lang="en-US" b="0" dirty="0"/>
              <a:t>202010-01):</a:t>
            </a:r>
          </a:p>
          <a:p>
            <a:pPr marL="0" indent="0"/>
            <a:r>
              <a:rPr lang="en-US" b="0" dirty="0"/>
              <a:t>Move to approve document 11-20/1335r0 as TGaz meeting minutes for the August 19</a:t>
            </a:r>
            <a:r>
              <a:rPr lang="en-US" b="0" baseline="30000" dirty="0"/>
              <a:t>th</a:t>
            </a:r>
            <a:r>
              <a:rPr lang="en-US" b="0" dirty="0"/>
              <a:t> telecon. </a:t>
            </a:r>
          </a:p>
          <a:p>
            <a:r>
              <a:rPr lang="en-US" b="0" dirty="0"/>
              <a:t>Moved by: Assaf Kasher</a:t>
            </a:r>
          </a:p>
          <a:p>
            <a:r>
              <a:rPr lang="en-US" b="0" dirty="0"/>
              <a:t>Seconded by: Christian Berger</a:t>
            </a:r>
          </a:p>
          <a:p>
            <a:r>
              <a:rPr lang="en-US" b="0" dirty="0"/>
              <a:t>Results (Y/N/A): 7/0/0</a:t>
            </a:r>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44381476"/>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3419D-CB28-43D9-A3D8-569A2F648740}"/>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0E537D2-092F-4837-8F4A-335EEC3ECD10}"/>
              </a:ext>
            </a:extLst>
          </p:cNvPr>
          <p:cNvSpPr>
            <a:spLocks noGrp="1"/>
          </p:cNvSpPr>
          <p:nvPr>
            <p:ph idx="1"/>
          </p:nvPr>
        </p:nvSpPr>
        <p:spPr>
          <a:xfrm>
            <a:off x="914401" y="1830391"/>
            <a:ext cx="10361084" cy="4264024"/>
          </a:xfrm>
        </p:spPr>
        <p:txBody>
          <a:bodyPr/>
          <a:lstStyle/>
          <a:p>
            <a:pPr marL="0" indent="0"/>
            <a:r>
              <a:rPr lang="en-US" b="0" dirty="0"/>
              <a:t>Document 11-20/1442 “TGaz-telecon-minutes-July-September-2020” posted to Mentor Sep. 13</a:t>
            </a:r>
            <a:r>
              <a:rPr lang="en-US" b="0" baseline="30000" dirty="0"/>
              <a:t>th</a:t>
            </a:r>
            <a:r>
              <a:rPr lang="en-US" b="0" dirty="0"/>
              <a:t> 2020</a:t>
            </a:r>
          </a:p>
          <a:p>
            <a:endParaRPr lang="en-US" dirty="0"/>
          </a:p>
          <a:p>
            <a:r>
              <a:rPr lang="en-US" dirty="0"/>
              <a:t>Motion (</a:t>
            </a:r>
            <a:r>
              <a:rPr lang="en-US" b="0" dirty="0"/>
              <a:t>202010-02):</a:t>
            </a:r>
          </a:p>
          <a:p>
            <a:pPr marL="0" indent="0"/>
            <a:r>
              <a:rPr lang="en-US" b="0" dirty="0"/>
              <a:t>Move to approve document 11-20/1442r0 as TGaz meeting minutes for telecons running between the July and September IEEE Electronic meeting weeks. </a:t>
            </a:r>
          </a:p>
          <a:p>
            <a:endParaRPr lang="en-US" sz="1100" b="0" dirty="0"/>
          </a:p>
          <a:p>
            <a:r>
              <a:rPr lang="en-US" b="0" dirty="0"/>
              <a:t>Moved by: Assaf Kasher </a:t>
            </a:r>
          </a:p>
          <a:p>
            <a:r>
              <a:rPr lang="en-US" b="0" dirty="0"/>
              <a:t>Seconded by: Roy Want </a:t>
            </a:r>
          </a:p>
          <a:p>
            <a:r>
              <a:rPr lang="en-US" b="0" dirty="0"/>
              <a:t>Results (Y/N/A): unanimous consent </a:t>
            </a:r>
          </a:p>
          <a:p>
            <a:endParaRPr lang="en-US" dirty="0"/>
          </a:p>
        </p:txBody>
      </p:sp>
      <p:sp>
        <p:nvSpPr>
          <p:cNvPr id="4" name="Slide Number Placeholder 3">
            <a:extLst>
              <a:ext uri="{FF2B5EF4-FFF2-40B4-BE49-F238E27FC236}">
                <a16:creationId xmlns:a16="http://schemas.microsoft.com/office/drawing/2014/main" id="{3D5D2435-53BA-41CA-A7C7-10C29867C22E}"/>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4298BFDA-E833-4189-AB09-31C4CC2C23A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0222E050-F596-4377-B076-A155B55DAE26}"/>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793304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11-20-1393</a:t>
            </a:r>
            <a:r>
              <a:rPr lang="en-US" sz="1800" dirty="0"/>
              <a:t> </a:t>
            </a:r>
            <a:r>
              <a:rPr lang="en-US" sz="1800" b="0" dirty="0" err="1"/>
              <a:t>Misc</a:t>
            </a:r>
            <a:r>
              <a:rPr lang="en-US" sz="1800" b="0" dirty="0"/>
              <a:t> CR for Clause 9 (Dibakar Das)</a:t>
            </a:r>
          </a:p>
          <a:p>
            <a:pPr marL="0" indent="0"/>
            <a:endParaRPr lang="en-US" sz="1800" dirty="0"/>
          </a:p>
          <a:p>
            <a:pPr marL="0" indent="0"/>
            <a:r>
              <a:rPr lang="en-US" sz="2000" dirty="0"/>
              <a:t>Motion </a:t>
            </a:r>
            <a:r>
              <a:rPr lang="en-US" sz="2000" b="0" dirty="0"/>
              <a:t>(202010-03):</a:t>
            </a:r>
            <a:endParaRPr lang="en-US" sz="2000" dirty="0">
              <a:solidFill>
                <a:schemeClr val="tx1"/>
              </a:solidFill>
            </a:endParaRPr>
          </a:p>
          <a:p>
            <a:pPr marL="0" indent="0"/>
            <a:r>
              <a:rPr lang="en-US" sz="2000" b="0" dirty="0"/>
              <a:t>Move to adopt the resolutions depicted by document 11-20-1393r1 for CIDs 3896 and 3999</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24</a:t>
            </a:r>
            <a:r>
              <a:rPr lang="en-US" sz="1600" b="0" baseline="30000" dirty="0"/>
              <a:t>th</a:t>
            </a:r>
            <a:r>
              <a:rPr lang="en-US" sz="1600" b="0" dirty="0"/>
              <a:t> (Y/N/A): 7/0/1</a:t>
            </a:r>
          </a:p>
          <a:p>
            <a:pPr marL="0" indent="0"/>
            <a:r>
              <a:rPr lang="en-US" sz="1600" b="0" dirty="0">
                <a:hlinkClick r:id="rId2"/>
              </a:rPr>
              <a:t>https://mentor.ieee.org/802.11/dcn/20/11-20-1393-01-00az-misc-cr-for-clause-9.docx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83616137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11-20-1410 Editorial CIDs (Roy Want)</a:t>
            </a:r>
          </a:p>
          <a:p>
            <a:pPr marL="0" indent="0"/>
            <a:endParaRPr lang="en-US" sz="1800" dirty="0"/>
          </a:p>
          <a:p>
            <a:pPr marL="0" indent="0"/>
            <a:r>
              <a:rPr lang="en-US" sz="2000" dirty="0"/>
              <a:t>Motion </a:t>
            </a:r>
            <a:r>
              <a:rPr lang="en-US" sz="2000" b="0" dirty="0"/>
              <a:t>(202010-04):</a:t>
            </a:r>
            <a:endParaRPr lang="en-US" sz="2000" dirty="0">
              <a:solidFill>
                <a:schemeClr val="tx1"/>
              </a:solidFill>
            </a:endParaRPr>
          </a:p>
          <a:p>
            <a:pPr marL="0" indent="0"/>
            <a:r>
              <a:rPr lang="en-US" sz="2000" b="0" dirty="0"/>
              <a:t>Move to adopt the editorial CID resolutions depicted by document 11-20-1410r0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Sep. 29</a:t>
            </a:r>
            <a:r>
              <a:rPr lang="en-US" sz="1600" b="0" baseline="30000" dirty="0"/>
              <a:t>th</a:t>
            </a:r>
            <a:r>
              <a:rPr lang="en-US" sz="1600" b="0" dirty="0"/>
              <a:t> (Y/N/A): 10/0/1</a:t>
            </a:r>
          </a:p>
          <a:p>
            <a:pPr marL="0" indent="0"/>
            <a:r>
              <a:rPr lang="en-US" sz="1600" b="0" dirty="0">
                <a:hlinkClick r:id="rId2"/>
              </a:rPr>
              <a:t>https://mentor.ieee.org/802.11/dcn/20/11-20-1410-00-00az-lb249-resolution-editorial-batch-of-80.xlsx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543838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2ACBA8-D6FF-48BF-BA44-F2AB4BD93BA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809572E8-C28E-4B3B-A22C-F0DAE62AE25B}"/>
              </a:ext>
            </a:extLst>
          </p:cNvPr>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(202005-03):</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 Assaf Kasher</a:t>
            </a:r>
          </a:p>
          <a:p>
            <a:r>
              <a:rPr lang="en-US" sz="2000" b="0" dirty="0"/>
              <a:t>Seconded by: Jerome Henry</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734FF0CC-2B00-4EF2-BD29-8AB8A5BA4939}"/>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09222F1-417C-4822-ACD8-1C4722B844C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2BCD626-528A-4843-9DDB-317EEA7773A3}"/>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82928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11-20-1392</a:t>
            </a:r>
            <a:r>
              <a:rPr lang="en-US" sz="1800" dirty="0"/>
              <a:t> </a:t>
            </a:r>
            <a:r>
              <a:rPr lang="en-US" sz="1800" b="0" dirty="0"/>
              <a:t>CR for 11.22.6.3.3 (Dibakar Das)</a:t>
            </a:r>
          </a:p>
          <a:p>
            <a:pPr marL="0" indent="0"/>
            <a:endParaRPr lang="en-US" sz="1800" dirty="0"/>
          </a:p>
          <a:p>
            <a:pPr marL="0" indent="0"/>
            <a:r>
              <a:rPr lang="en-US" sz="2000" dirty="0"/>
              <a:t>Motion </a:t>
            </a:r>
            <a:r>
              <a:rPr lang="en-US" sz="2000" b="0" dirty="0"/>
              <a:t>(202010-05):</a:t>
            </a:r>
            <a:endParaRPr lang="en-US" sz="2000" dirty="0">
              <a:solidFill>
                <a:schemeClr val="tx1"/>
              </a:solidFill>
            </a:endParaRPr>
          </a:p>
          <a:p>
            <a:pPr marL="0" indent="0"/>
            <a:r>
              <a:rPr lang="en-US" sz="2000" b="0" dirty="0"/>
              <a:t>Move to adopt the resolutions depicted by document 11-20-1392r2 for CIDs 3594, 3599, 3600, 3904, 3601, 3603, 3605, 3608, 3621, 3622, 3624, 3628, 3683, 3813, 3815, 3861</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https://mentor.ieee.org/802.11/dcn/20/11-20-1392-02-00az-cr-for-11-22-6-3-3.docx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9963506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11-20-1502 Some LB 249 Passive TB Ranging CR – Part III (Erik Lindskog)</a:t>
            </a:r>
          </a:p>
          <a:p>
            <a:pPr marL="0" indent="0"/>
            <a:endParaRPr lang="en-US" sz="1800" dirty="0"/>
          </a:p>
          <a:p>
            <a:pPr marL="0" indent="0"/>
            <a:r>
              <a:rPr lang="en-US" sz="2000" dirty="0"/>
              <a:t>Motion </a:t>
            </a:r>
            <a:r>
              <a:rPr lang="en-US" sz="2000" b="0" dirty="0"/>
              <a:t>(202010-06):</a:t>
            </a:r>
            <a:endParaRPr lang="en-US" sz="2000" dirty="0">
              <a:solidFill>
                <a:schemeClr val="tx1"/>
              </a:solidFill>
            </a:endParaRPr>
          </a:p>
          <a:p>
            <a:pPr marL="0" indent="0"/>
            <a:r>
              <a:rPr lang="en-US" sz="2000" b="0" dirty="0"/>
              <a:t>Move to adopt the resolutions depicted by document 11-20-1502r3 for CIDs 3052, 3053, 3874, 3557, 3656, 3804, 3301, 3152, 3841, 3310</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Sep. 30</a:t>
            </a:r>
            <a:r>
              <a:rPr lang="en-US" sz="1600" b="0" baseline="30000" dirty="0"/>
              <a:t>th</a:t>
            </a:r>
            <a:r>
              <a:rPr lang="en-US" sz="1600" b="0" dirty="0"/>
              <a:t> (Y/N/A): 10/0/0</a:t>
            </a:r>
          </a:p>
          <a:p>
            <a:pPr marL="0" indent="0"/>
            <a:r>
              <a:rPr lang="en-US" sz="1600" b="0" dirty="0">
                <a:hlinkClick r:id="rId2"/>
              </a:rPr>
              <a:t>https://mentor.ieee.org/802.11/dcn/20/11-20-1502-03-00az-some-lb-249-passive-tb-ranging-cr-part-iii.docx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3079753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11-20-0340 LB249_FTM_negotiation_and_exchange (Girish Madpuwar)</a:t>
            </a:r>
          </a:p>
          <a:p>
            <a:pPr marL="0" indent="0"/>
            <a:endParaRPr lang="en-US" sz="1800" dirty="0"/>
          </a:p>
          <a:p>
            <a:pPr marL="0" indent="0"/>
            <a:r>
              <a:rPr lang="en-US" sz="2000" dirty="0"/>
              <a:t>Motion </a:t>
            </a:r>
            <a:r>
              <a:rPr lang="en-US" sz="2000" b="0" dirty="0"/>
              <a:t>(202010-07):</a:t>
            </a:r>
            <a:endParaRPr lang="en-US" sz="2000" dirty="0">
              <a:solidFill>
                <a:schemeClr val="tx1"/>
              </a:solidFill>
            </a:endParaRPr>
          </a:p>
          <a:p>
            <a:pPr marL="0" indent="0"/>
            <a:r>
              <a:rPr lang="en-US" sz="2000" b="0" dirty="0"/>
              <a:t>Move to adopt the resolutions depicted by document 11-20-0340r8 for CIDs 3066, 3760, 3842, 3843, 3912, 3913, 3914, 3771, 3777, 3778, 3779, 3780, 3782, 3783, 3625 and 3768</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12/0/0</a:t>
            </a:r>
          </a:p>
          <a:p>
            <a:pPr marL="0" indent="0"/>
            <a:r>
              <a:rPr lang="en-US" sz="1600" b="0" dirty="0">
                <a:hlinkClick r:id="rId2"/>
              </a:rPr>
              <a:t>https://mentor.ieee.org/802.11/dcn/20/11-20-0340-08-00az-lb249-ftm-negotiation-and-exchange.docx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2317129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11-20-1553 LB 249 some DMG CIDs part 1 (Assaf Kasher)</a:t>
            </a:r>
          </a:p>
          <a:p>
            <a:pPr marL="0" indent="0"/>
            <a:endParaRPr lang="en-US" sz="1800" dirty="0"/>
          </a:p>
          <a:p>
            <a:pPr marL="0" indent="0"/>
            <a:r>
              <a:rPr lang="en-US" sz="2000" dirty="0"/>
              <a:t>Motion </a:t>
            </a:r>
            <a:r>
              <a:rPr lang="en-US" sz="2000" b="0" dirty="0"/>
              <a:t>(202010-08):</a:t>
            </a:r>
            <a:endParaRPr lang="en-US" sz="2000" dirty="0">
              <a:solidFill>
                <a:schemeClr val="tx1"/>
              </a:solidFill>
            </a:endParaRPr>
          </a:p>
          <a:p>
            <a:pPr marL="0" indent="0"/>
            <a:r>
              <a:rPr lang="en-US" sz="2000" b="0" dirty="0"/>
              <a:t>Move to adopt the resolutions depicted by document 11-20-1553r1 for CIDs 3000, 3018, 3054, 3055, 3056, 3057, 3058, 3059, 3060, 3061, 3153, 3154, 3175</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 consent </a:t>
            </a:r>
          </a:p>
          <a:p>
            <a:pPr marL="0" indent="0"/>
            <a:endParaRPr lang="en-US" sz="2000" b="0" dirty="0"/>
          </a:p>
          <a:p>
            <a:pPr marL="0" indent="0"/>
            <a:r>
              <a:rPr lang="en-US" sz="1600" b="0" dirty="0"/>
              <a:t>Results from the Oct. 6</a:t>
            </a:r>
            <a:r>
              <a:rPr lang="en-US" sz="1600" b="0" baseline="30000" dirty="0"/>
              <a:t>th</a:t>
            </a:r>
            <a:r>
              <a:rPr lang="en-US" sz="1600" b="0" dirty="0"/>
              <a:t> (Y/N/A): 6/0/0</a:t>
            </a:r>
          </a:p>
          <a:p>
            <a:pPr marL="0" indent="0"/>
            <a:r>
              <a:rPr lang="en-US" sz="1600" b="0" dirty="0">
                <a:hlinkClick r:id="rId2"/>
              </a:rPr>
              <a:t>https://mentor.ieee.org/802.11/dcn/20/11-20-1553-01-00az-lb249-some-dmg-cids-part-i.docx</a:t>
            </a:r>
            <a:r>
              <a:rPr lang="en-US" sz="1600" b="0" dirty="0"/>
              <a: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937176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11-20-1501 LMR Time Stamps (Erik Lindskog)</a:t>
            </a:r>
          </a:p>
          <a:p>
            <a:pPr marL="0" indent="0"/>
            <a:endParaRPr lang="en-US" sz="1800" dirty="0"/>
          </a:p>
          <a:p>
            <a:pPr marL="0" indent="0"/>
            <a:r>
              <a:rPr lang="en-US" sz="2000" dirty="0"/>
              <a:t>Motion </a:t>
            </a:r>
            <a:r>
              <a:rPr lang="en-US" sz="2000" b="0" dirty="0"/>
              <a:t>(202010-09):</a:t>
            </a:r>
            <a:endParaRPr lang="en-US" sz="2000" dirty="0">
              <a:solidFill>
                <a:schemeClr val="tx1"/>
              </a:solidFill>
            </a:endParaRPr>
          </a:p>
          <a:p>
            <a:pPr marL="0" indent="0"/>
            <a:r>
              <a:rPr lang="en-US" sz="2000" b="0" dirty="0"/>
              <a:t>Move to adopt the resolutions depicted by document 11-20-1501r2 for CIDs 3274, 3047, 3275, 3234</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12/0/2</a:t>
            </a:r>
          </a:p>
          <a:p>
            <a:pPr marL="0" indent="0"/>
            <a:r>
              <a:rPr lang="en-US" sz="1600" b="0" dirty="0">
                <a:hlinkClick r:id="rId2"/>
              </a:rPr>
              <a:t>https://mentor.ieee.org/802.11/dcn/20/11-20-1501-02-00az-lmr-time-stamps.docx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1695692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11-20-1581 Some LB 249 Passive TB Ranging CR – Part IV (Erik Lindskog)</a:t>
            </a:r>
          </a:p>
          <a:p>
            <a:pPr marL="0" indent="0"/>
            <a:endParaRPr lang="en-US" sz="1800" dirty="0"/>
          </a:p>
          <a:p>
            <a:pPr marL="0" indent="0"/>
            <a:r>
              <a:rPr lang="en-US" sz="2000" dirty="0"/>
              <a:t>Motion </a:t>
            </a:r>
            <a:r>
              <a:rPr lang="en-US" sz="2000" b="0" dirty="0"/>
              <a:t>(202010-10):</a:t>
            </a:r>
            <a:endParaRPr lang="en-US" sz="2000" dirty="0">
              <a:solidFill>
                <a:schemeClr val="tx1"/>
              </a:solidFill>
            </a:endParaRPr>
          </a:p>
          <a:p>
            <a:pPr marL="0" indent="0"/>
            <a:r>
              <a:rPr lang="en-US" sz="2000" b="0" dirty="0"/>
              <a:t>Move to adopt the resolution depicted by document 11-20-1581r2 for CID 3658,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a:p>
            <a:pPr marL="0" indent="0"/>
            <a:endParaRPr lang="en-US" sz="2000" b="0" dirty="0"/>
          </a:p>
          <a:p>
            <a:pPr marL="0" indent="0"/>
            <a:r>
              <a:rPr lang="en-US" sz="1600" b="0" dirty="0"/>
              <a:t>Results from the Oct. 7</a:t>
            </a:r>
            <a:r>
              <a:rPr lang="en-US" sz="1600" b="0" baseline="30000" dirty="0"/>
              <a:t>th</a:t>
            </a:r>
            <a:r>
              <a:rPr lang="en-US" sz="1600" b="0" dirty="0"/>
              <a:t> (Y/N/A): 9/0/3</a:t>
            </a:r>
          </a:p>
          <a:p>
            <a:pPr marL="0" indent="0"/>
            <a:r>
              <a:rPr lang="en-US" sz="1600" b="0" dirty="0">
                <a:hlinkClick r:id="rId2"/>
              </a:rPr>
              <a:t>https://mentor.ieee.org/802.11/dcn/20/11-20-1581-02-00az-some-lb-249-passive-tb-ranging-cr-part-iv.docx</a:t>
            </a:r>
            <a:r>
              <a:rPr lang="en-US" sz="16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345438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11-20-1437 LB249 CR for various comments part 3 (Jonathan Segev)</a:t>
            </a:r>
          </a:p>
          <a:p>
            <a:pPr marL="0" indent="0"/>
            <a:endParaRPr lang="en-US" sz="1800" dirty="0"/>
          </a:p>
          <a:p>
            <a:pPr marL="0" indent="0"/>
            <a:r>
              <a:rPr lang="en-US" sz="2000" dirty="0"/>
              <a:t>Motion </a:t>
            </a:r>
            <a:r>
              <a:rPr lang="en-US" sz="2000" b="0" dirty="0"/>
              <a:t>(202010-11):</a:t>
            </a:r>
            <a:endParaRPr lang="en-US" sz="2000" dirty="0">
              <a:solidFill>
                <a:schemeClr val="tx1"/>
              </a:solidFill>
            </a:endParaRPr>
          </a:p>
          <a:p>
            <a:pPr marL="0" indent="0"/>
            <a:r>
              <a:rPr lang="en-US" sz="2000" b="0" dirty="0"/>
              <a:t>Move to adopt the resolution depicted by document 11-20-1437r2 for CIDs 3328, 3036, 3341, 3365, 3451, 3477, 3482, 3529, 3570, 3643, 3826, 3864, 3889, 3898, 3108, 3238, 3239,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unanimous consent </a:t>
            </a:r>
          </a:p>
          <a:p>
            <a:pPr marL="0" indent="0"/>
            <a:endParaRPr lang="en-US" sz="2000" b="0" dirty="0"/>
          </a:p>
          <a:p>
            <a:pPr marL="0" indent="0"/>
            <a:r>
              <a:rPr lang="en-US" sz="1600" b="0" dirty="0"/>
              <a:t>Results from the Oct. 13</a:t>
            </a:r>
            <a:r>
              <a:rPr lang="en-US" sz="1600" b="0" baseline="30000" dirty="0"/>
              <a:t>th</a:t>
            </a:r>
            <a:r>
              <a:rPr lang="en-US" sz="1600" b="0" dirty="0"/>
              <a:t> (Y/N/A): 14/0/1</a:t>
            </a:r>
          </a:p>
          <a:p>
            <a:pPr marL="0" indent="0"/>
            <a:r>
              <a:rPr lang="en-US" sz="1600" b="0" dirty="0">
                <a:hlinkClick r:id="rId2"/>
              </a:rPr>
              <a:t>https://mentor.ieee.org/802.11/dcn/20/11-20-1437-02-00az-lb249-cr-for-various-comments-part-3.docx</a:t>
            </a:r>
            <a:r>
              <a:rPr lang="en-US" sz="1600" b="0" dirty="0"/>
              <a:t> </a:t>
            </a:r>
          </a:p>
          <a:p>
            <a:pPr marL="0" indent="0"/>
            <a:endParaRPr lang="en-US" sz="16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469140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lvl="0" indent="0" defTabSz="914400" fontAlgn="auto">
              <a:spcBef>
                <a:spcPts val="0"/>
              </a:spcBef>
              <a:spcAft>
                <a:spcPts val="0"/>
              </a:spcAft>
              <a:buClrTx/>
              <a:buSzTx/>
              <a:defRPr/>
            </a:pPr>
            <a:r>
              <a:rPr lang="en-US" sz="1800" b="0" dirty="0"/>
              <a:t>Submission </a:t>
            </a:r>
            <a:r>
              <a:rPr lang="en-US" altLang="en-US" sz="1800" b="0" dirty="0"/>
              <a:t>11-20-1590 LB249-Some-DMG-CIDs-Part-II (Assaf Kasher)</a:t>
            </a:r>
            <a:endParaRPr lang="en-US" sz="1800" b="0" dirty="0"/>
          </a:p>
          <a:p>
            <a:pPr marL="0" indent="0"/>
            <a:endParaRPr lang="en-US" sz="1800" dirty="0"/>
          </a:p>
          <a:p>
            <a:pPr marL="0" indent="0"/>
            <a:r>
              <a:rPr lang="en-US" sz="2000" dirty="0"/>
              <a:t>Motion </a:t>
            </a:r>
            <a:r>
              <a:rPr lang="en-US" sz="2000" b="0" dirty="0"/>
              <a:t>(202010-12):</a:t>
            </a:r>
            <a:endParaRPr lang="en-US" sz="2000" dirty="0">
              <a:solidFill>
                <a:schemeClr val="tx1"/>
              </a:solidFill>
            </a:endParaRPr>
          </a:p>
          <a:p>
            <a:pPr marL="0" indent="0"/>
            <a:r>
              <a:rPr lang="en-US" sz="2000" b="0" dirty="0"/>
              <a:t>Move to adopt the resolutions depicted by document 11-20-1590r2 for CIDs 3178, 3644, 3645, 3646, 3649, 3652, 3653, 3206, 3207, 3510, 3562, 3478, 3209, 3939, 4000, 4001, 3919, 3532, instruct the technical editor to incorporate it in the P802.11az draft and grant the editor editorial license. </a:t>
            </a:r>
          </a:p>
          <a:p>
            <a:pPr marL="0" indent="0"/>
            <a:endParaRPr lang="en-US" sz="14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r>
              <a:rPr lang="en-US" sz="1600" b="0" dirty="0"/>
              <a:t>Results from the Oct. 14</a:t>
            </a:r>
            <a:r>
              <a:rPr lang="en-US" sz="1600" b="0" baseline="30000" dirty="0"/>
              <a:t>th</a:t>
            </a:r>
            <a:r>
              <a:rPr lang="en-US" sz="1600" b="0" dirty="0"/>
              <a:t> (Y/N/A): 8/0/2</a:t>
            </a:r>
          </a:p>
          <a:p>
            <a:pPr marL="0" indent="0"/>
            <a:r>
              <a:rPr lang="en-US" sz="1800" b="0" dirty="0">
                <a:hlinkClick r:id="rId2"/>
              </a:rPr>
              <a:t>https://mentor.ieee.org/802.11/dcn/20/11-20-1590-02-00az-lb249-some-dmg-cids-part-ii.docx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78219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resolutions from Telecons</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11-20-1603 </a:t>
            </a:r>
            <a:r>
              <a:rPr lang="fr-FR" sz="1800" b="0" dirty="0"/>
              <a:t>comment resolution LB249 - CID 3236 (Christian Berger)</a:t>
            </a:r>
            <a:endParaRPr lang="en-US" sz="1800" b="0" dirty="0"/>
          </a:p>
          <a:p>
            <a:pPr marL="0" indent="0"/>
            <a:endParaRPr lang="en-US" sz="1800" b="0" dirty="0"/>
          </a:p>
          <a:p>
            <a:pPr marL="0" indent="0"/>
            <a:r>
              <a:rPr lang="en-US" sz="2000" dirty="0"/>
              <a:t>Motion </a:t>
            </a:r>
            <a:r>
              <a:rPr lang="en-US" sz="2000" b="0" dirty="0"/>
              <a:t>(202010-13):</a:t>
            </a:r>
            <a:endParaRPr lang="en-US" sz="2000" dirty="0">
              <a:solidFill>
                <a:schemeClr val="tx1"/>
              </a:solidFill>
            </a:endParaRPr>
          </a:p>
          <a:p>
            <a:pPr marL="0" indent="0"/>
            <a:r>
              <a:rPr lang="en-US" sz="2000" b="0" dirty="0"/>
              <a:t>Move to adopt the resolution depicted by document 11-20-1603r2 for CID 3236,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unanimous consent </a:t>
            </a:r>
          </a:p>
          <a:p>
            <a:pPr marL="0" indent="0"/>
            <a:endParaRPr lang="en-US" sz="2000" b="0" dirty="0"/>
          </a:p>
          <a:p>
            <a:pPr marL="0" indent="0"/>
            <a:r>
              <a:rPr lang="en-US" sz="1600" b="0" dirty="0"/>
              <a:t>Results from the Oct. 15</a:t>
            </a:r>
            <a:r>
              <a:rPr lang="en-US" sz="1600" b="0" baseline="30000" dirty="0"/>
              <a:t>th</a:t>
            </a:r>
            <a:r>
              <a:rPr lang="en-US" sz="1600" b="0" dirty="0"/>
              <a:t> (Y/N/A): 12/0/0</a:t>
            </a:r>
          </a:p>
          <a:p>
            <a:pPr marL="0" indent="0"/>
            <a:r>
              <a:rPr lang="en-US" sz="1800" b="0" dirty="0">
                <a:hlinkClick r:id="rId2"/>
              </a:rPr>
              <a:t>https://mentor.ieee.org/802.11/dcn/20/11-20-1603-02-00az-comment-resolution-lb249-cid-3236.docx</a:t>
            </a:r>
            <a:r>
              <a:rPr lang="en-US" sz="1800" b="0" dirty="0"/>
              <a:t> </a:t>
            </a:r>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40842333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Document 11-20-1482 “TGaz-September-2020-interim-telecom-minutes” posted Oct. 11</a:t>
            </a:r>
            <a:r>
              <a:rPr lang="en-US" sz="2000" b="0" baseline="30000" dirty="0"/>
              <a:t>th</a:t>
            </a:r>
            <a:r>
              <a:rPr lang="en-US" sz="2000" b="0" dirty="0"/>
              <a:t> . </a:t>
            </a:r>
          </a:p>
          <a:p>
            <a:pPr marL="0" indent="0"/>
            <a:endParaRPr lang="en-US" sz="2000" dirty="0"/>
          </a:p>
          <a:p>
            <a:r>
              <a:rPr lang="en-US" sz="2000" dirty="0"/>
              <a:t>Motion (</a:t>
            </a:r>
            <a:r>
              <a:rPr lang="en-US" sz="2000" b="0" dirty="0"/>
              <a:t>202011-01):</a:t>
            </a:r>
          </a:p>
          <a:p>
            <a:pPr marL="0" indent="0"/>
            <a:r>
              <a:rPr lang="en-US" sz="2000" b="0" dirty="0"/>
              <a:t>Move to approve document 11-20-1482r0 as </a:t>
            </a:r>
            <a:r>
              <a:rPr lang="en-US" sz="2000" b="0" dirty="0" err="1"/>
              <a:t>TGaz</a:t>
            </a:r>
            <a:r>
              <a:rPr lang="en-US" sz="2000" b="0" dirty="0"/>
              <a:t> meeting minutes for </a:t>
            </a:r>
            <a:r>
              <a:rPr lang="en-US" sz="2000" b="0" dirty="0" err="1"/>
              <a:t>TGaz</a:t>
            </a:r>
            <a:r>
              <a:rPr lang="en-US" sz="2000" b="0" dirty="0"/>
              <a:t> September IEEE Electronic meeting week. </a:t>
            </a:r>
          </a:p>
          <a:p>
            <a:endParaRPr lang="en-US" sz="2000" b="0" dirty="0"/>
          </a:p>
          <a:p>
            <a:r>
              <a:rPr lang="en-US" sz="2000" b="0" dirty="0"/>
              <a:t>Moved by: Assaf Kasher </a:t>
            </a:r>
          </a:p>
          <a:p>
            <a:r>
              <a:rPr lang="en-US" sz="2000" b="0" dirty="0"/>
              <a:t>Seconded by: Roy Want </a:t>
            </a:r>
          </a:p>
          <a:p>
            <a:r>
              <a:rPr lang="en-US" sz="2000" b="0" dirty="0"/>
              <a:t>Results (Y/N/A): 30/0/5</a:t>
            </a:r>
          </a:p>
          <a:p>
            <a:r>
              <a:rPr lang="en-US" sz="2000" b="0" dirty="0"/>
              <a:t>Motion passes.</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C65E10-3B51-4AAC-9F68-1B5615FF4811}"/>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387F6F12-81A5-4BAF-96D4-0C76ED8A00B1}"/>
              </a:ext>
            </a:extLst>
          </p:cNvPr>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(202005-04):</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 Roy Want</a:t>
            </a:r>
          </a:p>
          <a:p>
            <a:r>
              <a:rPr lang="en-US" sz="2000" b="0" dirty="0"/>
              <a:t>Seconded by: Christian Berger</a:t>
            </a:r>
          </a:p>
          <a:p>
            <a:r>
              <a:rPr lang="en-US" sz="2000" b="0" dirty="0"/>
              <a:t>Results (Y/N/A): 9/2/3</a:t>
            </a:r>
          </a:p>
          <a:p>
            <a:r>
              <a:rPr lang="en-US" sz="2000" b="0" dirty="0"/>
              <a:t>Motion passes</a:t>
            </a:r>
          </a:p>
          <a:p>
            <a:endParaRPr lang="en-US" sz="2000" dirty="0"/>
          </a:p>
          <a:p>
            <a:endParaRPr lang="en-US" sz="2000" dirty="0"/>
          </a:p>
        </p:txBody>
      </p:sp>
      <p:sp>
        <p:nvSpPr>
          <p:cNvPr id="4" name="Slide Number Placeholder 3">
            <a:extLst>
              <a:ext uri="{FF2B5EF4-FFF2-40B4-BE49-F238E27FC236}">
                <a16:creationId xmlns:a16="http://schemas.microsoft.com/office/drawing/2014/main" id="{7567AE59-7F9C-49B0-BA63-25CF13DEB58C}"/>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8ECC1EBB-3E0B-4855-897D-0C94D79702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09E567C-A963-4863-AE6F-8BF4D9F5103D}"/>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92525603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11-20-1654  Proposed resolutions to a few 11az LB249 CIDs (Qi Wang)</a:t>
            </a:r>
            <a:endParaRPr lang="en-US" sz="1800" b="0" dirty="0"/>
          </a:p>
          <a:p>
            <a:pPr marL="0" indent="0"/>
            <a:endParaRPr lang="en-US" sz="1800" b="0" dirty="0"/>
          </a:p>
          <a:p>
            <a:pPr marL="0" indent="0"/>
            <a:r>
              <a:rPr lang="en-US" sz="2000" dirty="0"/>
              <a:t>Motion </a:t>
            </a:r>
            <a:r>
              <a:rPr lang="en-US" sz="2000" b="0" dirty="0"/>
              <a:t>(202011-02):</a:t>
            </a:r>
            <a:endParaRPr lang="en-US" sz="2000" dirty="0">
              <a:solidFill>
                <a:schemeClr val="tx1"/>
              </a:solidFill>
            </a:endParaRPr>
          </a:p>
          <a:p>
            <a:pPr marL="0" indent="0"/>
            <a:r>
              <a:rPr lang="en-US" sz="2000" b="0" dirty="0"/>
              <a:t>Move to adopt the resolution depicted by document 11-20-1654r1 for CIDs 3850, 3851, 3852 ( 3 CIDs total), instruct the technical editor to incorporate it in the P802.11az draft and grant the editor editorial license. </a:t>
            </a:r>
          </a:p>
          <a:p>
            <a:pPr marL="0" indent="0"/>
            <a:endParaRPr lang="en-US" sz="2000" b="0" dirty="0"/>
          </a:p>
          <a:p>
            <a:pPr marL="0" indent="0"/>
            <a:r>
              <a:rPr lang="en-US" sz="2000" b="0" dirty="0"/>
              <a:t>Moved: Qi Wang</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consent </a:t>
            </a:r>
          </a:p>
          <a:p>
            <a:pPr marL="0" indent="0"/>
            <a:endParaRPr lang="en-US" sz="2000" b="0" dirty="0"/>
          </a:p>
          <a:p>
            <a:pPr marL="0" indent="0"/>
            <a:r>
              <a:rPr lang="en-US" sz="1600" b="0" dirty="0"/>
              <a:t>Results from the Oct. 20</a:t>
            </a:r>
            <a:r>
              <a:rPr lang="en-US" sz="1600" b="0" baseline="30000" dirty="0"/>
              <a:t>th</a:t>
            </a:r>
            <a:r>
              <a:rPr lang="en-US" sz="1600" b="0" dirty="0"/>
              <a:t>  telecon (Y/N/A): 8/0/2</a:t>
            </a:r>
          </a:p>
          <a:p>
            <a:pPr marL="0" indent="0"/>
            <a:r>
              <a:rPr lang="en-US" sz="1600" b="0" dirty="0">
                <a:hlinkClick r:id="rId2"/>
              </a:rPr>
              <a:t>https://mentor.ieee.org/802.11/dcn/20/11-20-1654-01-00az-proposed-resolutions-to-a-few-11az-lb249-cids.doc</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9491888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11-20-1683 LB249 CR for various comments by </a:t>
            </a:r>
            <a:r>
              <a:rPr lang="en-US" altLang="en-US" sz="1800" b="0" dirty="0" err="1"/>
              <a:t>TGaz</a:t>
            </a:r>
            <a:r>
              <a:rPr lang="en-US" altLang="en-US" sz="1800" b="0" dirty="0"/>
              <a:t> (Jonathan Segev)</a:t>
            </a:r>
            <a:endParaRPr lang="en-US" sz="1800" b="0" dirty="0"/>
          </a:p>
          <a:p>
            <a:pPr marL="0" indent="0"/>
            <a:endParaRPr lang="en-US" sz="1800" b="0" dirty="0"/>
          </a:p>
          <a:p>
            <a:pPr marL="0" indent="0"/>
            <a:r>
              <a:rPr lang="en-US" sz="2000" dirty="0"/>
              <a:t>Motion </a:t>
            </a:r>
            <a:r>
              <a:rPr lang="en-US" sz="2000" b="0" dirty="0"/>
              <a:t>(202011-03):</a:t>
            </a:r>
            <a:endParaRPr lang="en-US" sz="2000" dirty="0">
              <a:solidFill>
                <a:schemeClr val="tx1"/>
              </a:solidFill>
            </a:endParaRPr>
          </a:p>
          <a:p>
            <a:pPr marL="0" indent="0"/>
            <a:r>
              <a:rPr lang="en-US" sz="2000" b="0" dirty="0"/>
              <a:t>Move to adopt the resolution depicted by document 11-20-1683r3 for CIDs 3006, 3007, 3899, 3990, 4012, 3264, 3265, 3317, 3320, 3321, 3322, 3455, 3456 (13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Erik Lindskog </a:t>
            </a:r>
          </a:p>
          <a:p>
            <a:pPr marL="0" indent="0"/>
            <a:r>
              <a:rPr lang="en-US" sz="2000" b="0" dirty="0"/>
              <a:t>Results (Y/N/A): unanimous consent </a:t>
            </a:r>
          </a:p>
          <a:p>
            <a:pPr marL="0" indent="0"/>
            <a:endParaRPr lang="en-US" sz="2000" b="0" dirty="0"/>
          </a:p>
          <a:p>
            <a:pPr marL="0" indent="0"/>
            <a:r>
              <a:rPr lang="en-US" sz="1600" b="0" dirty="0"/>
              <a:t>Results from the Oct. 22</a:t>
            </a:r>
            <a:r>
              <a:rPr lang="en-US" sz="1600" b="0" baseline="30000" dirty="0"/>
              <a:t>nd</a:t>
            </a:r>
            <a:r>
              <a:rPr lang="en-US" sz="1600" b="0" dirty="0"/>
              <a:t> telecon (Y/N/A): 11/0/0</a:t>
            </a:r>
          </a:p>
          <a:p>
            <a:pPr marL="0" indent="0"/>
            <a:r>
              <a:rPr lang="en-US" sz="1600" b="0" dirty="0">
                <a:hlinkClick r:id="rId2"/>
              </a:rPr>
              <a:t>https://mentor.ieee.org/802.11/dcn/20/11-20-1683-03-00az-lb249-cr-for-various-comments-by-tgaz.docx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4966368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11-20-1684 </a:t>
            </a:r>
            <a:r>
              <a:rPr lang="fr-FR" altLang="en-US" sz="1800" b="0" dirty="0"/>
              <a:t>comment resolution LB249 - CID 3772 (Christian Berger)</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(202011-04):</a:t>
            </a:r>
            <a:endParaRPr lang="en-US" sz="2000" dirty="0">
              <a:solidFill>
                <a:schemeClr val="tx1"/>
              </a:solidFill>
            </a:endParaRPr>
          </a:p>
          <a:p>
            <a:pPr marL="0" indent="0"/>
            <a:r>
              <a:rPr lang="en-US" sz="2000" b="0" dirty="0"/>
              <a:t>Move to adopt the CID resolutions for CIDs 3772 and 3882 (2CIDs total) and text changes depicted by document 11-20-1684r3,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28</a:t>
            </a:r>
            <a:r>
              <a:rPr lang="en-US" sz="1600" b="0" baseline="30000" dirty="0"/>
              <a:t>th</a:t>
            </a:r>
            <a:r>
              <a:rPr lang="en-US" sz="1600" b="0" dirty="0"/>
              <a:t> telecon (Y/N/A): 9/0/2</a:t>
            </a:r>
          </a:p>
          <a:p>
            <a:pPr marL="0" indent="0"/>
            <a:r>
              <a:rPr lang="en-US" sz="1600" b="0" dirty="0">
                <a:hlinkClick r:id="rId2"/>
              </a:rPr>
              <a:t>https://mentor.ieee.org/802.11/dcn/20/11-20-1684-03-00az-comment-resolution-lb249-cid-3772.docx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4456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11-20-1687 </a:t>
            </a:r>
            <a:r>
              <a:rPr lang="en-US" sz="1800" b="0" dirty="0"/>
              <a:t>LB249 CR some DMG CIDs part 3 (Assaf Kasher) </a:t>
            </a:r>
          </a:p>
          <a:p>
            <a:pPr marL="0" indent="0"/>
            <a:endParaRPr lang="en-US" sz="1800" b="0" dirty="0"/>
          </a:p>
          <a:p>
            <a:pPr marL="0" indent="0"/>
            <a:r>
              <a:rPr lang="en-US" sz="2000" dirty="0"/>
              <a:t>Motion </a:t>
            </a:r>
            <a:r>
              <a:rPr lang="en-US" sz="2000" b="0" dirty="0"/>
              <a:t>(202011-05):</a:t>
            </a:r>
            <a:endParaRPr lang="en-US" sz="2000" dirty="0">
              <a:solidFill>
                <a:schemeClr val="tx1"/>
              </a:solidFill>
            </a:endParaRPr>
          </a:p>
          <a:p>
            <a:pPr marL="0" indent="0"/>
            <a:r>
              <a:rPr lang="en-US" sz="2000" b="0" dirty="0"/>
              <a:t>Move to adopt the resolution depicted by document 11-20-1687r3 for CIDs 3204, 3639,  3937, 3534, 3170, 3634, 3773, 3368, 3870, 3905, 3209 ( 11 CIDs total), instruct the technical editor to incorporate it in the P802.11az draft and grant the editor editorial license. </a:t>
            </a:r>
          </a:p>
          <a:p>
            <a:pPr marL="0" indent="0"/>
            <a:endParaRPr lang="en-US" sz="2000" b="0" dirty="0"/>
          </a:p>
          <a:p>
            <a:pPr marL="0" indent="0"/>
            <a:r>
              <a:rPr lang="en-US" sz="2000" b="0" dirty="0"/>
              <a:t>Moved: Assaf Kasher </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6/0/1 </a:t>
            </a:r>
          </a:p>
          <a:p>
            <a:pPr marL="0" indent="0"/>
            <a:r>
              <a:rPr lang="en-US" sz="1600" b="0" dirty="0">
                <a:hlinkClick r:id="rId2"/>
              </a:rPr>
              <a:t>https://mentor.ieee.org/802.11/dcn/20/11-20-1687-03-00az-lb249-some-dmg-cids-part-iii.docx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3620897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11-20-1717 </a:t>
            </a:r>
            <a:r>
              <a:rPr lang="en-US" sz="1800" b="0" dirty="0"/>
              <a:t>More passive TB Ranging CIDs (Erik Lindskog) </a:t>
            </a:r>
          </a:p>
          <a:p>
            <a:pPr marL="0" indent="0"/>
            <a:endParaRPr lang="en-US" sz="1800" b="0" dirty="0"/>
          </a:p>
          <a:p>
            <a:pPr marL="0" indent="0"/>
            <a:r>
              <a:rPr lang="en-US" sz="2000" dirty="0"/>
              <a:t>Motion </a:t>
            </a:r>
            <a:r>
              <a:rPr lang="en-US" sz="2000" b="0" dirty="0"/>
              <a:t>(202011-06):</a:t>
            </a:r>
            <a:endParaRPr lang="en-US" sz="2000" dirty="0">
              <a:solidFill>
                <a:schemeClr val="tx1"/>
              </a:solidFill>
            </a:endParaRPr>
          </a:p>
          <a:p>
            <a:pPr marL="0" indent="0"/>
            <a:r>
              <a:rPr lang="en-US" sz="2000" b="0" dirty="0"/>
              <a:t>Move to adopt the resolution depicted by document 11-20-1717r1 for CIDs 3289, 3272 and 3306 (3 CIDs total),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9/0/0 </a:t>
            </a:r>
          </a:p>
          <a:p>
            <a:pPr marL="0" indent="0"/>
            <a:r>
              <a:rPr lang="en-US" sz="1600" b="0" dirty="0">
                <a:hlinkClick r:id="rId2"/>
              </a:rPr>
              <a:t>https://mentor.ieee.org/802.11/dcn/20/11-20-1717-01-00az-more-passive-tb-ranging-cid-resolutions.docx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48424632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11-20-1718 comment resolution LB249 - Additional PHY CIDs (Christian Berger)</a:t>
            </a:r>
            <a:endParaRPr lang="en-US" sz="1800" b="0" dirty="0"/>
          </a:p>
          <a:p>
            <a:pPr marL="0" indent="0"/>
            <a:endParaRPr lang="en-US" sz="1800" b="0" dirty="0"/>
          </a:p>
          <a:p>
            <a:pPr marL="0" indent="0"/>
            <a:r>
              <a:rPr lang="en-US" sz="2000" dirty="0"/>
              <a:t>Motion </a:t>
            </a:r>
            <a:r>
              <a:rPr lang="en-US" sz="2000" b="0" dirty="0"/>
              <a:t>(202011-07):</a:t>
            </a:r>
            <a:endParaRPr lang="en-US" sz="2000" dirty="0">
              <a:solidFill>
                <a:schemeClr val="tx1"/>
              </a:solidFill>
            </a:endParaRPr>
          </a:p>
          <a:p>
            <a:pPr marL="0" indent="0"/>
            <a:r>
              <a:rPr lang="en-US" sz="2000" b="0" dirty="0"/>
              <a:t>Move to adopt the resolution depicted by document 11-20-1718r1 for CIDs 4013, 4015, 4016, 4017 (4 CIDs total), instruct the technical editor to incorporate it in the P802.11az draft and grant the editor editorial license. </a:t>
            </a:r>
          </a:p>
          <a:p>
            <a:pPr marL="0" indent="0"/>
            <a:endParaRPr lang="en-US" sz="2000" b="0" dirty="0"/>
          </a:p>
          <a:p>
            <a:pPr marL="0" indent="0"/>
            <a:r>
              <a:rPr lang="en-US" sz="2000" b="0" dirty="0"/>
              <a:t>Moved: Christian Berger </a:t>
            </a:r>
            <a:endParaRPr lang="en-US" sz="2000" b="0" dirty="0">
              <a:solidFill>
                <a:schemeClr val="bg2">
                  <a:lumMod val="20000"/>
                  <a:lumOff val="80000"/>
                </a:schemeClr>
              </a:solidFill>
            </a:endParaRPr>
          </a:p>
          <a:p>
            <a:pPr marL="0" indent="0"/>
            <a:r>
              <a:rPr lang="en-US" sz="2000" b="0" dirty="0"/>
              <a:t>Second: Erik Lindskog</a:t>
            </a:r>
          </a:p>
          <a:p>
            <a:pPr marL="0" indent="0"/>
            <a:r>
              <a:rPr lang="en-US" sz="2000" b="0" dirty="0"/>
              <a:t>Results (Y/N/A):unanimous consent </a:t>
            </a:r>
          </a:p>
          <a:p>
            <a:pPr marL="0" indent="0"/>
            <a:endParaRPr lang="en-US" sz="2000" b="0" dirty="0"/>
          </a:p>
          <a:p>
            <a:pPr marL="0" indent="0"/>
            <a:r>
              <a:rPr lang="en-US" sz="1600" b="0" dirty="0"/>
              <a:t>Results from the Oct. 29</a:t>
            </a:r>
            <a:r>
              <a:rPr lang="en-US" sz="1600" b="0" baseline="30000" dirty="0"/>
              <a:t>th</a:t>
            </a:r>
            <a:r>
              <a:rPr lang="en-US" sz="1600" b="0" dirty="0"/>
              <a:t> telecon (Y/N/A): 8/0/1</a:t>
            </a:r>
          </a:p>
          <a:p>
            <a:pPr marL="0" indent="0"/>
            <a:r>
              <a:rPr lang="en-US" sz="1600" b="0" dirty="0">
                <a:hlinkClick r:id="rId2"/>
              </a:rPr>
              <a:t>https://mentor.ieee.org/802.11/dcn/20/11-20-1718-01-00az-comment-resolution-lb249-additional-phy-cids.docx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2404935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11-20-1745r0 Resolution for 14 editorial CIDs </a:t>
            </a:r>
            <a:endParaRPr lang="en-US" sz="1800" b="0" dirty="0"/>
          </a:p>
          <a:p>
            <a:pPr marL="0" indent="0"/>
            <a:endParaRPr lang="en-US" sz="1800" b="0" dirty="0"/>
          </a:p>
          <a:p>
            <a:pPr marL="0" indent="0"/>
            <a:r>
              <a:rPr lang="en-US" sz="2000" dirty="0"/>
              <a:t>Motion </a:t>
            </a:r>
            <a:r>
              <a:rPr lang="en-US" sz="2000" b="0" dirty="0"/>
              <a:t>(202011-08):</a:t>
            </a:r>
            <a:endParaRPr lang="en-US" sz="2000" dirty="0">
              <a:solidFill>
                <a:schemeClr val="tx1"/>
              </a:solidFill>
            </a:endParaRPr>
          </a:p>
          <a:p>
            <a:pPr marL="0" indent="0"/>
            <a:r>
              <a:rPr lang="en-US" sz="2000" b="0" dirty="0"/>
              <a:t>Move to adopt the resolution depicted by document 11-20-1745r0 for CIDs 3049, 3069, 3073, 3075, 3096, 3205, 3297, 3298, 3486, 3487, 3542, 3769, 3781, 3953 (14 CIDs total), instruct the technical editor to incorporate it in the P802.11az draft and grant the editor editorial license. </a:t>
            </a:r>
          </a:p>
          <a:p>
            <a:pPr marL="0" indent="0"/>
            <a:endParaRPr lang="en-US" sz="2000" b="0" dirty="0"/>
          </a:p>
          <a:p>
            <a:pPr marL="0" indent="0"/>
            <a:r>
              <a:rPr lang="en-US" sz="2000" b="0" dirty="0"/>
              <a:t>Moved: Roy Want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a:p>
            <a:pPr marL="0" indent="0"/>
            <a:endParaRPr lang="en-US" sz="2000" b="0" dirty="0"/>
          </a:p>
          <a:p>
            <a:pPr marL="0" indent="0"/>
            <a:r>
              <a:rPr lang="en-US" sz="1600" b="0" dirty="0">
                <a:hlinkClick r:id="rId2"/>
              </a:rPr>
              <a:t>https://mentor.ieee.org/802.11/dcn/20/11-20-1745-00-00az-resolution-for-14-editorial-cids.xlsx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7888381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11-20-1719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(202011-09):</a:t>
            </a:r>
            <a:endParaRPr lang="en-US" sz="2000" dirty="0">
              <a:solidFill>
                <a:schemeClr val="tx1"/>
              </a:solidFill>
            </a:endParaRPr>
          </a:p>
          <a:p>
            <a:pPr marL="0" indent="0"/>
            <a:r>
              <a:rPr lang="en-US" sz="2000" b="0" dirty="0"/>
              <a:t>Move to adopt the resolution depicted by document 11-20-1719r5 for CIDs 3375, 3885, 3995, 4008, 3106, 3276, 3282, 3411, 3412, 3424, 3921, 3122, 3134, 3442, 3578, 3579, 3828, 3909, 3245   (19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Roy Want </a:t>
            </a:r>
          </a:p>
          <a:p>
            <a:pPr marL="0" indent="0"/>
            <a:r>
              <a:rPr lang="en-US" sz="2000" b="0" dirty="0"/>
              <a:t>Results (Y/N/A): 18/0/3</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6604065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11-20-1354</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(202011-10):</a:t>
            </a:r>
            <a:endParaRPr lang="en-US" sz="2000" dirty="0">
              <a:solidFill>
                <a:schemeClr val="tx1"/>
              </a:solidFill>
            </a:endParaRPr>
          </a:p>
          <a:p>
            <a:pPr marL="0" indent="0"/>
            <a:r>
              <a:rPr lang="en-US" sz="2000" b="0" dirty="0"/>
              <a:t>Move to adopt the resolution depicted by document 11-20-1354r1 for CIDs </a:t>
            </a:r>
            <a:r>
              <a:rPr lang="pt-BR" sz="2000" b="0" dirty="0"/>
              <a:t>3458, 3869, 3847, 3761, 3627, 3901, 3902, 3868, 3910, 3507, 3614, 3615, 3457 (13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Yongho Seok</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276961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11-20-1731</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(202011-11):</a:t>
            </a:r>
            <a:endParaRPr lang="en-US" sz="2000" dirty="0">
              <a:solidFill>
                <a:schemeClr val="tx1"/>
              </a:solidFill>
            </a:endParaRPr>
          </a:p>
          <a:p>
            <a:pPr marL="0" indent="0"/>
            <a:r>
              <a:rPr lang="en-US" sz="2000" b="0" dirty="0"/>
              <a:t>Move to adopt the resolution depicted by document 11-20-1731r1 for CIDs </a:t>
            </a:r>
            <a:r>
              <a:rPr lang="pt-BR" sz="2000" b="0" dirty="0"/>
              <a:t>4014 (1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22/0/3</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350917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A70499-8A3A-444C-84C9-7FF0FC896DE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62A79EA1-B30D-4D94-B879-2774C543C642}"/>
              </a:ext>
            </a:extLst>
          </p:cNvPr>
          <p:cNvSpPr>
            <a:spLocks noGrp="1"/>
          </p:cNvSpPr>
          <p:nvPr>
            <p:ph idx="1"/>
          </p:nvPr>
        </p:nvSpPr>
        <p:spPr/>
        <p:txBody>
          <a:bodyPr/>
          <a:lstStyle/>
          <a:p>
            <a:pPr marL="0" indent="0"/>
            <a:r>
              <a:rPr lang="en-US" sz="2000" b="0" dirty="0"/>
              <a:t>Document 11-20/592 “Telecom Meeting Minutes Apr 2020” posted to Mentor Apr. 10</a:t>
            </a:r>
            <a:r>
              <a:rPr lang="en-US" sz="2000" b="0" baseline="30000" dirty="0"/>
              <a:t>th</a:t>
            </a:r>
            <a:r>
              <a:rPr lang="en-US" sz="2000" b="0" dirty="0"/>
              <a:t> 2020.</a:t>
            </a:r>
          </a:p>
          <a:p>
            <a:endParaRPr lang="en-US" sz="2000" dirty="0"/>
          </a:p>
          <a:p>
            <a:r>
              <a:rPr lang="en-US" sz="2000" dirty="0"/>
              <a:t>Motion </a:t>
            </a:r>
            <a:r>
              <a:rPr lang="en-US" sz="2000" b="0" dirty="0"/>
              <a:t>(202005-05):</a:t>
            </a:r>
          </a:p>
          <a:p>
            <a:pPr marL="0" indent="0"/>
            <a:r>
              <a:rPr lang="en-US" sz="2000" b="0" dirty="0"/>
              <a:t>Move to approve document 11-20/592r0 as </a:t>
            </a:r>
            <a:r>
              <a:rPr lang="en-US" sz="2000" b="0" dirty="0" err="1"/>
              <a:t>TGaz</a:t>
            </a:r>
            <a:r>
              <a:rPr lang="en-US" sz="2000" b="0" dirty="0"/>
              <a:t> meeting minutes for the Apr. 8</a:t>
            </a:r>
            <a:r>
              <a:rPr lang="en-US" sz="2000" b="0" baseline="30000" dirty="0"/>
              <a:t>th</a:t>
            </a:r>
            <a:r>
              <a:rPr lang="en-US" sz="2000" b="0" dirty="0"/>
              <a:t> telecon.</a:t>
            </a:r>
          </a:p>
          <a:p>
            <a:pPr marL="0" indent="0"/>
            <a:r>
              <a:rPr lang="en-US" sz="2000" b="0" dirty="0"/>
              <a:t>Moved by: Assaf Kasher</a:t>
            </a:r>
          </a:p>
          <a:p>
            <a:r>
              <a:rPr lang="en-US" sz="2000" b="0" dirty="0"/>
              <a:t>Seconded by: Qinghua Li</a:t>
            </a:r>
          </a:p>
          <a:p>
            <a:r>
              <a:rPr lang="en-US" sz="2000" b="0" dirty="0"/>
              <a:t>Results (Y/N/A): Unanimous consent</a:t>
            </a:r>
          </a:p>
          <a:p>
            <a:endParaRPr lang="en-US" sz="2000" dirty="0"/>
          </a:p>
          <a:p>
            <a:endParaRPr lang="en-US" sz="2000" dirty="0"/>
          </a:p>
        </p:txBody>
      </p:sp>
      <p:sp>
        <p:nvSpPr>
          <p:cNvPr id="4" name="Slide Number Placeholder 3">
            <a:extLst>
              <a:ext uri="{FF2B5EF4-FFF2-40B4-BE49-F238E27FC236}">
                <a16:creationId xmlns:a16="http://schemas.microsoft.com/office/drawing/2014/main" id="{477A7E6A-B705-46F6-9556-7FFC80024873}"/>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22ADCF7B-CAD9-458B-9D1D-93CBAA12B97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70DE4F0-BB6E-4A89-ABF0-5D71502E4EC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59534641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11-20-1723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(202011-12):</a:t>
            </a:r>
            <a:endParaRPr lang="en-US" sz="2000" dirty="0">
              <a:solidFill>
                <a:schemeClr val="tx1"/>
              </a:solidFill>
            </a:endParaRPr>
          </a:p>
          <a:p>
            <a:pPr marL="0" indent="0"/>
            <a:r>
              <a:rPr lang="en-US" sz="2000" b="0" dirty="0"/>
              <a:t>Move to adopt the resolution depicted by document 11-20-1723r1 for CIDs</a:t>
            </a:r>
            <a:r>
              <a:rPr lang="pt-BR" sz="2000" b="0" dirty="0"/>
              <a:t> 3717, 3718 (2 CID)</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16/0/6</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4518215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11-20-1653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(202011-13):</a:t>
            </a:r>
            <a:endParaRPr lang="en-US" sz="2000" dirty="0">
              <a:solidFill>
                <a:schemeClr val="tx1"/>
              </a:solidFill>
            </a:endParaRPr>
          </a:p>
          <a:p>
            <a:pPr marL="0" indent="0"/>
            <a:r>
              <a:rPr lang="en-US" sz="2000" b="0" dirty="0"/>
              <a:t>Move to adopt the resolution depicted by document 11-20-1653r4 for CIDs</a:t>
            </a:r>
            <a:r>
              <a:rPr lang="pt-BR" sz="2000" b="0" dirty="0"/>
              <a:t> 3277, 3278, 3273 (3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6741531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11-20-1556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(202011-14):</a:t>
            </a:r>
            <a:endParaRPr lang="en-US" sz="2000" dirty="0">
              <a:solidFill>
                <a:schemeClr val="tx1"/>
              </a:solidFill>
            </a:endParaRPr>
          </a:p>
          <a:p>
            <a:pPr marL="0" indent="0"/>
            <a:r>
              <a:rPr lang="en-US" sz="2000" b="0" dirty="0"/>
              <a:t>Move to adopt the resolution depicted by document 11-20-1556r5 for CIDs</a:t>
            </a:r>
            <a:r>
              <a:rPr lang="pt-BR" sz="2000" b="0" dirty="0"/>
              <a:t> 3279, 3280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0905590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11-20-1759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(202011-15):</a:t>
            </a:r>
            <a:endParaRPr lang="en-US" sz="2000" dirty="0">
              <a:solidFill>
                <a:schemeClr val="tx1"/>
              </a:solidFill>
            </a:endParaRPr>
          </a:p>
          <a:p>
            <a:pPr marL="0" indent="0"/>
            <a:r>
              <a:rPr lang="en-US" sz="2000" b="0" dirty="0"/>
              <a:t>Move to adopt the resolution depicted by document 11-20-1759r1 for CIDs</a:t>
            </a:r>
            <a:r>
              <a:rPr lang="pt-BR" sz="2000" b="0" dirty="0"/>
              <a:t> 3099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21/0/2 </a:t>
            </a:r>
          </a:p>
          <a:p>
            <a:pPr marL="0" indent="0"/>
            <a:r>
              <a:rPr lang="en-US" sz="2000" b="0" dirty="0"/>
              <a:t>Motion passes</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4356778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11-20-1787</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(202011-16):</a:t>
            </a:r>
            <a:endParaRPr lang="en-US" sz="2000" dirty="0">
              <a:solidFill>
                <a:schemeClr val="tx1"/>
              </a:solidFill>
            </a:endParaRPr>
          </a:p>
          <a:p>
            <a:pPr marL="0" indent="0"/>
            <a:r>
              <a:rPr lang="en-US" sz="2000" b="0" dirty="0"/>
              <a:t>Move to adopt the resolution depicted by document 11-20-1787r3 for CIDs</a:t>
            </a:r>
            <a:r>
              <a:rPr lang="pt-BR" sz="2000" b="0" dirty="0"/>
              <a:t> 3635, 3074, 3639, 3937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2122849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11-20-1666</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(202011-17):</a:t>
            </a:r>
            <a:endParaRPr lang="en-US" sz="2000" dirty="0">
              <a:solidFill>
                <a:schemeClr val="tx1"/>
              </a:solidFill>
            </a:endParaRPr>
          </a:p>
          <a:p>
            <a:pPr marL="0" indent="0"/>
            <a:r>
              <a:rPr lang="en-US" sz="2000" b="0" dirty="0"/>
              <a:t>Move to adopt the resolution depicted by document 11-20-1666r7 for CIDs</a:t>
            </a:r>
            <a:r>
              <a:rPr lang="pt-BR" sz="2000" b="0" dirty="0"/>
              <a:t> 3606, 3607, 3616, 3620,  3886, 3700 (6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Assaf Kasher </a:t>
            </a:r>
          </a:p>
          <a:p>
            <a:pPr marL="0" indent="0"/>
            <a:r>
              <a:rPr lang="en-US" sz="2000" b="0" dirty="0"/>
              <a:t>Results (Y/N/A): 23/0/4</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9482652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(202011-18):</a:t>
            </a:r>
            <a:endParaRPr lang="en-US" sz="2000" dirty="0">
              <a:solidFill>
                <a:schemeClr val="tx1"/>
              </a:solidFill>
            </a:endParaRPr>
          </a:p>
          <a:p>
            <a:pPr marL="0" indent="0"/>
            <a:r>
              <a:rPr lang="en-US" sz="2000" b="0" dirty="0"/>
              <a:t>Move to adopt the text changes depicted by document 11-20-1749r0, instruct the technical editor to incorporate it in the P802.11az draft and grant the editor editorial license. </a:t>
            </a:r>
          </a:p>
          <a:p>
            <a:pPr marL="0" indent="0"/>
            <a:endParaRPr lang="en-US" sz="2000" b="0" dirty="0"/>
          </a:p>
          <a:p>
            <a:pPr marL="0" indent="0"/>
            <a:r>
              <a:rPr lang="en-US" sz="2000" b="0" dirty="0"/>
              <a:t>Moved: Nehru Bhandaru</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111534575"/>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11-20-1799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(202011-19):</a:t>
            </a:r>
            <a:endParaRPr lang="en-US" sz="2000" dirty="0">
              <a:solidFill>
                <a:schemeClr val="tx1"/>
              </a:solidFill>
            </a:endParaRPr>
          </a:p>
          <a:p>
            <a:pPr marL="0" indent="0"/>
            <a:r>
              <a:rPr lang="en-US" sz="2000" b="0" dirty="0"/>
              <a:t>Move to adopt the text changes depicted by document 11-20-1799r1, instruct the technical editor to incorporate it in the P802.11az draft and grant the editor editorial license. </a:t>
            </a:r>
          </a:p>
          <a:p>
            <a:pPr marL="0" indent="0"/>
            <a:endParaRPr lang="en-US" sz="2000" b="0" dirty="0"/>
          </a:p>
          <a:p>
            <a:pPr marL="0" indent="0"/>
            <a:r>
              <a:rPr lang="en-US" sz="2000" b="0" dirty="0"/>
              <a:t>Moved: Nehru Bhandaru </a:t>
            </a:r>
            <a:endParaRPr lang="en-US" sz="2000" b="0" dirty="0">
              <a:solidFill>
                <a:schemeClr val="bg2">
                  <a:lumMod val="20000"/>
                  <a:lumOff val="80000"/>
                </a:schemeClr>
              </a:solidFill>
            </a:endParaRPr>
          </a:p>
          <a:p>
            <a:pPr marL="0" indent="0"/>
            <a:r>
              <a:rPr lang="en-US" sz="2000" b="0" dirty="0"/>
              <a:t>Second: Ali Raissinia </a:t>
            </a:r>
          </a:p>
          <a:p>
            <a:pPr marL="0" indent="0"/>
            <a:r>
              <a:rPr lang="en-US" sz="2000" b="0" dirty="0"/>
              <a:t>Results (Y/N/A): unanimous consent</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025978134"/>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11-20-1733</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(202011-20):</a:t>
            </a:r>
            <a:endParaRPr lang="en-US" sz="2000" dirty="0">
              <a:solidFill>
                <a:schemeClr val="tx1"/>
              </a:solidFill>
            </a:endParaRPr>
          </a:p>
          <a:p>
            <a:pPr marL="0" indent="0"/>
            <a:r>
              <a:rPr lang="en-US" sz="2000" b="0" dirty="0"/>
              <a:t>Move to adopt the resolution depicted by document 11-20-1733r3 for CIDs</a:t>
            </a:r>
            <a:r>
              <a:rPr lang="pt-BR" sz="2000" b="0" dirty="0"/>
              <a:t> 3311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Erik Lindskog</a:t>
            </a:r>
            <a:endParaRPr lang="en-US" sz="2000" b="0" dirty="0">
              <a:solidFill>
                <a:schemeClr val="bg2">
                  <a:lumMod val="20000"/>
                  <a:lumOff val="80000"/>
                </a:schemeClr>
              </a:solidFill>
            </a:endParaRPr>
          </a:p>
          <a:p>
            <a:pPr marL="0" indent="0"/>
            <a:r>
              <a:rPr lang="en-US" sz="2000" b="0" dirty="0"/>
              <a:t>Second: Qinghua Li</a:t>
            </a:r>
          </a:p>
          <a:p>
            <a:pPr marL="0" indent="0"/>
            <a:r>
              <a:rPr lang="en-US" sz="2000" b="0" dirty="0"/>
              <a:t>Results (Y/N/A): unanimous consent</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996947751"/>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11-20-1649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(202011-21):</a:t>
            </a:r>
            <a:endParaRPr lang="en-US" sz="2000" dirty="0">
              <a:solidFill>
                <a:schemeClr val="tx1"/>
              </a:solidFill>
            </a:endParaRPr>
          </a:p>
          <a:p>
            <a:pPr marL="0" indent="0"/>
            <a:r>
              <a:rPr lang="en-US" sz="2000" b="0" dirty="0"/>
              <a:t>Move to adopt the resolution depicted by document 11-20-1649r5 for CIDs</a:t>
            </a:r>
            <a:r>
              <a:rPr lang="pt-BR" sz="2000" b="0" dirty="0"/>
              <a:t> 3123, 3124, 3450, 3754, 3775, (5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consent</a:t>
            </a:r>
          </a:p>
          <a:p>
            <a:pPr marL="0" indent="0"/>
            <a:endParaRPr lang="en-US" sz="2000" b="0" dirty="0"/>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26200855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11-20-0159 </a:t>
            </a:r>
            <a:r>
              <a:rPr lang="en-US" sz="1800" dirty="0" err="1"/>
              <a:t>TGaz</a:t>
            </a:r>
            <a:r>
              <a:rPr lang="en-US" sz="1800" dirty="0"/>
              <a:t> LB249 CR for various comments without section numbers </a:t>
            </a:r>
          </a:p>
          <a:p>
            <a:pPr marL="0" indent="0"/>
            <a:endParaRPr lang="en-US" dirty="0"/>
          </a:p>
          <a:p>
            <a:pPr marL="0" indent="0"/>
            <a:r>
              <a:rPr lang="en-US" sz="2000" dirty="0"/>
              <a:t>Motion </a:t>
            </a:r>
            <a:r>
              <a:rPr lang="en-US" sz="2000" b="0" dirty="0"/>
              <a:t>(202005-06)</a:t>
            </a:r>
            <a:endParaRPr lang="en-US" sz="2000" dirty="0"/>
          </a:p>
          <a:p>
            <a:pPr marL="0" indent="0"/>
            <a:r>
              <a:rPr lang="en-US" sz="2000" b="0" dirty="0"/>
              <a:t>Move to adopt the resolutions depicted by document 11-20-0159r1 for CIDs 3862, 3878, 3892, 3854, 3489, 3511, 3533, 3535, 3566 and 3592</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Assaf Kasher</a:t>
            </a:r>
          </a:p>
          <a:p>
            <a:pPr marL="0" indent="0"/>
            <a:r>
              <a:rPr lang="en-US" sz="2000" b="0" dirty="0"/>
              <a:t>Second: Roy Want </a:t>
            </a:r>
          </a:p>
          <a:p>
            <a:pPr marL="0" indent="0"/>
            <a:r>
              <a:rPr lang="en-US" sz="2000" b="0" dirty="0"/>
              <a:t>Results (Y/N/A): unanimous consent</a:t>
            </a:r>
          </a:p>
          <a:p>
            <a:pPr marL="0" indent="0"/>
            <a:endParaRPr lang="en-US" sz="2000" b="0" dirty="0"/>
          </a:p>
          <a:p>
            <a:pPr marL="0" indent="0"/>
            <a:r>
              <a:rPr lang="en-US" sz="1600" b="0" dirty="0"/>
              <a:t>Results from the Jan. 30 telecon (Y/N/A): 8/0/0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7937385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11-20-1789</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(202011-22):</a:t>
            </a:r>
            <a:endParaRPr lang="en-US" sz="2000" dirty="0">
              <a:solidFill>
                <a:schemeClr val="tx1"/>
              </a:solidFill>
            </a:endParaRPr>
          </a:p>
          <a:p>
            <a:pPr marL="0" indent="0"/>
            <a:r>
              <a:rPr lang="en-US" sz="2000" b="0" dirty="0"/>
              <a:t>Move to adopt the resolution depicted by document 11-20-1789r4 for CIDs 3128, 3270</a:t>
            </a:r>
            <a:r>
              <a:rPr lang="pt-BR" sz="2000" b="0" dirty="0"/>
              <a:t>, (2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Assaf Kasher</a:t>
            </a:r>
          </a:p>
          <a:p>
            <a:pPr marL="0" indent="0"/>
            <a:r>
              <a:rPr lang="en-US" sz="2000" b="0" dirty="0"/>
              <a:t>Results (Y/N/A): 20/4/6</a:t>
            </a:r>
          </a:p>
          <a:p>
            <a:pPr marL="0" indent="0"/>
            <a:r>
              <a:rPr lang="en-US" sz="2000" b="0" dirty="0"/>
              <a:t>Motion passes.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5510729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11-20-1245</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(202011-23):</a:t>
            </a:r>
            <a:endParaRPr lang="en-US" sz="2000" dirty="0">
              <a:solidFill>
                <a:schemeClr val="tx1"/>
              </a:solidFill>
            </a:endParaRPr>
          </a:p>
          <a:p>
            <a:pPr marL="0" indent="0"/>
            <a:r>
              <a:rPr lang="en-US" sz="2000" b="0" dirty="0"/>
              <a:t>Move to adopt the resolution depicted by document 11-20-1245r6 for CIDs 3883, 3893</a:t>
            </a:r>
            <a:r>
              <a:rPr lang="pt-BR" sz="2000" b="0" dirty="0"/>
              <a:t>, 3245, 3269 (4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15/0/15</a:t>
            </a:r>
          </a:p>
          <a:p>
            <a:pPr marL="0" indent="0"/>
            <a:r>
              <a:rPr lang="en-US" sz="2000" b="0" dirty="0"/>
              <a:t>Motion passes.</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9703573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 11-20-1820</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a:r>
              <a:rPr lang="en-US" sz="2000" dirty="0"/>
              <a:t>Motion </a:t>
            </a:r>
            <a:r>
              <a:rPr lang="en-US" sz="2000" b="0" dirty="0"/>
              <a:t>(202011-24):</a:t>
            </a:r>
            <a:endParaRPr lang="en-US" sz="2000" dirty="0">
              <a:solidFill>
                <a:schemeClr val="tx1"/>
              </a:solidFill>
            </a:endParaRPr>
          </a:p>
          <a:p>
            <a:pPr marL="0" indent="0"/>
            <a:r>
              <a:rPr lang="en-US" sz="2000" b="0" dirty="0"/>
              <a:t>Move to adopt the resolution depicted by document 11-20-1820r0 for CIDs 3131</a:t>
            </a:r>
            <a:r>
              <a:rPr lang="pt-BR" sz="2000" b="0" dirty="0"/>
              <a:t>, (1 CIDs)</a:t>
            </a:r>
            <a:r>
              <a:rPr lang="en-US" sz="2000" b="0" dirty="0"/>
              <a:t>, instruct the technical editor to incorporate it in the P802.11az draft and grant the editor editorial license. </a:t>
            </a:r>
          </a:p>
          <a:p>
            <a:pPr marL="0" indent="0"/>
            <a:endParaRPr lang="en-US" sz="2000" b="0" dirty="0"/>
          </a:p>
          <a:p>
            <a:pPr marL="0" indent="0"/>
            <a:r>
              <a:rPr lang="en-US" sz="2000" b="0" dirty="0"/>
              <a:t>Moved: Dibakar Das</a:t>
            </a:r>
            <a:endParaRPr lang="en-US" sz="2000" b="0" dirty="0">
              <a:solidFill>
                <a:schemeClr val="bg2">
                  <a:lumMod val="20000"/>
                  <a:lumOff val="80000"/>
                </a:schemeClr>
              </a:solidFill>
            </a:endParaRPr>
          </a:p>
          <a:p>
            <a:pPr marL="0" indent="0"/>
            <a:r>
              <a:rPr lang="en-US" sz="2000" b="0" dirty="0"/>
              <a:t>Second: Qinghua Li </a:t>
            </a:r>
          </a:p>
          <a:p>
            <a:pPr marL="0" indent="0"/>
            <a:r>
              <a:rPr lang="en-US" sz="2000" b="0" dirty="0"/>
              <a:t>Results (Y/N/A): unanimous consent </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79280654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197972-6588-4AD3-B65B-158BB8BE285F}"/>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05C88F5-560F-4B30-8E5B-3AB6AB9D77B7}"/>
              </a:ext>
            </a:extLst>
          </p:cNvPr>
          <p:cNvSpPr>
            <a:spLocks noGrp="1"/>
          </p:cNvSpPr>
          <p:nvPr>
            <p:ph idx="1"/>
          </p:nvPr>
        </p:nvSpPr>
        <p:spPr/>
        <p:txBody>
          <a:bodyPr/>
          <a:lstStyle/>
          <a:p>
            <a:r>
              <a:rPr lang="en-US" sz="2000" dirty="0"/>
              <a:t>Motion</a:t>
            </a:r>
            <a:r>
              <a:rPr lang="en-US" sz="2000" b="0" dirty="0"/>
              <a:t> (202103-01):</a:t>
            </a:r>
          </a:p>
          <a:p>
            <a:pPr marL="0" indent="0"/>
            <a:r>
              <a:rPr lang="en-US" sz="2000" b="0" dirty="0"/>
              <a:t>Move to approve document 11-21-072r0 </a:t>
            </a:r>
            <a:r>
              <a:rPr lang="en-US" sz="2000" b="0" dirty="0" err="1"/>
              <a:t>TGaz</a:t>
            </a:r>
            <a:r>
              <a:rPr lang="en-US" sz="2000" b="0" dirty="0"/>
              <a:t> January 2021 interim minutes for the </a:t>
            </a:r>
            <a:r>
              <a:rPr lang="en-US" sz="2000" b="0" dirty="0" err="1"/>
              <a:t>TGaz</a:t>
            </a:r>
            <a:r>
              <a:rPr lang="en-US" sz="2000" b="0" dirty="0"/>
              <a:t> meetings of the Jan. IEEE Electronic meeting week. </a:t>
            </a:r>
          </a:p>
          <a:p>
            <a:endParaRPr lang="en-US" sz="2000" b="0" dirty="0"/>
          </a:p>
          <a:p>
            <a:r>
              <a:rPr lang="en-US" sz="2000" b="0" dirty="0"/>
              <a:t>Moved by: Assaf Kasher </a:t>
            </a:r>
          </a:p>
          <a:p>
            <a:r>
              <a:rPr lang="en-US" sz="2000" b="0" dirty="0"/>
              <a:t>Seconded by: Roy Want </a:t>
            </a:r>
          </a:p>
          <a:p>
            <a:r>
              <a:rPr lang="en-US" sz="2000" b="0" dirty="0"/>
              <a:t>Results (Y/N/A): 20/0/5</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5CC65AEC-49C0-4F52-BFFE-87D796389EAA}"/>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3627C75E-263D-4AE2-8828-4A07486F050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A9780E7-1B9A-452D-BFD0-8F85B35D237A}"/>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195889254"/>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66A5B5-7C72-4309-B6E4-64BFA51E8B39}"/>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EF7116E3-772F-4243-BB0D-A84C2FFB484A}"/>
              </a:ext>
            </a:extLst>
          </p:cNvPr>
          <p:cNvSpPr>
            <a:spLocks noGrp="1"/>
          </p:cNvSpPr>
          <p:nvPr>
            <p:ph idx="1"/>
          </p:nvPr>
        </p:nvSpPr>
        <p:spPr/>
        <p:txBody>
          <a:bodyPr/>
          <a:lstStyle/>
          <a:p>
            <a:r>
              <a:rPr lang="en-US" sz="2000" dirty="0"/>
              <a:t>Motion</a:t>
            </a:r>
            <a:r>
              <a:rPr lang="en-US" sz="2000" b="0" dirty="0"/>
              <a:t> (202103-02):</a:t>
            </a:r>
          </a:p>
          <a:p>
            <a:pPr marL="0" indent="0"/>
            <a:r>
              <a:rPr lang="en-US" sz="2000" b="0" dirty="0"/>
              <a:t>Move to approve document 11-20-1986r1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 Assaf Kasher </a:t>
            </a:r>
          </a:p>
          <a:p>
            <a:r>
              <a:rPr lang="en-US" sz="2000" b="0" dirty="0"/>
              <a:t>Seconded by: Qinghua Li</a:t>
            </a:r>
          </a:p>
          <a:p>
            <a:r>
              <a:rPr lang="en-US" sz="2000" b="0" dirty="0"/>
              <a:t>Results (Y/N/A): </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2CB47E48-D53B-4B74-8A91-B803727B978B}"/>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23B09486-B955-4CE4-8B5F-CD1D90B562C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EA581C4-9806-405F-A86A-67FD5F947C9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96437698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(202103-03):</a:t>
            </a:r>
          </a:p>
          <a:p>
            <a:r>
              <a:rPr lang="en-US" sz="2000" b="0" dirty="0"/>
              <a:t>Move to adopt the resolution depicted by document 11-21-0291r4 for CIDs </a:t>
            </a:r>
          </a:p>
          <a:p>
            <a:r>
              <a:rPr lang="en-US" sz="2000" b="0" dirty="0"/>
              <a:t>5018, 5019, 5030, 5031, 5085, 5086, 5144, 5263, 5268, 5276, 5292, 5299, 5300, </a:t>
            </a:r>
          </a:p>
          <a:p>
            <a:r>
              <a:rPr lang="en-US" sz="2000" b="0" dirty="0"/>
              <a:t>5301, 5302, 5303, 5304, 5305, 5306, 5307, 5308, 5337, 5338, 5339, 5340, 5357, </a:t>
            </a:r>
          </a:p>
          <a:p>
            <a:r>
              <a:rPr lang="en-US" sz="2000" b="0" dirty="0"/>
              <a:t>5358, 5359, 5360, 5362, 5363, 5370, 5371, 5372, 5374, 5394, 5398, 5401, 5403, </a:t>
            </a:r>
          </a:p>
          <a:p>
            <a:pPr marL="0" indent="0"/>
            <a:r>
              <a:rPr lang="en-US" sz="2000" b="0" dirty="0"/>
              <a:t>5445, 5453, 5455, and 5456 ( 43 CIDs total), instruct the technical editor to incorporate it in the P802.11az draft and grant the editor editorial license. </a:t>
            </a:r>
          </a:p>
          <a:p>
            <a:endParaRPr lang="en-US" sz="2000" b="0" dirty="0"/>
          </a:p>
          <a:p>
            <a:r>
              <a:rPr lang="en-US" sz="2000" b="0" dirty="0"/>
              <a:t>Moved: Nehru Bhandaru</a:t>
            </a:r>
          </a:p>
          <a:p>
            <a:r>
              <a:rPr lang="en-US" sz="2000" b="0" dirty="0"/>
              <a:t>Second: Ali Raissinia </a:t>
            </a:r>
          </a:p>
          <a:p>
            <a:r>
              <a:rPr lang="en-US" sz="2000" b="0" dirty="0"/>
              <a:t>Results (Y/N/A):</a:t>
            </a:r>
          </a:p>
          <a:p>
            <a:r>
              <a:rPr lang="en-US" sz="2000" b="0" dirty="0"/>
              <a:t>Unanimous approval.</a:t>
            </a:r>
          </a:p>
          <a:p>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23800767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340768"/>
            <a:ext cx="10361084" cy="4753647"/>
          </a:xfrm>
        </p:spPr>
        <p:txBody>
          <a:bodyPr/>
          <a:lstStyle/>
          <a:p>
            <a:r>
              <a:rPr lang="en-US" sz="2000" dirty="0"/>
              <a:t>Motion</a:t>
            </a:r>
            <a:r>
              <a:rPr lang="en-US" sz="2000" b="0" dirty="0"/>
              <a:t> (202103-04):</a:t>
            </a:r>
          </a:p>
          <a:p>
            <a:pPr marL="0" indent="0"/>
            <a:r>
              <a:rPr lang="en-US" sz="2000" b="0" dirty="0"/>
              <a:t>Move to adopt the resolution depicted by document 11-21-0346r2 for CIDs 5109, 5111, 5440, 5441, 5442, 5443, 5114, 5115, 5395, 5281, 5286, 5397, 5402, 5136, 5149 ( 15 CIDs total), instruct the technical editor to incorporate it in the P802.11az draft and grant the editor editorial license. </a:t>
            </a:r>
          </a:p>
          <a:p>
            <a:endParaRPr lang="en-US" sz="2000" b="0" dirty="0"/>
          </a:p>
          <a:p>
            <a:r>
              <a:rPr lang="en-US" sz="2000" b="0" dirty="0"/>
              <a:t>Moved: Assaf Kasher </a:t>
            </a:r>
          </a:p>
          <a:p>
            <a:r>
              <a:rPr lang="en-US" sz="2000" b="0" dirty="0"/>
              <a:t>Second: Solomon Trainin </a:t>
            </a:r>
          </a:p>
          <a:p>
            <a:r>
              <a:rPr lang="en-US" sz="2000" b="0" dirty="0"/>
              <a:t>Results (Y/N/A):</a:t>
            </a:r>
          </a:p>
          <a:p>
            <a:r>
              <a:rPr lang="en-US" sz="2000" b="0" dirty="0"/>
              <a:t>Unanimous approval.</a:t>
            </a:r>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08855720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11-21-0188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(202103-05):</a:t>
            </a:r>
          </a:p>
          <a:p>
            <a:pPr marL="0" indent="0"/>
            <a:r>
              <a:rPr lang="en-US" sz="2000" b="0" dirty="0"/>
              <a:t>Move to adopt the resolution depicted by document 11-21-0307r3 for CIDs 5088, 5454, 5193, and 5175 ( 4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Roy Want </a:t>
            </a:r>
          </a:p>
          <a:p>
            <a:pPr marL="0" indent="0"/>
            <a:r>
              <a:rPr lang="en-US" sz="2000" b="0" dirty="0"/>
              <a:t>Results (Y/N/A): 22/1/9</a:t>
            </a:r>
          </a:p>
          <a:p>
            <a:pPr marL="0" indent="0"/>
            <a:r>
              <a:rPr lang="en-US" sz="2000" b="0" dirty="0"/>
              <a:t>Motion passes.</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768284472"/>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1CBFFB-BD98-4E5F-ACC9-E25EC7B3C8D2}"/>
              </a:ext>
            </a:extLst>
          </p:cNvPr>
          <p:cNvSpPr>
            <a:spLocks noGrp="1"/>
          </p:cNvSpPr>
          <p:nvPr>
            <p:ph type="title"/>
          </p:nvPr>
        </p:nvSpPr>
        <p:spPr>
          <a:xfrm>
            <a:off x="914401" y="685801"/>
            <a:ext cx="10361084" cy="510951"/>
          </a:xfrm>
        </p:spPr>
        <p:txBody>
          <a:bodyPr/>
          <a:lstStyle/>
          <a:p>
            <a:r>
              <a:rPr lang="en-US" dirty="0"/>
              <a:t>Submission 11-21-0318</a:t>
            </a:r>
          </a:p>
        </p:txBody>
      </p:sp>
      <p:sp>
        <p:nvSpPr>
          <p:cNvPr id="3" name="Content Placeholder 2">
            <a:extLst>
              <a:ext uri="{FF2B5EF4-FFF2-40B4-BE49-F238E27FC236}">
                <a16:creationId xmlns:a16="http://schemas.microsoft.com/office/drawing/2014/main" id="{17E48025-4698-4473-B15C-65A857D7E651}"/>
              </a:ext>
            </a:extLst>
          </p:cNvPr>
          <p:cNvSpPr>
            <a:spLocks noGrp="1"/>
          </p:cNvSpPr>
          <p:nvPr>
            <p:ph idx="1"/>
          </p:nvPr>
        </p:nvSpPr>
        <p:spPr>
          <a:xfrm>
            <a:off x="914401" y="1844824"/>
            <a:ext cx="10361084" cy="4249591"/>
          </a:xfrm>
        </p:spPr>
        <p:txBody>
          <a:bodyPr/>
          <a:lstStyle/>
          <a:p>
            <a:pPr marL="0" indent="0"/>
            <a:r>
              <a:rPr lang="en-US" sz="2000" dirty="0"/>
              <a:t>Motion</a:t>
            </a:r>
            <a:r>
              <a:rPr lang="en-US" sz="2000" b="0" dirty="0"/>
              <a:t> (202103-06):</a:t>
            </a:r>
          </a:p>
          <a:p>
            <a:pPr marL="0" indent="0"/>
            <a:r>
              <a:rPr lang="en-US" sz="2000" b="0" dirty="0"/>
              <a:t>Move to adopt the resolution depicted by document 11-21-0318r2 for CIDs 5204, 5072, 5205, 5207, 5404, 5405, 5214, 5215, 5216, 5217 and 5151 (11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p>
          <a:p>
            <a:pPr marL="0" indent="0"/>
            <a:r>
              <a:rPr lang="en-US" sz="2000" b="0" dirty="0"/>
              <a:t>Second: Ali Raissinia </a:t>
            </a:r>
          </a:p>
          <a:p>
            <a:pPr marL="0" indent="0"/>
            <a:r>
              <a:rPr lang="en-US" sz="2000" b="0" dirty="0"/>
              <a:t>Results (Y/N/A): unanimous approval.</a:t>
            </a:r>
          </a:p>
          <a:p>
            <a:pPr marL="0" indent="0"/>
            <a:endParaRPr lang="en-US" sz="2000" b="0" dirty="0"/>
          </a:p>
        </p:txBody>
      </p:sp>
      <p:sp>
        <p:nvSpPr>
          <p:cNvPr id="4" name="Slide Number Placeholder 3">
            <a:extLst>
              <a:ext uri="{FF2B5EF4-FFF2-40B4-BE49-F238E27FC236}">
                <a16:creationId xmlns:a16="http://schemas.microsoft.com/office/drawing/2014/main" id="{B4111070-8BB8-4E42-BCB0-A7E6A6BE4670}"/>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
        <p:nvSpPr>
          <p:cNvPr id="5" name="Footer Placeholder 4">
            <a:extLst>
              <a:ext uri="{FF2B5EF4-FFF2-40B4-BE49-F238E27FC236}">
                <a16:creationId xmlns:a16="http://schemas.microsoft.com/office/drawing/2014/main" id="{7BBE9E02-9B44-43B9-98DE-6B1C1E211F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6C3CA8C-1608-4A04-9E92-CE91A579DFA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802678370"/>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11-21-0478 </a:t>
            </a:r>
            <a:r>
              <a:rPr lang="en-US" sz="1800" b="0" dirty="0"/>
              <a:t>CID resolutions for lb253 </a:t>
            </a:r>
            <a:r>
              <a:rPr lang="en-US" altLang="en-US" sz="1800" b="0" dirty="0"/>
              <a:t>(Ali Raissinia)</a:t>
            </a:r>
            <a:endParaRPr lang="en-US" sz="1800" b="0" dirty="0"/>
          </a:p>
          <a:p>
            <a:pPr marL="0" indent="0"/>
            <a:endParaRPr lang="en-US" sz="1800" b="0" dirty="0"/>
          </a:p>
          <a:p>
            <a:pPr marL="0" indent="0"/>
            <a:r>
              <a:rPr lang="en-US" sz="2000" dirty="0"/>
              <a:t>Motion </a:t>
            </a:r>
            <a:r>
              <a:rPr lang="en-US" sz="2000" b="0" dirty="0"/>
              <a:t>(202104-01):</a:t>
            </a:r>
            <a:endParaRPr lang="en-US" sz="2000" dirty="0">
              <a:solidFill>
                <a:schemeClr val="tx1"/>
              </a:solidFill>
            </a:endParaRPr>
          </a:p>
          <a:p>
            <a:pPr marL="0" indent="0"/>
            <a:r>
              <a:rPr lang="en-US" sz="2000" b="0" dirty="0"/>
              <a:t>Move to adopt the resolution depicted by document 11-21-0478r2 for CIDs 5045, 5046, 5047, 5049, </a:t>
            </a:r>
          </a:p>
          <a:p>
            <a:pPr marL="0" indent="0"/>
            <a:r>
              <a:rPr lang="en-US" sz="2000" b="0" dirty="0"/>
              <a:t>5050, 5051, 5052, 5053, 5056, 5057, 5058, 5059, 5060, 5062, 5063, 5064, 5067, 5068, 5069, 5070,</a:t>
            </a:r>
          </a:p>
          <a:p>
            <a:pPr marL="0" indent="0"/>
            <a:r>
              <a:rPr lang="en-US" sz="2000" b="0" dirty="0"/>
              <a:t>and 5071 ( 21 CIDs total), instruct the technical editor to incorporate it in the P802.11az draft and grant the editor editorial license. </a:t>
            </a:r>
          </a:p>
          <a:p>
            <a:pPr marL="0" indent="0"/>
            <a:endParaRPr lang="en-US" sz="2000" b="0" dirty="0"/>
          </a:p>
          <a:p>
            <a:pPr marL="0" indent="0"/>
            <a:r>
              <a:rPr lang="en-US" sz="2000" b="0" dirty="0"/>
              <a:t>Moved: Ali Raissinia</a:t>
            </a:r>
            <a:endParaRPr lang="en-US" sz="2000" b="0" dirty="0">
              <a:solidFill>
                <a:schemeClr val="bg2">
                  <a:lumMod val="20000"/>
                  <a:lumOff val="80000"/>
                </a:schemeClr>
              </a:solidFill>
            </a:endParaRPr>
          </a:p>
          <a:p>
            <a:pPr marL="0" indent="0"/>
            <a:r>
              <a:rPr lang="en-US" sz="2000" b="0" dirty="0"/>
              <a:t>Second: Nehru Bhandaru </a:t>
            </a:r>
          </a:p>
          <a:p>
            <a:pPr marL="0" indent="0"/>
            <a:r>
              <a:rPr lang="en-US" sz="2000" b="0" dirty="0"/>
              <a:t>Results (Y/N/A): 10/0/0</a:t>
            </a:r>
          </a:p>
          <a:p>
            <a:pPr marL="0" indent="0"/>
            <a:r>
              <a:rPr lang="en-US" sz="2000" b="0" dirty="0"/>
              <a:t>Motion passes.</a:t>
            </a:r>
          </a:p>
          <a:p>
            <a:pPr marL="0" indent="0"/>
            <a:r>
              <a:rPr lang="en-US" sz="1600" b="0" dirty="0"/>
              <a:t>Results from the March 17</a:t>
            </a:r>
            <a:r>
              <a:rPr lang="en-US" sz="1600" b="0" baseline="30000" dirty="0"/>
              <a:t>th</a:t>
            </a:r>
            <a:r>
              <a:rPr lang="en-US" sz="1600" b="0" dirty="0"/>
              <a:t>  telecon (Y/N/A): 8/0/2</a:t>
            </a:r>
          </a:p>
          <a:p>
            <a:pPr marL="0" indent="0"/>
            <a:r>
              <a:rPr lang="en-US" sz="1600" b="0" dirty="0">
                <a:hlinkClick r:id="rId2"/>
              </a:rPr>
              <a:t>https://mentor.ieee.org/802.11/dcn/21/11-21-0478-02-00az-cid-resolutions-for-lb253.docx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713228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en-US" sz="1800" dirty="0"/>
              <a:t>11-20-0256 LB240 CR for Various Unassigned Comments Part2 </a:t>
            </a:r>
          </a:p>
          <a:p>
            <a:pPr marL="0" indent="0"/>
            <a:endParaRPr lang="en-US" dirty="0"/>
          </a:p>
          <a:p>
            <a:pPr marL="0" indent="0"/>
            <a:r>
              <a:rPr lang="en-US" sz="2000" dirty="0"/>
              <a:t>Motion </a:t>
            </a:r>
            <a:r>
              <a:rPr lang="en-US" sz="2000" b="0" dirty="0"/>
              <a:t>(202005-07)</a:t>
            </a:r>
            <a:endParaRPr lang="en-US" sz="2000" dirty="0"/>
          </a:p>
          <a:p>
            <a:pPr marL="0" indent="0"/>
            <a:r>
              <a:rPr lang="en-US" sz="2000" b="0" dirty="0"/>
              <a:t>Move to adopt the resolutions depicted by document 11-20-0256r1 for CIDs 3829, 3511, 3630, 3708, 3709 and 3716</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 Qinghua Li</a:t>
            </a:r>
          </a:p>
          <a:p>
            <a:pPr marL="0" indent="0"/>
            <a:r>
              <a:rPr lang="en-US" sz="2000" b="0" dirty="0"/>
              <a:t>Second: Assaf Kasher</a:t>
            </a:r>
          </a:p>
          <a:p>
            <a:pPr marL="0" indent="0"/>
            <a:r>
              <a:rPr lang="en-US" sz="2000" b="0" dirty="0"/>
              <a:t>Results (Y/N/A): unanimous consent</a:t>
            </a:r>
          </a:p>
          <a:p>
            <a:pPr marL="0" indent="0"/>
            <a:endParaRPr lang="en-US" sz="2000" b="0" dirty="0"/>
          </a:p>
          <a:p>
            <a:pPr marL="0" indent="0"/>
            <a:r>
              <a:rPr lang="en-US" sz="1600" b="0" dirty="0"/>
              <a:t>Results from the Feb. 5 telecon (Y/N/A): 9/0/0</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80472281"/>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11-21-0505 six CID resolutions for lb253 (Ali Raissinia)</a:t>
            </a:r>
            <a:endParaRPr lang="en-US" sz="1800" b="0" dirty="0"/>
          </a:p>
          <a:p>
            <a:pPr marL="0" indent="0"/>
            <a:endParaRPr lang="en-US" sz="1800" b="0" dirty="0"/>
          </a:p>
          <a:p>
            <a:pPr marL="0" indent="0"/>
            <a:r>
              <a:rPr lang="en-US" sz="2000" dirty="0"/>
              <a:t>Motion </a:t>
            </a:r>
            <a:r>
              <a:rPr lang="en-US" sz="2000" b="0" dirty="0"/>
              <a:t>(202104-02):</a:t>
            </a:r>
            <a:endParaRPr lang="en-US" sz="2000" dirty="0">
              <a:solidFill>
                <a:schemeClr val="tx1"/>
              </a:solidFill>
            </a:endParaRPr>
          </a:p>
          <a:p>
            <a:pPr marL="0" indent="0"/>
            <a:r>
              <a:rPr lang="en-US" sz="2000" b="0" dirty="0"/>
              <a:t>Move to adopt the resolution depicted by document 11-21-0505r1 for CIDs 5061, 5066, 5198, 5222, 5224, 5230 (6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Roy Want</a:t>
            </a:r>
          </a:p>
          <a:p>
            <a:pPr marL="0" indent="0"/>
            <a:r>
              <a:rPr lang="en-US" sz="2000" b="0" dirty="0"/>
              <a:t>Results (Y/N/A): unanimous </a:t>
            </a:r>
          </a:p>
          <a:p>
            <a:pPr marL="0" indent="0"/>
            <a:endParaRPr lang="en-US" sz="2000" b="0" dirty="0"/>
          </a:p>
          <a:p>
            <a:pPr marL="0" indent="0"/>
            <a:r>
              <a:rPr lang="en-US" sz="1600" b="0" dirty="0"/>
              <a:t>Results from the March 25</a:t>
            </a:r>
            <a:r>
              <a:rPr lang="en-US" sz="1600" b="0" baseline="30000" dirty="0"/>
              <a:t>th</a:t>
            </a:r>
            <a:r>
              <a:rPr lang="en-US" sz="1600" b="0" dirty="0"/>
              <a:t> telecon (Y/N/A): 7/0/1</a:t>
            </a:r>
          </a:p>
          <a:p>
            <a:pPr marL="0" indent="0"/>
            <a:r>
              <a:rPr lang="en-US" sz="1600" b="0" dirty="0">
                <a:hlinkClick r:id="rId2"/>
              </a:rPr>
              <a:t>https://mentor.ieee.org/802.11/dcn/21/11-21-0505-01-00az-six-cid-resolutions-for-lb253.docx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40055672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11-21-0532 AID/RSID field clarification </a:t>
            </a:r>
            <a:r>
              <a:rPr lang="fr-FR" altLang="en-US" sz="1800" b="0" dirty="0"/>
              <a:t>(Dibakar Das)</a:t>
            </a:r>
          </a:p>
          <a:p>
            <a:pPr marL="0" indent="0" defTabSz="914400" fontAlgn="auto">
              <a:spcBef>
                <a:spcPts val="0"/>
              </a:spcBef>
              <a:spcAft>
                <a:spcPts val="0"/>
              </a:spcAft>
              <a:buClrTx/>
              <a:buSzTx/>
              <a:defRPr/>
            </a:pPr>
            <a:endParaRPr lang="en-US" sz="1800" b="0" dirty="0"/>
          </a:p>
          <a:p>
            <a:pPr marL="0" indent="0"/>
            <a:r>
              <a:rPr lang="en-US" sz="2000" dirty="0"/>
              <a:t>Motion </a:t>
            </a:r>
            <a:r>
              <a:rPr lang="en-US" sz="2000" b="0" dirty="0"/>
              <a:t>(202104-03):</a:t>
            </a:r>
            <a:endParaRPr lang="en-US" sz="2000" dirty="0">
              <a:solidFill>
                <a:schemeClr val="tx1"/>
              </a:solidFill>
            </a:endParaRPr>
          </a:p>
          <a:p>
            <a:pPr marL="0" indent="0"/>
            <a:r>
              <a:rPr lang="en-US" sz="2000" b="0" dirty="0"/>
              <a:t>Move to adopt the text changes depicted by document 11-21-0532r0,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 unanimous </a:t>
            </a:r>
          </a:p>
          <a:p>
            <a:pPr marL="0" indent="0"/>
            <a:endParaRPr lang="en-US" sz="2000" b="0" dirty="0"/>
          </a:p>
          <a:p>
            <a:pPr marL="0" indent="0"/>
            <a:r>
              <a:rPr lang="en-US" sz="1600" b="0" dirty="0"/>
              <a:t>Results from the March 31</a:t>
            </a:r>
            <a:r>
              <a:rPr lang="en-US" sz="1600" b="0" baseline="30000" dirty="0"/>
              <a:t>st</a:t>
            </a:r>
            <a:r>
              <a:rPr lang="en-US" sz="1600" b="0" dirty="0"/>
              <a:t> telecon (Y/N/A): 10/0/0</a:t>
            </a:r>
          </a:p>
          <a:p>
            <a:pPr marL="0" indent="0"/>
            <a:r>
              <a:rPr lang="en-US" sz="1600" b="0" dirty="0">
                <a:hlinkClick r:id="rId2"/>
              </a:rPr>
              <a:t>https://mentor.ieee.org/802.11/dcn/21/11-21-0532-00-00az-aid-rsid-field-clarification.docx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00954966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11-21-0533 </a:t>
            </a:r>
            <a:r>
              <a:rPr lang="en-US" altLang="en-US" sz="1800" b="0" dirty="0" err="1"/>
              <a:t>TGaz</a:t>
            </a:r>
            <a:r>
              <a:rPr lang="en-US" altLang="en-US" sz="1800" b="0" dirty="0"/>
              <a:t> LB253 CR (Jonathan Segev)</a:t>
            </a:r>
            <a:endParaRPr lang="en-US" sz="1800" b="0" dirty="0"/>
          </a:p>
          <a:p>
            <a:pPr marL="0" indent="0"/>
            <a:endParaRPr lang="en-US" sz="1800" b="0" dirty="0"/>
          </a:p>
          <a:p>
            <a:pPr marL="0" indent="0"/>
            <a:r>
              <a:rPr lang="en-US" sz="2000" dirty="0"/>
              <a:t>Motion </a:t>
            </a:r>
            <a:r>
              <a:rPr lang="en-US" sz="2000" b="0" dirty="0"/>
              <a:t>(202104-04):</a:t>
            </a:r>
            <a:endParaRPr lang="en-US" sz="2000" dirty="0">
              <a:solidFill>
                <a:schemeClr val="tx1"/>
              </a:solidFill>
            </a:endParaRPr>
          </a:p>
          <a:p>
            <a:pPr marL="0" indent="0"/>
            <a:r>
              <a:rPr lang="en-US" sz="2000" b="0" dirty="0"/>
              <a:t>Move to adopt the resolution depicted by document 11-21-0533r2 for CIDs  5000, 5003, 5004, 5005, 5006, 5009, 5237(7 CIDs total), instruct the technical editor to incorporate it in the P802.11az draft and grant the editor editorial license. </a:t>
            </a:r>
          </a:p>
          <a:p>
            <a:pPr marL="0" indent="0"/>
            <a:endParaRPr lang="en-US" sz="2000" b="0" dirty="0"/>
          </a:p>
          <a:p>
            <a:pPr marL="0" indent="0"/>
            <a:r>
              <a:rPr lang="en-US" sz="2000" b="0" dirty="0"/>
              <a:t>Moved: Ali Raissinia </a:t>
            </a:r>
            <a:endParaRPr lang="en-US" sz="2000" b="0" dirty="0">
              <a:solidFill>
                <a:schemeClr val="bg2">
                  <a:lumMod val="20000"/>
                  <a:lumOff val="80000"/>
                </a:schemeClr>
              </a:solidFill>
            </a:endParaRPr>
          </a:p>
          <a:p>
            <a:pPr marL="0" indent="0"/>
            <a:r>
              <a:rPr lang="en-US" sz="2000" b="0" dirty="0"/>
              <a:t>Second: Christian Berger</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12/0/0</a:t>
            </a:r>
          </a:p>
          <a:p>
            <a:pPr marL="0" indent="0"/>
            <a:r>
              <a:rPr lang="en-US" sz="1600" b="0" dirty="0">
                <a:hlinkClick r:id="rId2"/>
              </a:rPr>
              <a:t>https://mentor.ieee.org/802.11/dcn/21/11-21-0533-02-00az-tgaz-lb253-cr.docx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260682584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11-21-0564 LB253-resoluiton-to-CID-set2 (Assaf Kasher)</a:t>
            </a:r>
            <a:endParaRPr lang="en-US" sz="1800" b="0" dirty="0"/>
          </a:p>
          <a:p>
            <a:pPr marL="0" indent="0"/>
            <a:endParaRPr lang="en-US" sz="1800" b="0" dirty="0"/>
          </a:p>
          <a:p>
            <a:pPr marL="0" indent="0"/>
            <a:r>
              <a:rPr lang="en-US" sz="2000" dirty="0"/>
              <a:t>Motion </a:t>
            </a:r>
            <a:r>
              <a:rPr lang="en-US" sz="2000" b="0" dirty="0"/>
              <a:t>(202104-05):</a:t>
            </a:r>
            <a:endParaRPr lang="en-US" sz="2000" dirty="0">
              <a:solidFill>
                <a:schemeClr val="tx1"/>
              </a:solidFill>
            </a:endParaRPr>
          </a:p>
          <a:p>
            <a:pPr marL="0" indent="0"/>
            <a:r>
              <a:rPr lang="en-US" sz="2000" b="0" dirty="0"/>
              <a:t>Move to adopt the resolution depicted by document 11-21-0564r2 for CIDs 5219, 5029, 5400, 5139, 5152, 5097, 5098, 5429, 5260 (9 CIDs total), instruct the technical editor to incorporate it in the P802.11az draft and grant the editor editorial license. </a:t>
            </a:r>
          </a:p>
          <a:p>
            <a:pPr marL="0" indent="0"/>
            <a:endParaRPr lang="en-US" sz="2000" b="0" dirty="0"/>
          </a:p>
          <a:p>
            <a:pPr marL="0" indent="0"/>
            <a:r>
              <a:rPr lang="en-US" sz="2000" b="0" dirty="0"/>
              <a:t>Moved: Assaf Kasher</a:t>
            </a:r>
            <a:endParaRPr lang="en-US" sz="2000" b="0" dirty="0">
              <a:solidFill>
                <a:schemeClr val="bg2">
                  <a:lumMod val="20000"/>
                  <a:lumOff val="80000"/>
                </a:schemeClr>
              </a:solidFill>
            </a:endParaRPr>
          </a:p>
          <a:p>
            <a:pPr marL="0" indent="0"/>
            <a:r>
              <a:rPr lang="en-US" sz="2000" b="0" dirty="0"/>
              <a:t>Second: Ali Raissinia</a:t>
            </a:r>
          </a:p>
          <a:p>
            <a:pPr marL="0" indent="0"/>
            <a:r>
              <a:rPr lang="en-US" sz="2000" b="0" dirty="0"/>
              <a:t>Results (Y/N/A): unanimous</a:t>
            </a:r>
          </a:p>
          <a:p>
            <a:pPr marL="0" indent="0"/>
            <a:endParaRPr lang="en-US" sz="2000" b="0" dirty="0"/>
          </a:p>
          <a:p>
            <a:pPr marL="0" indent="0"/>
            <a:r>
              <a:rPr lang="en-US" sz="1600" b="0" dirty="0"/>
              <a:t>Results from the Apr. 7</a:t>
            </a:r>
            <a:r>
              <a:rPr lang="en-US" sz="1600" b="0" baseline="30000" dirty="0"/>
              <a:t>th</a:t>
            </a:r>
            <a:r>
              <a:rPr lang="en-US" sz="1600" b="0" dirty="0"/>
              <a:t> telecon (Y/N/A): 9/0/1</a:t>
            </a:r>
          </a:p>
          <a:p>
            <a:pPr marL="0" indent="0"/>
            <a:r>
              <a:rPr lang="en-US" sz="1600" b="0" dirty="0">
                <a:hlinkClick r:id="rId2"/>
              </a:rPr>
              <a:t>https://mentor.ieee.org/802.11/dcn/21/11-21-0564-02-00az-lb253-resoluiton-to-cid-set2.docx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31217730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49D671-E227-4012-BDE2-6F9404879FD0}"/>
              </a:ext>
            </a:extLst>
          </p:cNvPr>
          <p:cNvSpPr>
            <a:spLocks noGrp="1"/>
          </p:cNvSpPr>
          <p:nvPr>
            <p:ph type="title"/>
          </p:nvPr>
        </p:nvSpPr>
        <p:spPr>
          <a:xfrm>
            <a:off x="914401" y="685802"/>
            <a:ext cx="10361084" cy="366934"/>
          </a:xfrm>
        </p:spPr>
        <p:txBody>
          <a:bodyPr/>
          <a:lstStyle/>
          <a:p>
            <a:r>
              <a:rPr lang="en-US" dirty="0"/>
              <a:t>Submissions Awaiting Motions from Telecon</a:t>
            </a:r>
          </a:p>
        </p:txBody>
      </p:sp>
      <p:sp>
        <p:nvSpPr>
          <p:cNvPr id="3" name="Content Placeholder 2">
            <a:extLst>
              <a:ext uri="{FF2B5EF4-FFF2-40B4-BE49-F238E27FC236}">
                <a16:creationId xmlns:a16="http://schemas.microsoft.com/office/drawing/2014/main" id="{66085704-25EC-49A8-B491-3E60E993EA49}"/>
              </a:ext>
            </a:extLst>
          </p:cNvPr>
          <p:cNvSpPr>
            <a:spLocks noGrp="1"/>
          </p:cNvSpPr>
          <p:nvPr>
            <p:ph idx="1"/>
          </p:nvPr>
        </p:nvSpPr>
        <p:spPr>
          <a:xfrm>
            <a:off x="479376" y="1340769"/>
            <a:ext cx="11233248" cy="4753646"/>
          </a:xfrm>
        </p:spPr>
        <p:txBody>
          <a:bodyPr/>
          <a:lstStyle/>
          <a:p>
            <a:pPr marL="0" indent="0" defTabSz="914400" fontAlgn="auto">
              <a:spcBef>
                <a:spcPts val="0"/>
              </a:spcBef>
              <a:spcAft>
                <a:spcPts val="0"/>
              </a:spcAft>
              <a:buClrTx/>
              <a:buSzTx/>
              <a:defRPr/>
            </a:pPr>
            <a:r>
              <a:rPr lang="en-US" sz="1800" b="0" dirty="0"/>
              <a:t>Submission </a:t>
            </a:r>
            <a:r>
              <a:rPr lang="en-US" altLang="en-US" sz="1800" b="0" dirty="0"/>
              <a:t>11-21-0519 comment resolution lb253 parameters - part 3 (Christian Berger)</a:t>
            </a:r>
            <a:endParaRPr lang="en-US" sz="1800" b="0" dirty="0"/>
          </a:p>
          <a:p>
            <a:pPr marL="0" indent="0"/>
            <a:endParaRPr lang="en-US" sz="1800" b="0" dirty="0"/>
          </a:p>
          <a:p>
            <a:pPr marL="0" indent="0"/>
            <a:r>
              <a:rPr lang="en-US" sz="2000" dirty="0"/>
              <a:t>Motion </a:t>
            </a:r>
            <a:r>
              <a:rPr lang="en-US" sz="2000" b="0" dirty="0"/>
              <a:t>(202104-06):</a:t>
            </a:r>
            <a:endParaRPr lang="en-US" sz="2000" dirty="0">
              <a:solidFill>
                <a:schemeClr val="tx1"/>
              </a:solidFill>
            </a:endParaRPr>
          </a:p>
          <a:p>
            <a:pPr marL="0" indent="0"/>
            <a:r>
              <a:rPr lang="en-US" sz="2000" b="0" dirty="0"/>
              <a:t>Move to adopt the resolution depicted by document 11-21-0519r3 for CIDs 5014 (1 CIDs total), instruct the technical editor to incorporate it in the P802.11az draft and grant the editor editorial license. </a:t>
            </a:r>
          </a:p>
          <a:p>
            <a:pPr marL="0" indent="0"/>
            <a:endParaRPr lang="en-US" sz="2000" b="0" dirty="0"/>
          </a:p>
          <a:p>
            <a:pPr marL="0" indent="0"/>
            <a:r>
              <a:rPr lang="en-US" sz="2000" b="0" dirty="0"/>
              <a:t>Moved: Christian Berger</a:t>
            </a:r>
            <a:endParaRPr lang="en-US" sz="2000" b="0" dirty="0">
              <a:solidFill>
                <a:schemeClr val="bg2">
                  <a:lumMod val="20000"/>
                  <a:lumOff val="80000"/>
                </a:schemeClr>
              </a:solidFill>
            </a:endParaRPr>
          </a:p>
          <a:p>
            <a:pPr marL="0" indent="0"/>
            <a:r>
              <a:rPr lang="en-US" sz="2000" b="0" dirty="0"/>
              <a:t>Second: Nehru Bhandaru</a:t>
            </a:r>
          </a:p>
          <a:p>
            <a:pPr marL="0" indent="0"/>
            <a:r>
              <a:rPr lang="en-US" sz="2000" b="0" dirty="0"/>
              <a:t>Results (Y/N/A</a:t>
            </a:r>
            <a:r>
              <a:rPr lang="en-US" sz="2000" b="0"/>
              <a:t>): unanimous </a:t>
            </a:r>
            <a:endParaRPr lang="en-US" sz="2000" b="0" dirty="0"/>
          </a:p>
          <a:p>
            <a:pPr marL="0" indent="0"/>
            <a:endParaRPr lang="en-US" sz="2000" b="0" dirty="0"/>
          </a:p>
          <a:p>
            <a:pPr marL="0" indent="0"/>
            <a:r>
              <a:rPr lang="en-US" sz="1600" b="0" dirty="0"/>
              <a:t>Results from the Apr. 7</a:t>
            </a:r>
            <a:r>
              <a:rPr lang="en-US" sz="1600" b="0" baseline="30000" dirty="0"/>
              <a:t>th</a:t>
            </a:r>
            <a:r>
              <a:rPr lang="en-US" sz="1600" b="0" dirty="0"/>
              <a:t> telecon (Y/N/A): 9/0/2</a:t>
            </a:r>
          </a:p>
          <a:p>
            <a:pPr marL="0" indent="0"/>
            <a:r>
              <a:rPr lang="en-US" sz="1600" b="0" dirty="0">
                <a:hlinkClick r:id="rId2"/>
              </a:rPr>
              <a:t>https://mentor.ieee.org/802.11/dcn/21/11-21-0519-03-00az-comment-resolution-lb253-parameters-part-3.docx</a:t>
            </a:r>
            <a:r>
              <a:rPr lang="en-US" sz="1600" b="0" dirty="0"/>
              <a:t> </a:t>
            </a:r>
          </a:p>
        </p:txBody>
      </p:sp>
      <p:sp>
        <p:nvSpPr>
          <p:cNvPr id="4" name="Slide Number Placeholder 3">
            <a:extLst>
              <a:ext uri="{FF2B5EF4-FFF2-40B4-BE49-F238E27FC236}">
                <a16:creationId xmlns:a16="http://schemas.microsoft.com/office/drawing/2014/main" id="{74538CF5-DE7C-44D3-981B-F565A1E9D637}"/>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308A5272-1A66-4D2A-B914-16F0B51CCA0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EDF99AE-9FFE-412B-B043-B70DCE3DD4D5}"/>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25466210"/>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p:txBody>
          <a:bodyPr/>
          <a:lstStyle/>
          <a:p>
            <a:r>
              <a:rPr lang="en-US" sz="2000" dirty="0"/>
              <a:t>Motion </a:t>
            </a:r>
            <a:r>
              <a:rPr lang="en-US" sz="2000" b="0" dirty="0"/>
              <a:t>(202105-01):</a:t>
            </a:r>
          </a:p>
          <a:p>
            <a:pPr marL="0" indent="0"/>
            <a:r>
              <a:rPr lang="en-US" sz="2000" b="0" dirty="0"/>
              <a:t>Move to approve document 11-21-0422r0 </a:t>
            </a:r>
            <a:r>
              <a:rPr lang="en-US" sz="2000" b="0" dirty="0" err="1"/>
              <a:t>TGaz</a:t>
            </a:r>
            <a:r>
              <a:rPr lang="en-US" sz="2000" b="0" dirty="0"/>
              <a:t> 2021 March Plenary Minutes as the </a:t>
            </a:r>
            <a:r>
              <a:rPr lang="en-US" sz="2000" b="0" dirty="0" err="1"/>
              <a:t>TGaz</a:t>
            </a:r>
            <a:r>
              <a:rPr lang="en-US" sz="2000" b="0" dirty="0"/>
              <a:t> meetings minutes for the March IEEE Electronic meeting week. </a:t>
            </a:r>
          </a:p>
          <a:p>
            <a:endParaRPr lang="en-US" sz="2000" b="0" dirty="0"/>
          </a:p>
          <a:p>
            <a:r>
              <a:rPr lang="en-US" sz="2000" b="0" dirty="0"/>
              <a:t>Moved by: Stuart Kerry</a:t>
            </a:r>
          </a:p>
          <a:p>
            <a:r>
              <a:rPr lang="en-US" sz="2000" b="0" dirty="0"/>
              <a:t>Seconded by: Assaf Kasher</a:t>
            </a:r>
          </a:p>
          <a:p>
            <a:r>
              <a:rPr lang="en-US" sz="2000" b="0" dirty="0"/>
              <a:t>Results (Y/N/A):  19/0/1</a:t>
            </a:r>
          </a:p>
          <a:p>
            <a:r>
              <a:rPr lang="en-US" sz="2000" b="0" dirty="0"/>
              <a:t>Motion passes</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4231762105"/>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Approval of previous meeting minutes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751015"/>
            <a:ext cx="10361084" cy="4343400"/>
          </a:xfrm>
        </p:spPr>
        <p:txBody>
          <a:bodyPr/>
          <a:lstStyle/>
          <a:p>
            <a:endParaRPr lang="en-US" sz="2000" dirty="0"/>
          </a:p>
          <a:p>
            <a:r>
              <a:rPr lang="en-US" sz="2000" dirty="0"/>
              <a:t>Motion </a:t>
            </a:r>
            <a:r>
              <a:rPr lang="en-US" sz="2000" b="0" dirty="0"/>
              <a:t>(202105-02):</a:t>
            </a:r>
          </a:p>
          <a:p>
            <a:pPr marL="0" indent="0"/>
            <a:r>
              <a:rPr lang="en-US" sz="2000" b="0" dirty="0"/>
              <a:t>Move to approve document 11-21-0777r0 March-May 2021 Telecon Minutes as the </a:t>
            </a:r>
            <a:r>
              <a:rPr lang="en-US" sz="2000" b="0" dirty="0" err="1"/>
              <a:t>TGaz</a:t>
            </a:r>
            <a:r>
              <a:rPr lang="en-US" sz="2000" b="0" dirty="0"/>
              <a:t> meetings minutes for telecons running between the March and May IEEE Electronic meeting weeks. </a:t>
            </a:r>
          </a:p>
          <a:p>
            <a:endParaRPr lang="en-US" sz="2000" b="0" dirty="0"/>
          </a:p>
          <a:p>
            <a:r>
              <a:rPr lang="en-US" sz="2000" b="0" dirty="0"/>
              <a:t>Moved by: Ali Raissinia </a:t>
            </a:r>
          </a:p>
          <a:p>
            <a:r>
              <a:rPr lang="en-US" sz="2000" b="0" dirty="0"/>
              <a:t>Seconded by: Assaf Kasher</a:t>
            </a:r>
          </a:p>
          <a:p>
            <a:r>
              <a:rPr lang="en-US" sz="2000" b="0" dirty="0"/>
              <a:t>Results (Y/N/A): unanimous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772885054"/>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11-21-708 few </a:t>
            </a:r>
            <a:r>
              <a:rPr lang="en-US" sz="2000" b="0" dirty="0" err="1"/>
              <a:t>lb</a:t>
            </a:r>
            <a:r>
              <a:rPr lang="en-US" sz="2000" b="0" dirty="0"/>
              <a:t> 253 </a:t>
            </a:r>
            <a:r>
              <a:rPr lang="en-US" sz="2000" b="0" dirty="0" err="1"/>
              <a:t>crs</a:t>
            </a:r>
            <a:r>
              <a:rPr lang="en-US" sz="2000" b="0" dirty="0"/>
              <a:t> –b (Nehru Bhandaru)</a:t>
            </a:r>
          </a:p>
          <a:p>
            <a:endParaRPr lang="en-US" sz="1800" b="0" dirty="0"/>
          </a:p>
          <a:p>
            <a:r>
              <a:rPr lang="en-US" sz="2000" dirty="0"/>
              <a:t>Motion </a:t>
            </a:r>
            <a:r>
              <a:rPr lang="en-US" sz="2000" b="0" dirty="0"/>
              <a:t>(202105-03):</a:t>
            </a:r>
          </a:p>
          <a:p>
            <a:r>
              <a:rPr lang="en-US" sz="2000" b="0" dirty="0"/>
              <a:t>Move to adopt the resolution depicted by document 11-21-0708r0 for </a:t>
            </a:r>
            <a:r>
              <a:rPr lang="pt-BR" sz="2000" b="0" dirty="0"/>
              <a:t>CIDs 5260, 5351, 5364, 5385</a:t>
            </a:r>
          </a:p>
          <a:p>
            <a:pPr marL="0" indent="0"/>
            <a:r>
              <a:rPr lang="en-US" sz="2000" b="0" dirty="0"/>
              <a:t>(4 CIDs total), instruct the technical editor to incorporate it in the P802.11az draft and grant the editor editorial license. </a:t>
            </a:r>
          </a:p>
          <a:p>
            <a:endParaRPr lang="en-US" sz="2000" b="0" dirty="0"/>
          </a:p>
          <a:p>
            <a:r>
              <a:rPr lang="en-US" sz="2000" b="0" dirty="0"/>
              <a:t>Moved by: Nehru Bhandaru</a:t>
            </a:r>
          </a:p>
          <a:p>
            <a:r>
              <a:rPr lang="en-US" sz="2000" b="0" dirty="0"/>
              <a:t>Seconded by: Ali Raissinia </a:t>
            </a:r>
          </a:p>
          <a:p>
            <a:r>
              <a:rPr lang="en-US" sz="2000" b="0" dirty="0"/>
              <a:t>Results (Y/N/A): unanimous</a:t>
            </a:r>
          </a:p>
          <a:p>
            <a:endParaRPr lang="en-US" sz="2000" b="0" dirty="0"/>
          </a:p>
          <a:p>
            <a:r>
              <a:rPr lang="en-US" sz="1800" b="0" dirty="0"/>
              <a:t>Results from the April 29</a:t>
            </a:r>
            <a:r>
              <a:rPr lang="en-US" sz="1800" b="0" baseline="30000" dirty="0"/>
              <a:t>th</a:t>
            </a:r>
            <a:r>
              <a:rPr lang="en-US" sz="1800" b="0" dirty="0"/>
              <a:t> Telecon: 9/0/0</a:t>
            </a:r>
          </a:p>
          <a:p>
            <a:r>
              <a:rPr lang="en-US" sz="1600" b="0" dirty="0">
                <a:hlinkClick r:id="rId2"/>
              </a:rPr>
              <a:t>https://mentor.ieee.org/802.11/dcn/21/11-21-0708-00-00az-few-lb-253-crs-b.docx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70670348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Submissions Awaiting Motions</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b="0" dirty="0"/>
              <a:t>Submission 11-21-536 Comment Resolutions on Several PHY Topics (Steve Shellhammer)</a:t>
            </a:r>
          </a:p>
          <a:p>
            <a:endParaRPr lang="en-US" sz="1400" b="0" dirty="0"/>
          </a:p>
          <a:p>
            <a:r>
              <a:rPr lang="en-US" sz="2000" dirty="0"/>
              <a:t>Motion </a:t>
            </a:r>
            <a:r>
              <a:rPr lang="en-US" sz="2000" b="0" dirty="0"/>
              <a:t>(202105-04):</a:t>
            </a:r>
          </a:p>
          <a:p>
            <a:pPr marL="0" indent="0"/>
            <a:r>
              <a:rPr lang="en-US" sz="2000" b="0" dirty="0"/>
              <a:t>Move to adopt the resolution depicted by document 11-21-0536r1 for </a:t>
            </a:r>
            <a:r>
              <a:rPr lang="pt-BR" sz="2000" b="0" dirty="0"/>
              <a:t>CIDs </a:t>
            </a:r>
            <a:r>
              <a:rPr lang="en-US" sz="2000" b="0" dirty="0"/>
              <a:t>5413, 5414, 5415, 5416 and 5417 (5 CIDs total), instruct the technical editor to incorporate it in the P802.11az draft and grant the editor editorial license. </a:t>
            </a:r>
          </a:p>
          <a:p>
            <a:endParaRPr lang="en-US" sz="2000" b="0" dirty="0"/>
          </a:p>
          <a:p>
            <a:r>
              <a:rPr lang="en-US" sz="2000" b="0" dirty="0"/>
              <a:t>Moved by: Steve Shellhammer </a:t>
            </a:r>
          </a:p>
          <a:p>
            <a:r>
              <a:rPr lang="en-US" sz="2000" b="0" dirty="0"/>
              <a:t>Seconded by: Roy Want </a:t>
            </a:r>
          </a:p>
          <a:p>
            <a:r>
              <a:rPr lang="en-US" sz="2000" b="0" dirty="0"/>
              <a:t>Results (Y/N/A): Unanimous approval</a:t>
            </a:r>
          </a:p>
          <a:p>
            <a:endParaRPr lang="en-US" sz="2000" b="0" dirty="0"/>
          </a:p>
          <a:p>
            <a:r>
              <a:rPr lang="en-US" sz="2000" b="0" dirty="0"/>
              <a:t>Results from the May 5</a:t>
            </a:r>
            <a:r>
              <a:rPr lang="en-US" sz="2000" b="0" baseline="30000" dirty="0"/>
              <a:t>th</a:t>
            </a:r>
            <a:r>
              <a:rPr lang="en-US" sz="2000" b="0" dirty="0"/>
              <a:t> Telecon: 9/0/0</a:t>
            </a:r>
          </a:p>
          <a:p>
            <a:r>
              <a:rPr lang="en-US" sz="1600" b="0" dirty="0">
                <a:hlinkClick r:id="rId2"/>
              </a:rPr>
              <a:t>https://mentor.ieee.org/802.11/dcn/21/11-21-0536-01-00az-comment-resolutions-on-several-phy-topics.docx</a:t>
            </a:r>
            <a:r>
              <a:rPr lang="en-US" sz="1600" b="0" dirty="0"/>
              <a:t> </a:t>
            </a:r>
          </a:p>
          <a:p>
            <a:endParaRPr lang="en-US" sz="2000" b="0" dirty="0"/>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111939743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5D4345-8700-431B-8CD5-FCA5A6C08D88}"/>
              </a:ext>
            </a:extLst>
          </p:cNvPr>
          <p:cNvSpPr>
            <a:spLocks noGrp="1"/>
          </p:cNvSpPr>
          <p:nvPr>
            <p:ph type="title"/>
          </p:nvPr>
        </p:nvSpPr>
        <p:spPr/>
        <p:txBody>
          <a:bodyPr/>
          <a:lstStyle/>
          <a:p>
            <a:r>
              <a:rPr lang="en-US" dirty="0"/>
              <a:t>Submission 11-21-761</a:t>
            </a:r>
          </a:p>
        </p:txBody>
      </p:sp>
      <p:sp>
        <p:nvSpPr>
          <p:cNvPr id="3" name="Content Placeholder 2">
            <a:extLst>
              <a:ext uri="{FF2B5EF4-FFF2-40B4-BE49-F238E27FC236}">
                <a16:creationId xmlns:a16="http://schemas.microsoft.com/office/drawing/2014/main" id="{67DD31E9-AD35-400D-B673-CDF80A3048BB}"/>
              </a:ext>
            </a:extLst>
          </p:cNvPr>
          <p:cNvSpPr>
            <a:spLocks noGrp="1"/>
          </p:cNvSpPr>
          <p:nvPr>
            <p:ph idx="1"/>
          </p:nvPr>
        </p:nvSpPr>
        <p:spPr>
          <a:xfrm>
            <a:off x="914401" y="1484785"/>
            <a:ext cx="10361084" cy="4609630"/>
          </a:xfrm>
        </p:spPr>
        <p:txBody>
          <a:bodyPr/>
          <a:lstStyle/>
          <a:p>
            <a:r>
              <a:rPr lang="en-US" sz="2000" dirty="0"/>
              <a:t>Motion </a:t>
            </a:r>
            <a:r>
              <a:rPr lang="en-US" sz="2000" b="0" dirty="0"/>
              <a:t>(202105-05):</a:t>
            </a:r>
          </a:p>
          <a:p>
            <a:pPr marL="0" indent="0"/>
            <a:r>
              <a:rPr lang="en-US" sz="2000" b="0" dirty="0"/>
              <a:t>Move to adopt the text changes and the resolutions depicted by document 11-21-0761r3 for </a:t>
            </a:r>
            <a:r>
              <a:rPr lang="pt-BR" sz="2000" b="0" dirty="0"/>
              <a:t>CIDs 5190 and 5191 </a:t>
            </a:r>
            <a:r>
              <a:rPr lang="en-US" sz="2000" b="0" dirty="0"/>
              <a:t>(2 CIDs total), instruct the technical editor to incorporate it in the P802.11az draft and grant the editor editorial license. </a:t>
            </a:r>
          </a:p>
          <a:p>
            <a:endParaRPr lang="en-US" sz="2000" b="0" dirty="0"/>
          </a:p>
          <a:p>
            <a:r>
              <a:rPr lang="en-US" sz="2000" b="0" dirty="0"/>
              <a:t>Moved by: Christian Berger </a:t>
            </a:r>
          </a:p>
          <a:p>
            <a:r>
              <a:rPr lang="en-US" sz="2000" b="0" dirty="0"/>
              <a:t>Seconded by: Ali Raissinia </a:t>
            </a:r>
          </a:p>
          <a:p>
            <a:r>
              <a:rPr lang="en-US" sz="2000" b="0" dirty="0"/>
              <a:t>Results (Y/N/A): 17/0/1</a:t>
            </a:r>
          </a:p>
          <a:p>
            <a:r>
              <a:rPr lang="en-US" sz="2000" b="0" dirty="0"/>
              <a:t>Motion passes.</a:t>
            </a:r>
          </a:p>
        </p:txBody>
      </p:sp>
      <p:sp>
        <p:nvSpPr>
          <p:cNvPr id="4" name="Slide Number Placeholder 3">
            <a:extLst>
              <a:ext uri="{FF2B5EF4-FFF2-40B4-BE49-F238E27FC236}">
                <a16:creationId xmlns:a16="http://schemas.microsoft.com/office/drawing/2014/main" id="{288ED959-0147-4215-B07C-F83FFB06870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94652B5B-501E-44CA-B4A4-88D8740F0BD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71EA141-F66E-4214-928E-604C67E230E1}"/>
              </a:ext>
            </a:extLst>
          </p:cNvPr>
          <p:cNvSpPr>
            <a:spLocks noGrp="1"/>
          </p:cNvSpPr>
          <p:nvPr>
            <p:ph type="dt" idx="15"/>
          </p:nvPr>
        </p:nvSpPr>
        <p:spPr/>
        <p:txBody>
          <a:bodyPr/>
          <a:lstStyle/>
          <a:p>
            <a:r>
              <a:rPr lang="en-US"/>
              <a:t>June 2021</a:t>
            </a:r>
            <a:endParaRPr lang="en-GB" dirty="0"/>
          </a:p>
        </p:txBody>
      </p:sp>
    </p:spTree>
    <p:extLst>
      <p:ext uri="{BB962C8B-B14F-4D97-AF65-F5344CB8AC3E}">
        <p14:creationId xmlns:p14="http://schemas.microsoft.com/office/powerpoint/2010/main" val="363219681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77171</TotalTime>
  <Words>9778</Words>
  <Application>Microsoft Office PowerPoint</Application>
  <PresentationFormat>Widescreen</PresentationFormat>
  <Paragraphs>1351</Paragraphs>
  <Slides>107</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107</vt:i4>
      </vt:variant>
    </vt:vector>
  </HeadingPairs>
  <TitlesOfParts>
    <vt:vector size="111" baseType="lpstr">
      <vt:lpstr>Arial</vt:lpstr>
      <vt:lpstr>Times New Roman</vt:lpstr>
      <vt:lpstr>Office Theme</vt:lpstr>
      <vt:lpstr>Document</vt:lpstr>
      <vt:lpstr>TGaz Plenary Meeting Motion compendium</vt:lpstr>
      <vt:lpstr>Abstract</vt:lpstr>
      <vt:lpstr>Approval of previous meeting minutes</vt:lpstr>
      <vt:lpstr>Approval of previous meeting minutes</vt:lpstr>
      <vt:lpstr>Approval of previous meeting minutes</vt:lpstr>
      <vt:lpstr>Approval of previous meeting minutes</vt:lpstr>
      <vt:lpstr>Approval of previous meeting minutes</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Comment Resolution from Ad Hoc and Telecon</vt:lpstr>
      <vt:lpstr>Approval of previous meeting minutes</vt:lpstr>
      <vt:lpstr>Comment resolutions from Telecons</vt:lpstr>
      <vt:lpstr>Text Changes from Telecons</vt:lpstr>
      <vt:lpstr>Comment Resolution from July plenary</vt:lpstr>
      <vt:lpstr>PowerPoint Presentation</vt:lpstr>
      <vt:lpstr>References</vt:lpstr>
      <vt:lpstr>PowerPoint Presentation</vt:lpstr>
      <vt:lpstr>Approval of previous meeting minutes</vt:lpstr>
      <vt:lpstr>Approval of previous meeting minutes</vt:lpstr>
      <vt:lpstr>Text Changes from Telecons</vt:lpstr>
      <vt:lpstr>Comment resolutions from Telecons</vt:lpstr>
      <vt:lpstr>PowerPoint Presentation</vt:lpstr>
      <vt:lpstr>References</vt:lpstr>
      <vt:lpstr>PowerPoint Presentation</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Approval of previous meeting minutes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Comment resolutions from Telecons</vt:lpstr>
      <vt:lpstr>Approval of previous meeting minutes</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 11-20-1745</vt:lpstr>
      <vt:lpstr>Submission 11-20-1719</vt:lpstr>
      <vt:lpstr>Submission 11-20-1354</vt:lpstr>
      <vt:lpstr>Submission 11-20-1731</vt:lpstr>
      <vt:lpstr>Submission 11-20-1723</vt:lpstr>
      <vt:lpstr>Submission 11-20-1653</vt:lpstr>
      <vt:lpstr>Submission 11-20-1556</vt:lpstr>
      <vt:lpstr>Submission 11-20-1759</vt:lpstr>
      <vt:lpstr>Submission 11-20-1787</vt:lpstr>
      <vt:lpstr>Submission 11-20-1666</vt:lpstr>
      <vt:lpstr>Submission 11-20-1749</vt:lpstr>
      <vt:lpstr>Submission 11-20-1799</vt:lpstr>
      <vt:lpstr>Submission 11-20-1733</vt:lpstr>
      <vt:lpstr>Submission 11-20-1649</vt:lpstr>
      <vt:lpstr>Submission 11-20-1789</vt:lpstr>
      <vt:lpstr>Submission 11-20-1245</vt:lpstr>
      <vt:lpstr>Submission 11-20-1820</vt:lpstr>
      <vt:lpstr>Approval of previous meeting minutes</vt:lpstr>
      <vt:lpstr>Approval of previous meeting minutes</vt:lpstr>
      <vt:lpstr>Submissions Awaiting Motions from Telecon</vt:lpstr>
      <vt:lpstr>Submissions Awaiting Motions from Telecon</vt:lpstr>
      <vt:lpstr>Submission 11-21-0188</vt:lpstr>
      <vt:lpstr>Submission 11-21-0318</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Submissions Awaiting Motions from Telecon</vt:lpstr>
      <vt:lpstr>Approval of previous meeting minutes</vt:lpstr>
      <vt:lpstr>Approval of previous meeting minutes</vt:lpstr>
      <vt:lpstr>Submissions Awaiting Motions</vt:lpstr>
      <vt:lpstr>Submissions Awaiting Motions</vt:lpstr>
      <vt:lpstr>Submission 11-21-761</vt:lpstr>
      <vt:lpstr>Submission 11-21-811</vt:lpstr>
      <vt:lpstr>PAR Extension</vt:lpstr>
      <vt:lpstr>Submission 11-21-810</vt:lpstr>
      <vt:lpstr>Submission 11-21-815</vt:lpstr>
      <vt:lpstr>Submissions Awaiting Motions</vt:lpstr>
      <vt:lpstr>Submissions Awaiting Motions</vt:lpstr>
      <vt:lpstr>Submissions Awaiting Motions</vt:lpstr>
      <vt:lpstr>Submissions Awaiting Motions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399</cp:revision>
  <cp:lastPrinted>1601-01-01T00:00:00Z</cp:lastPrinted>
  <dcterms:created xsi:type="dcterms:W3CDTF">2018-08-06T10:28:59Z</dcterms:created>
  <dcterms:modified xsi:type="dcterms:W3CDTF">2021-06-08T23:10:01Z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cf71c1a4-8d00-41e3-9d47-7ecc3d185fa5</vt:lpwstr>
  </property>
  <property fmtid="{D5CDD505-2E9C-101B-9397-08002B2CF9AE}" pid="3" name="CTP_TimeStamp">
    <vt:lpwstr>2020-08-18 21:04:00Z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