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488" r:id="rId4"/>
    <p:sldId id="489" r:id="rId5"/>
    <p:sldId id="490" r:id="rId6"/>
    <p:sldId id="491" r:id="rId7"/>
    <p:sldId id="492" r:id="rId8"/>
    <p:sldId id="476" r:id="rId9"/>
    <p:sldId id="477" r:id="rId10"/>
    <p:sldId id="480" r:id="rId11"/>
    <p:sldId id="481" r:id="rId12"/>
    <p:sldId id="479" r:id="rId13"/>
    <p:sldId id="482" r:id="rId14"/>
    <p:sldId id="478" r:id="rId15"/>
    <p:sldId id="484" r:id="rId16"/>
    <p:sldId id="483" r:id="rId17"/>
    <p:sldId id="485" r:id="rId18"/>
    <p:sldId id="486" r:id="rId19"/>
    <p:sldId id="487" r:id="rId20"/>
    <p:sldId id="494" r:id="rId21"/>
    <p:sldId id="495" r:id="rId22"/>
    <p:sldId id="496" r:id="rId23"/>
    <p:sldId id="497" r:id="rId24"/>
    <p:sldId id="500" r:id="rId25"/>
    <p:sldId id="499" r:id="rId26"/>
    <p:sldId id="502" r:id="rId27"/>
    <p:sldId id="501" r:id="rId28"/>
    <p:sldId id="471" r:id="rId29"/>
    <p:sldId id="264" r:id="rId30"/>
    <p:sldId id="498" r:id="rId31"/>
    <p:sldId id="503" r:id="rId32"/>
    <p:sldId id="510" r:id="rId33"/>
    <p:sldId id="505" r:id="rId34"/>
    <p:sldId id="504" r:id="rId35"/>
    <p:sldId id="507" r:id="rId36"/>
    <p:sldId id="508" r:id="rId37"/>
    <p:sldId id="509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May 28 TGaz plenary telecon" id="{0A2B974D-D070-4515-9585-9DCBF1B88A46}">
          <p14:sldIdLst>
            <p14:sldId id="488"/>
            <p14:sldId id="489"/>
            <p14:sldId id="490"/>
            <p14:sldId id="491"/>
            <p14:sldId id="492"/>
            <p14:sldId id="476"/>
            <p14:sldId id="477"/>
            <p14:sldId id="480"/>
            <p14:sldId id="481"/>
            <p14:sldId id="479"/>
            <p14:sldId id="482"/>
          </p14:sldIdLst>
        </p14:section>
        <p14:section name="June 25 TGaz Plenary telecon" id="{E6C853AC-9447-43E6-837A-15E90C1B1C6E}">
          <p14:sldIdLst>
            <p14:sldId id="478"/>
            <p14:sldId id="484"/>
            <p14:sldId id="483"/>
            <p14:sldId id="485"/>
            <p14:sldId id="486"/>
            <p14:sldId id="487"/>
            <p14:sldId id="494"/>
            <p14:sldId id="495"/>
            <p14:sldId id="496"/>
            <p14:sldId id="497"/>
          </p14:sldIdLst>
        </p14:section>
        <p14:section name="July 30th 2020 Telecon" id="{590FF307-F0E5-462E-9C1F-EBE8B8BF6B88}">
          <p14:sldIdLst>
            <p14:sldId id="500"/>
            <p14:sldId id="499"/>
            <p14:sldId id="502"/>
            <p14:sldId id="501"/>
            <p14:sldId id="471"/>
            <p14:sldId id="264"/>
            <p14:sldId id="498"/>
          </p14:sldIdLst>
        </p14:section>
        <p14:section name="Aug. 27 TGaz Telecon" id="{7C9E5A70-9D4E-492D-B508-C3AA20F234C3}">
          <p14:sldIdLst>
            <p14:sldId id="503"/>
            <p14:sldId id="510"/>
            <p14:sldId id="505"/>
            <p14:sldId id="504"/>
            <p14:sldId id="507"/>
            <p14:sldId id="508"/>
            <p14:sldId id="5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94660"/>
  </p:normalViewPr>
  <p:slideViewPr>
    <p:cSldViewPr>
      <p:cViewPr varScale="1">
        <p:scale>
          <a:sx n="123" d="100"/>
          <a:sy n="123" d="100"/>
        </p:scale>
        <p:origin x="20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70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802.11-20/0771r5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Plenary Meeting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2020-07-30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" name="Document" r:id="rId4" imgW="10822609" imgH="2534496" progId="Word.Document.8">
                  <p:embed/>
                </p:oleObj>
              </mc:Choice>
              <mc:Fallback>
                <p:oleObj name="Document" r:id="rId4" imgW="1082260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LB249-Clause-9-4-CIDs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(202005-08)</a:t>
            </a:r>
          </a:p>
          <a:p>
            <a:pPr marL="0" indent="0"/>
            <a:r>
              <a:rPr lang="en-US" sz="2000" b="0" dirty="0"/>
              <a:t>Move to adopt the resolutions depicted by document 11-20-0388r2 for CIDs 3648, 3026, 3027, 3262, 3573, 3574, 3575, 3028, 3029, 3638, 3916, 3918, 4002, 3042 and 4003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Ganesh Venkatesan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9/0/1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229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CR for Section 11.22.6.4.4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(202005-09)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11-20-0379r1 for CIDs 3722, 3727, 3728, 3730, 3731, 3732, 3733, 3735, 3738, 3739, 3908, 3255, 3256, 3257, 3258, 3742, 3743, 3745, 3746, 3467, 3259, 3747 and 3260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 </a:t>
            </a:r>
          </a:p>
          <a:p>
            <a:pPr marL="0" indent="0"/>
            <a:r>
              <a:rPr lang="en-US" sz="2000" b="0" dirty="0"/>
              <a:t>Second: Christian Berger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12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6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9.1.3.1.19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(202005-10)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11-20-0366r2 for CIDs 3503, 3504, 3193, 3009, 3101, 3192, 3848, 3894, 3010, 3011, 3222, 3431 and 3710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81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11.22.6.4.3 part 2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(202005-11):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11-20-0368r2 for CIDs 3115, 3242, 3719, 3701, 3702, 3906, 3703, 3705, 3706, 3707, 3711, 3712, 3685, 3686, 3713, 3657, 3714, 3715, 3247 and 3907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Qinghua Li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25 telecon (Y/N/A): 11/0/1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08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11-20-0255 lb249-crs-nb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(202006-01)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11-20-0255r1 for CIDs 3517, 3514, 3515, 3522, 3406, 3519, 3407, 3408, 3536, 3409, 3414, 3833, 3448 and 3521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</a:p>
          <a:p>
            <a:pPr marL="0" indent="0"/>
            <a:r>
              <a:rPr lang="en-US" sz="2000" b="0" dirty="0"/>
              <a:t>Second: 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7/0/1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603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11-20-0530 lb-249-crs2-nb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11-20-0530r0 for CIDs 3524, 3525 and 3526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8</a:t>
            </a:r>
            <a:r>
              <a:rPr lang="en-US" sz="1600" b="0" baseline="30000" dirty="0"/>
              <a:t>th</a:t>
            </a:r>
            <a:r>
              <a:rPr lang="en-US" sz="1600" b="0" dirty="0"/>
              <a:t> (Y/N/A): 8/0/4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66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11-20-0607 CR-11.22.6.4.3.2-11.22.6.5 (Dibakar Das)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(202006-03):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11-20-0607r1 for CIDs 3676, 3677, 3678, 3680, 3811 and 3126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15</a:t>
            </a:r>
            <a:r>
              <a:rPr lang="en-US" sz="1600" b="0" baseline="30000" dirty="0"/>
              <a:t>h</a:t>
            </a:r>
            <a:r>
              <a:rPr lang="en-US" sz="1600" b="0" dirty="0"/>
              <a:t> (Y/N/A): 13/0/4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711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11-20-0642 LB249 Resolution Editorial Batch 1-434 (Roy Want)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(202006-04)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11-20-0642r0 for CID resolutions depicted by the document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Roy Want</a:t>
            </a:r>
          </a:p>
          <a:p>
            <a:pPr marL="0" indent="0"/>
            <a:r>
              <a:rPr lang="en-US" sz="2000" b="0" dirty="0"/>
              <a:t>Second: Assaf Kasher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734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11-20-641 CR remaining CIDs 11.22.6.4.3.2, 11.22.6.5 (Dibakar Das)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(202006-05):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11-20-0641r0 for CID 3679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7/1/7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87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11-20-0707 Max Number of LTF (Christian Berger)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(202006-06):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changes depicted by document 11-20-0707r3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13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17/0/3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1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contains the motion compendium for </a:t>
            </a:r>
            <a:r>
              <a:rPr lang="en-US" altLang="en-US" dirty="0" err="1"/>
              <a:t>TGaz</a:t>
            </a:r>
            <a:r>
              <a:rPr lang="en-US" altLang="en-US" dirty="0"/>
              <a:t> </a:t>
            </a:r>
            <a:r>
              <a:rPr lang="en-US" altLang="en-US"/>
              <a:t>Plenary Telecons.</a:t>
            </a:r>
            <a:endParaRPr lang="en-US" alt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(202006-07):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11-20-759r1 for CIDs 3129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</a:p>
          <a:p>
            <a:pPr marL="0" indent="0"/>
            <a:r>
              <a:rPr lang="en-US" sz="2000" b="0" dirty="0"/>
              <a:t>Second: Ganesh Venkatesan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20 (Y/N/A): 14/0/4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24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(202006-08):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11-20-759r3 for CIDs 3629 and 3271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Ganesh Venkatesan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27 (Y/N/A): 13/0/3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086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11-20-0788 CR for LB249-Trigger frame (Dibakar Das)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(202006-09):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11-20-788r2 for CIDs 3013, 3014, 3015, 3102, 3283, 3355, 3389, 3016, 3017, 3827, 3888, 3324, 3434, 3962, 3287, 3435, 4004 and 4005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3rd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243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11-20-806 lb249-cids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(202006-10):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11-20-806r1 for CIDs 3357 and 3523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 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10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14/0/0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602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11-20/1043 “TGz-telecon-minutes-May-July-2020” posted to Mentor July 12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202007-01):</a:t>
            </a:r>
          </a:p>
          <a:p>
            <a:pPr marL="0" indent="0"/>
            <a:r>
              <a:rPr lang="en-US" b="0" dirty="0"/>
              <a:t>Move to approve document 11-20/1043r0 as TGaz meeting minutes for the May through July 2020 telecons.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Ali Raissinia</a:t>
            </a:r>
          </a:p>
          <a:p>
            <a:r>
              <a:rPr lang="en-US" b="0" dirty="0"/>
              <a:t>Results (Y/N/A): unanimous consent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029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11-20-0800 Resolutions to a few LB249 Comments (Part-5) (Ganesh Venkatesan)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11-20-0800r1 for CIDs 3232 and 3440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Assaf Kasher 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1</a:t>
            </a:r>
            <a:r>
              <a:rPr lang="en-US" sz="1600" b="0" baseline="30000" dirty="0"/>
              <a:t>st</a:t>
            </a:r>
            <a:r>
              <a:rPr lang="en-US" sz="1600" b="0" dirty="0"/>
              <a:t>   (Y/N/A): 12/1/3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689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Changes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11-20-0889r3 protected-</a:t>
            </a:r>
            <a:r>
              <a:rPr lang="en-US" sz="1800" b="0" dirty="0" err="1"/>
              <a:t>lmr</a:t>
            </a:r>
            <a:r>
              <a:rPr lang="en-US" sz="1800" b="0" dirty="0"/>
              <a:t>-replay-counter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(202007-03):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>
                <a:solidFill>
                  <a:schemeClr val="tx1"/>
                </a:solidFill>
              </a:rPr>
              <a:t>Move to adopt document 11-20-0889r3 into the 802.11az draft</a:t>
            </a:r>
            <a:r>
              <a:rPr lang="en-GB" sz="2000" b="0" dirty="0">
                <a:solidFill>
                  <a:schemeClr val="tx1"/>
                </a:solidFill>
              </a:rPr>
              <a:t>, </a:t>
            </a:r>
            <a:r>
              <a:rPr lang="en-US" sz="2000" b="0" dirty="0">
                <a:solidFill>
                  <a:schemeClr val="tx1"/>
                </a:solidFill>
              </a:rPr>
              <a:t>instruct the technical editor to incorporate it in the P802.11az draft amendment text and empower the editor to perform editorial changes.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Ali Raissinia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17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15/0/3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86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11-20-0698 LB249-CID3940-resolution (Solomon Trainin)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11-20-0698r2 for CIDs 3940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Ali Raissinia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15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21/1/25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810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394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7392-937F-4037-A824-65006EC5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A79-E876-4AAF-94EC-5E579D29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11-20/140 “Meeting Minutes January 2020 session” posted to Mentor January 13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202005-01):</a:t>
            </a:r>
          </a:p>
          <a:p>
            <a:pPr marL="0" indent="0"/>
            <a:r>
              <a:rPr lang="en-US" b="0" dirty="0"/>
              <a:t>Move to approve document 11-20/140r0 as </a:t>
            </a:r>
            <a:r>
              <a:rPr lang="en-US" b="0" dirty="0" err="1"/>
              <a:t>TGaz</a:t>
            </a:r>
            <a:r>
              <a:rPr lang="en-US" b="0" dirty="0"/>
              <a:t> meeting minutes for the Jan. 2020 meeting.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6C39F-3106-47D7-9BBC-2EEE9E6900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1F111-4386-426B-B21A-99C55EF85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ADC833-3CDC-44B4-A29F-46836FDE8E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4143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120B-196D-4955-990F-1674C2EFF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2C3E-E7ED-480D-9245-2494EBE5E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4B5AB-4CA3-4350-A70F-7DAC056A5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21DE9-A360-4575-9974-E2EB238896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E89D0E-E64C-4B93-83E1-2F33168E3F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031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11-20/0847 “TGaz-Plenary-telecons-minutes-May-July-2020” posted to Mentor Aug. 7th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202008-01):</a:t>
            </a:r>
          </a:p>
          <a:p>
            <a:pPr marL="0" indent="0"/>
            <a:r>
              <a:rPr lang="en-US" b="0" dirty="0"/>
              <a:t>Move to approve document 11-20/0847r0 as TGaz meeting minutes for the </a:t>
            </a:r>
            <a:r>
              <a:rPr lang="en-US" b="0" dirty="0" err="1"/>
              <a:t>TGaz</a:t>
            </a:r>
            <a:r>
              <a:rPr lang="en-US" b="0" dirty="0"/>
              <a:t> plenary meetings running between May to July 2020. 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828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11-20/1195 “TGz-meeting-minutes-July-15-2020-telecon-plenary” posted to Mentor Aug. 7th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202008-02):</a:t>
            </a:r>
          </a:p>
          <a:p>
            <a:pPr marL="0" indent="0"/>
            <a:r>
              <a:rPr lang="en-US" b="0" dirty="0"/>
              <a:t>Move to approve document 11-20/1195r0 as TGaz meeting minutes for the July 15 telecon.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555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Changes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11-20-0963r2 cid-3880-kdk-hltk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(202008-03):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11-20-0963r2 for CIDs 3880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886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11-20-1106 </a:t>
            </a:r>
            <a:r>
              <a:rPr lang="en-US" sz="1800" b="0" dirty="0" err="1"/>
              <a:t>rsnxe</a:t>
            </a:r>
            <a:r>
              <a:rPr lang="en-US" sz="1800" b="0" dirty="0"/>
              <a:t>-in-</a:t>
            </a:r>
            <a:r>
              <a:rPr lang="en-US" sz="1800" b="0" dirty="0" err="1"/>
              <a:t>pasn</a:t>
            </a:r>
            <a:r>
              <a:rPr lang="en-US" sz="1800" b="0" dirty="0"/>
              <a:t>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(202008-04):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text changes depicted by document 11-20-1106r0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29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16/0/3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65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6447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332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120B-196D-4955-990F-1674C2EFF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2C3E-E7ED-480D-9245-2494EBE5E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4B5AB-4CA3-4350-A70F-7DAC056A5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21DE9-A360-4575-9974-E2EB238896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E89D0E-E64C-4B93-83E1-2F33168E3F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25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27E95-98CB-4807-9888-907659D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22C72-A60C-4550-B9D3-34EC1337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11-20/249 “</a:t>
            </a:r>
            <a:r>
              <a:rPr lang="en-US" b="0" dirty="0" err="1"/>
              <a:t>TGaz</a:t>
            </a:r>
            <a:r>
              <a:rPr lang="en-US" b="0" dirty="0"/>
              <a:t> telecon minutes January 8</a:t>
            </a:r>
            <a:r>
              <a:rPr lang="en-US" b="0" baseline="30000" dirty="0"/>
              <a:t>th</a:t>
            </a:r>
            <a:r>
              <a:rPr lang="en-US" b="0" dirty="0"/>
              <a:t> 2020” posted to Mentor January 29</a:t>
            </a:r>
            <a:r>
              <a:rPr lang="en-US" b="0" baseline="30000" dirty="0"/>
              <a:t>th</a:t>
            </a:r>
            <a:r>
              <a:rPr lang="en-US" b="0" dirty="0"/>
              <a:t> 2020.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202005-02):</a:t>
            </a:r>
          </a:p>
          <a:p>
            <a:pPr marL="0" indent="0"/>
            <a:r>
              <a:rPr lang="en-US" b="0" dirty="0"/>
              <a:t>Move to approve document 11-20/249r0 as </a:t>
            </a:r>
            <a:r>
              <a:rPr lang="en-US" b="0" dirty="0" err="1"/>
              <a:t>TGaz</a:t>
            </a:r>
            <a:r>
              <a:rPr lang="en-US" b="0" dirty="0"/>
              <a:t> meeting minutes for the Jan. 8</a:t>
            </a:r>
            <a:r>
              <a:rPr lang="en-US" b="0" baseline="30000" dirty="0"/>
              <a:t>th</a:t>
            </a:r>
            <a:r>
              <a:rPr lang="en-US" b="0" dirty="0"/>
              <a:t> 2020 telecon.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66B00-1056-4BDC-A19A-07716CA173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C5A38-A33A-432C-AA5A-52810CC6D3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C1237-005E-4C22-923F-25C9690D5B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88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CBA8-D6FF-48BF-BA44-F2AB4BD9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572E8-C28E-4B3B-A22C-F0DAE62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11-20/251 “</a:t>
            </a:r>
            <a:r>
              <a:rPr lang="en-US" sz="2000" b="0" dirty="0" err="1"/>
              <a:t>TGaz</a:t>
            </a:r>
            <a:r>
              <a:rPr lang="en-US" sz="2000" b="0" dirty="0"/>
              <a:t> telecon minutes January-February 2020” posted to Mentor Mar. 25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(202005-03):</a:t>
            </a:r>
          </a:p>
          <a:p>
            <a:pPr marL="0" indent="0"/>
            <a:r>
              <a:rPr lang="en-US" sz="2000" b="0" dirty="0"/>
              <a:t>Move to approve document 11-20/251r0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Jan. 29</a:t>
            </a:r>
            <a:r>
              <a:rPr lang="en-US" sz="2000" b="0" baseline="30000" dirty="0"/>
              <a:t>th</a:t>
            </a:r>
            <a:r>
              <a:rPr lang="en-US" sz="2000" b="0" dirty="0"/>
              <a:t>, Feb. 5</a:t>
            </a:r>
            <a:r>
              <a:rPr lang="en-US" sz="2000" b="0" baseline="30000" dirty="0"/>
              <a:t>th</a:t>
            </a:r>
            <a:r>
              <a:rPr lang="en-US" sz="2000" b="0" dirty="0"/>
              <a:t> , Feb. 12</a:t>
            </a:r>
            <a:r>
              <a:rPr lang="en-US" sz="2000" b="0" baseline="30000" dirty="0"/>
              <a:t>th</a:t>
            </a:r>
            <a:r>
              <a:rPr lang="en-US" sz="2000" b="0" dirty="0"/>
              <a:t> and Mar. 4 2020 telecons. </a:t>
            </a:r>
          </a:p>
          <a:p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Jerome Henry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FF0CC-2B00-4EF2-BD29-8AB8A5BA49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22F1-417C-4822-ACD8-1C4722B844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BCD626-528A-4843-9DDB-317EEA7773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92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5E10-3B51-4AAC-9F68-1B5615FF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F6F12-81A5-4BAF-96D4-0C76ED8A0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11-20/419 “Ad Hoc Meeting Minutes Mar 2020 Session”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(202005-04):</a:t>
            </a:r>
          </a:p>
          <a:p>
            <a:pPr marL="0" indent="0"/>
            <a:r>
              <a:rPr lang="en-US" sz="2000" b="0" dirty="0"/>
              <a:t>Move to approve document 11-20/419r1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Mar. Ad-hoc meeting.</a:t>
            </a:r>
          </a:p>
          <a:p>
            <a:pPr marL="0" indent="0"/>
            <a:r>
              <a:rPr lang="en-US" sz="2000" b="0" dirty="0"/>
              <a:t>Moved by: Roy Want</a:t>
            </a:r>
          </a:p>
          <a:p>
            <a:r>
              <a:rPr lang="en-US" sz="2000" b="0" dirty="0"/>
              <a:t>Seconded by: Christian Berger</a:t>
            </a:r>
          </a:p>
          <a:p>
            <a:r>
              <a:rPr lang="en-US" sz="2000" b="0" dirty="0"/>
              <a:t>Results (Y/N/A): 9/2/3</a:t>
            </a:r>
          </a:p>
          <a:p>
            <a:r>
              <a:rPr lang="en-US" sz="2000" b="0" dirty="0"/>
              <a:t>Motion passes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7AE59-7F9C-49B0-BA63-25CF13DEB5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C1EBB-3E0B-4855-897D-0C94D79702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9E567C-A963-4863-AE6F-8BF4D9F51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25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0499-8A3A-444C-84C9-7FF0FC89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9EA1-B30D-4D94-B879-2774C543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11-20/592 “Telecom Meeting Minutes Apr 2020”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(202005-05):</a:t>
            </a:r>
          </a:p>
          <a:p>
            <a:pPr marL="0" indent="0"/>
            <a:r>
              <a:rPr lang="en-US" sz="2000" b="0" dirty="0"/>
              <a:t>Move to approve document 11-20/592r0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Apr. 8</a:t>
            </a:r>
            <a:r>
              <a:rPr lang="en-US" sz="2000" b="0" baseline="30000" dirty="0"/>
              <a:t>th</a:t>
            </a:r>
            <a:r>
              <a:rPr lang="en-US" sz="2000" b="0" dirty="0"/>
              <a:t> telecon.</a:t>
            </a:r>
          </a:p>
          <a:p>
            <a:pPr marL="0" indent="0"/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Qinghua Li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7E6A-B705-46F6-9556-7FFC80024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DCF7B-CAD9-458B-9D1D-93CBAA12B9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0DE4F0-BB6E-4A89-ABF0-5D71502E4E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3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11-20-0159 </a:t>
            </a:r>
            <a:r>
              <a:rPr lang="en-US" sz="1800" dirty="0" err="1"/>
              <a:t>TGaz</a:t>
            </a:r>
            <a:r>
              <a:rPr lang="en-US" sz="1800" dirty="0"/>
              <a:t> LB249 CR for various comments without section numbers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(202005-06)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11-20-0159r1 for CIDs 3862, 3878, 3892, 3854, 3489, 3511, 3533, 3535, 3566 and 3592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Roy Want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Jan. 30 telecon (Y/N/A): 8/0/0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37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11-20-0256 LB240 CR for Various Unassigned Comments Part2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(202005-07)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11-20-0256r1 for CIDs 3829, 3511, 3630, 3708, 3709 and 3716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Feb. 5 telecon (Y/N/A): 9/0/0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47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46525</TotalTime>
  <Words>2855</Words>
  <Application>Microsoft Office PowerPoint</Application>
  <PresentationFormat>Widescreen</PresentationFormat>
  <Paragraphs>435</Paragraphs>
  <Slides>37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Times New Roman</vt:lpstr>
      <vt:lpstr>Office Theme</vt:lpstr>
      <vt:lpstr>Document</vt:lpstr>
      <vt:lpstr>TGaz Plenary Meeting Motion compendium</vt:lpstr>
      <vt:lpstr>Abstract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Approval of previous meeting minutes</vt:lpstr>
      <vt:lpstr>Comment resolutions from Telecons</vt:lpstr>
      <vt:lpstr>Text Changes from Telecons</vt:lpstr>
      <vt:lpstr>Comment Resolution from July plenary</vt:lpstr>
      <vt:lpstr>PowerPoint Presentation</vt:lpstr>
      <vt:lpstr>References</vt:lpstr>
      <vt:lpstr>PowerPoint Presentation</vt:lpstr>
      <vt:lpstr>Approval of previous meeting minutes</vt:lpstr>
      <vt:lpstr>Approval of previous meeting minutes</vt:lpstr>
      <vt:lpstr>Text Changes from Telecons</vt:lpstr>
      <vt:lpstr>Comment resolutions from Telecons</vt:lpstr>
      <vt:lpstr>PowerPoint Presentation</vt:lpstr>
      <vt:lpstr>References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343</cp:revision>
  <cp:lastPrinted>1601-01-01T00:00:00Z</cp:lastPrinted>
  <dcterms:created xsi:type="dcterms:W3CDTF">2018-08-06T10:28:59Z</dcterms:created>
  <dcterms:modified xsi:type="dcterms:W3CDTF">2020-08-18T21:04:00Z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