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905" r:id="rId3"/>
    <p:sldId id="906" r:id="rId4"/>
    <p:sldId id="908" r:id="rId5"/>
    <p:sldId id="907" r:id="rId6"/>
    <p:sldId id="909" r:id="rId7"/>
    <p:sldId id="911" r:id="rId8"/>
    <p:sldId id="9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6385" autoAdjust="0"/>
  </p:normalViewPr>
  <p:slideViewPr>
    <p:cSldViewPr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68" y="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7/8/2020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7/8/2020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7/8/2020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2" y="6475413"/>
            <a:ext cx="194508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1/6/2020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8841" y="6475413"/>
            <a:ext cx="19450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0" y="332601"/>
            <a:ext cx="77723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lvl="4" algn="just" eaLnBrk="0" hangingPunct="0">
              <a:defRPr/>
            </a:pPr>
            <a:r>
              <a:rPr lang="en-US" sz="1800" b="1" dirty="0">
                <a:cs typeface="+mn-cs"/>
              </a:rPr>
              <a:t>4/28/2020 			    	      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0770</a:t>
            </a:r>
            <a:r>
              <a:rPr lang="en-US" sz="1800" b="1" dirty="0">
                <a:cs typeface="+mn-cs"/>
              </a:rPr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MLO: AID Allocation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2020-04-28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091703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Young Hoon Kwon et al (NXP)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2469B-8A3C-419E-8674-7141D0FDB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D0179-A862-407A-9C3B-8F40FF20D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consensus includes:</a:t>
            </a:r>
          </a:p>
          <a:p>
            <a:pPr lvl="1"/>
            <a:r>
              <a:rPr lang="en-US" dirty="0"/>
              <a:t>A bit in a partial virtual bitmap of a TIM element that corresponds to a non-AP MLD is set to 1 if any individually addressed BUs for the non-AP MLD are buffered by the AP MLD.</a:t>
            </a:r>
          </a:p>
          <a:p>
            <a:r>
              <a:rPr lang="en-US" dirty="0"/>
              <a:t>This implies that an AID is allocated to each non-AP MLD regardless of the number of links the non-AP MLD has set up.</a:t>
            </a:r>
          </a:p>
          <a:p>
            <a:pPr lvl="1"/>
            <a:endParaRPr lang="en-US" dirty="0"/>
          </a:p>
          <a:p>
            <a:r>
              <a:rPr lang="en-US" dirty="0"/>
              <a:t>In this contribution, we study if there are any further restrictions needed on the AID allocation for non-AP MLDs.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F2B29-CAA5-47B3-BDB9-EFE635A30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6F68FE-C7B9-4464-B876-075AE1C16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1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4903B-2B0F-48B4-9AE9-340390279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903B7-9421-48BB-B9FF-9D45E0995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419600"/>
          </a:xfrm>
        </p:spPr>
        <p:txBody>
          <a:bodyPr/>
          <a:lstStyle/>
          <a:p>
            <a:r>
              <a:rPr lang="en-US" dirty="0"/>
              <a:t>Baseline AID allocation rule:</a:t>
            </a:r>
          </a:p>
          <a:p>
            <a:pPr lvl="1"/>
            <a:r>
              <a:rPr lang="en-US" dirty="0"/>
              <a:t>AID 0 is used to indicate group addressed traffic.</a:t>
            </a:r>
          </a:p>
          <a:p>
            <a:pPr lvl="1"/>
            <a:r>
              <a:rPr lang="en-US" dirty="0"/>
              <a:t>When a multi-BSSID is supported, </a:t>
            </a:r>
          </a:p>
          <a:p>
            <a:pPr lvl="2"/>
            <a:r>
              <a:rPr lang="en-US" dirty="0"/>
              <a:t>AIDs from 1 to (2^n -1) are not allocated to a STA, where the maximum possible number of BSSIDs is an integer power of 2, n = log2 (maximum possible number of BSSIDs)</a:t>
            </a:r>
          </a:p>
          <a:p>
            <a:pPr lvl="3"/>
            <a:r>
              <a:rPr lang="en-US" dirty="0"/>
              <a:t>The bits 1 to (2^n – 1) of the bitmap are used to indicate that one or more group addressed frames are buffered for each AP corresponding to a </a:t>
            </a:r>
            <a:r>
              <a:rPr lang="en-US" dirty="0" err="1"/>
              <a:t>nontransmitted</a:t>
            </a:r>
            <a:r>
              <a:rPr lang="en-US" dirty="0"/>
              <a:t> BSSID and are called </a:t>
            </a:r>
            <a:r>
              <a:rPr lang="en-US" dirty="0" err="1"/>
              <a:t>NonTxBSS</a:t>
            </a:r>
            <a:r>
              <a:rPr lang="en-US" dirty="0"/>
              <a:t> identifiers.</a:t>
            </a:r>
          </a:p>
          <a:p>
            <a:pPr lvl="3"/>
            <a:r>
              <a:rPr lang="en-US" dirty="0"/>
              <a:t>The </a:t>
            </a:r>
            <a:r>
              <a:rPr lang="en-US" dirty="0" err="1"/>
              <a:t>NonTxBSS</a:t>
            </a:r>
            <a:r>
              <a:rPr lang="en-US" dirty="0"/>
              <a:t> ID equals the value carried in the BSSID Index field of the Multiple BSSID-Index element carried in its </a:t>
            </a:r>
            <a:r>
              <a:rPr lang="en-US" dirty="0" err="1"/>
              <a:t>nontransmitted</a:t>
            </a:r>
            <a:r>
              <a:rPr lang="en-US" dirty="0"/>
              <a:t> BSSID profile.</a:t>
            </a:r>
          </a:p>
          <a:p>
            <a:pPr lvl="2"/>
            <a:r>
              <a:rPr lang="en-US" dirty="0"/>
              <a:t>AIDs from 2^n to 2007 are allocated to STAs within any BSS corresponding to a transmitted or </a:t>
            </a:r>
            <a:r>
              <a:rPr lang="en-US" dirty="0" err="1"/>
              <a:t>nontransmitted</a:t>
            </a:r>
            <a:r>
              <a:rPr lang="en-US" dirty="0"/>
              <a:t> BSSID.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C4A552-DC84-41B5-AB79-DA9B2509E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6FC31-F944-4996-9A5C-2330ABE6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AB3C5-52C6-41A0-91E3-46F3F5360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36B09-4ACE-4018-BEC9-06D9E63F9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419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Let us assume that AP1 and AP2 are affiliated with an AP MLD:</a:t>
            </a:r>
          </a:p>
          <a:p>
            <a:pPr lvl="1"/>
            <a:r>
              <a:rPr lang="en-US" dirty="0"/>
              <a:t>AP1 supports multiple BSSID such that the maximum possible number of BSSIDs for AP1 is 2^n.</a:t>
            </a:r>
          </a:p>
          <a:p>
            <a:pPr lvl="2"/>
            <a:r>
              <a:rPr lang="en-US" dirty="0"/>
              <a:t>AP1 can assign STAs AID chosen from 2^n to 2007.</a:t>
            </a:r>
          </a:p>
          <a:p>
            <a:pPr lvl="1"/>
            <a:r>
              <a:rPr lang="en-US" dirty="0"/>
              <a:t>AP2 does not operate with a multiple BSSID set.</a:t>
            </a:r>
          </a:p>
          <a:p>
            <a:pPr lvl="2"/>
            <a:r>
              <a:rPr lang="en-US" dirty="0"/>
              <a:t>AP2 can assign STAs AIDs chosen from 1 to 2007.</a:t>
            </a:r>
          </a:p>
          <a:p>
            <a:pPr lvl="2"/>
            <a:r>
              <a:rPr lang="en-US" dirty="0"/>
              <a:t>If AIDs 1 to (2^n-1) are assigned to legacy or single-link STAs:</a:t>
            </a:r>
          </a:p>
          <a:p>
            <a:pPr lvl="3"/>
            <a:r>
              <a:rPr lang="en-US" dirty="0"/>
              <a:t>In TIM element sent by AP2, these AIDs indicate buffer status of the STAs and there’s no issue.</a:t>
            </a:r>
          </a:p>
          <a:p>
            <a:pPr lvl="2"/>
            <a:r>
              <a:rPr lang="en-US" dirty="0"/>
              <a:t>If AIDs 1 to (2^n-1) are assigned to non-AP MLDs:</a:t>
            </a:r>
          </a:p>
          <a:p>
            <a:pPr lvl="3"/>
            <a:r>
              <a:rPr lang="en-US" dirty="0"/>
              <a:t>In TIM element sent by AP2, these AIDs indicate buffer status of the non-AP MLDs and there’s no issue.</a:t>
            </a:r>
          </a:p>
          <a:p>
            <a:pPr lvl="3"/>
            <a:r>
              <a:rPr lang="en-US" dirty="0"/>
              <a:t>In TIM element sent by AP1, these AIDs are doubly defined for both non-AP MLDs and the </a:t>
            </a:r>
            <a:r>
              <a:rPr lang="en-US" dirty="0" err="1"/>
              <a:t>nontransmitted</a:t>
            </a:r>
            <a:r>
              <a:rPr lang="en-US" dirty="0"/>
              <a:t> BSSIDs.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712833-F5A3-4AC9-B73E-7360C5148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D24EE1-B177-41EF-AEC4-E092B37A9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24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BB285-69F9-4E8A-AB6F-D7529D86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C148E-E0A1-482D-8F18-234CE8D24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AID is assigned to an MLD level:</a:t>
            </a:r>
          </a:p>
          <a:p>
            <a:pPr lvl="1"/>
            <a:r>
              <a:rPr lang="en-US" dirty="0"/>
              <a:t>The AID assigned to a non-AP MLD shall be unique and shall be not reserved on any link</a:t>
            </a:r>
          </a:p>
          <a:p>
            <a:pPr lvl="2"/>
            <a:r>
              <a:rPr lang="en-US" dirty="0"/>
              <a:t>An AID less than 2^n where n is the maximum value of the </a:t>
            </a:r>
            <a:r>
              <a:rPr lang="en-US" dirty="0" err="1"/>
              <a:t>MaxBSSID</a:t>
            </a:r>
            <a:r>
              <a:rPr lang="en-US" dirty="0"/>
              <a:t> Indicator in a multiple BSSID set is reserved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In other words, if there are N configured links for an AP MLD:</a:t>
            </a:r>
          </a:p>
          <a:p>
            <a:pPr lvl="1"/>
            <a:r>
              <a:rPr lang="en-US" dirty="0"/>
              <a:t>AIDs from 1 to max(2^n_1, 2^n_2, … 2^n_N) - 1 are not allocated to a non-AP MLD, where the maximum possible number of BSSIDs on </a:t>
            </a:r>
            <a:r>
              <a:rPr lang="en-US" dirty="0" err="1"/>
              <a:t>i-th</a:t>
            </a:r>
            <a:r>
              <a:rPr lang="en-US" dirty="0"/>
              <a:t> link is an integer power of 2, </a:t>
            </a:r>
            <a:r>
              <a:rPr lang="en-US" dirty="0" err="1"/>
              <a:t>n_i</a:t>
            </a:r>
            <a:r>
              <a:rPr lang="en-US" dirty="0"/>
              <a:t> = log2(maximum possible number of BSSIDs on </a:t>
            </a:r>
            <a:r>
              <a:rPr lang="en-US" dirty="0" err="1"/>
              <a:t>i-th</a:t>
            </a:r>
            <a:r>
              <a:rPr lang="en-US" dirty="0"/>
              <a:t> link)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2DDE19-5664-41F7-8462-ECBBABDFE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9A048E-9CC0-41AC-A07A-FAAF7BE1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52705-E2E1-49FF-AB59-9ADC97BA0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2537B-53D0-4436-886A-6BF96A7F5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8"/>
            <a:ext cx="7772400" cy="23424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MLD1 includes 3 APs in 3 links (Link1/2/3).</a:t>
            </a:r>
          </a:p>
          <a:p>
            <a:pPr lvl="1"/>
            <a:r>
              <a:rPr lang="en-US" dirty="0"/>
              <a:t>BSSID of AP1a on Link1 is transmitted BSSID and AP2b on Link2 and AP3c on Link3 ARE </a:t>
            </a:r>
            <a:r>
              <a:rPr lang="en-US" dirty="0" err="1"/>
              <a:t>nontransmitted</a:t>
            </a:r>
            <a:r>
              <a:rPr lang="en-US" dirty="0"/>
              <a:t> BSSIDs.</a:t>
            </a:r>
          </a:p>
          <a:p>
            <a:r>
              <a:rPr lang="en-US" dirty="0"/>
              <a:t>The number of </a:t>
            </a:r>
            <a:r>
              <a:rPr lang="en-US" dirty="0" err="1"/>
              <a:t>nontransmitted</a:t>
            </a:r>
            <a:r>
              <a:rPr lang="en-US" dirty="0"/>
              <a:t> BSSIDs within a set of Multiple BSSID set on each link is different:</a:t>
            </a:r>
          </a:p>
          <a:p>
            <a:pPr lvl="1"/>
            <a:r>
              <a:rPr lang="en-US" dirty="0"/>
              <a:t>AP1a: 1, AP2a: 3, AP3a: 3</a:t>
            </a:r>
          </a:p>
          <a:p>
            <a:r>
              <a:rPr lang="en-US" dirty="0"/>
              <a:t>AIDs from 1 to max(1, 3, 3)=3 are not assigned to a non-AP MLD by MLD1.</a:t>
            </a:r>
          </a:p>
          <a:p>
            <a:pPr lvl="1"/>
            <a:r>
              <a:rPr lang="en-US" dirty="0"/>
              <a:t>AID = 2 &amp; 3 still can be assigned to legacy STA or a single-link STA on link1.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E60B5B-DB96-4B09-9374-95CDCF414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5F0A60-AEFB-4AD2-B5E7-6E95BAA9C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FD009A1A-831D-4DF2-8BFC-ECC0EC3B90EA}"/>
              </a:ext>
            </a:extLst>
          </p:cNvPr>
          <p:cNvSpPr/>
          <p:nvPr/>
        </p:nvSpPr>
        <p:spPr>
          <a:xfrm>
            <a:off x="1392798" y="4606922"/>
            <a:ext cx="191589" cy="191588"/>
          </a:xfrm>
          <a:prstGeom prst="ellipse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76B79CBD-E0E0-4237-B066-DFEACE4B8F8E}"/>
              </a:ext>
            </a:extLst>
          </p:cNvPr>
          <p:cNvSpPr/>
          <p:nvPr/>
        </p:nvSpPr>
        <p:spPr>
          <a:xfrm>
            <a:off x="2902360" y="4606922"/>
            <a:ext cx="191589" cy="19158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BC7C510-2258-4959-9CD4-2FCE19621D51}"/>
              </a:ext>
            </a:extLst>
          </p:cNvPr>
          <p:cNvSpPr txBox="1"/>
          <p:nvPr/>
        </p:nvSpPr>
        <p:spPr>
          <a:xfrm>
            <a:off x="228600" y="4548711"/>
            <a:ext cx="914400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Link1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870D84E7-DE6F-4A0B-AF3C-708AEBF36FD3}"/>
              </a:ext>
            </a:extLst>
          </p:cNvPr>
          <p:cNvSpPr/>
          <p:nvPr/>
        </p:nvSpPr>
        <p:spPr>
          <a:xfrm>
            <a:off x="1392798" y="5218541"/>
            <a:ext cx="191589" cy="191588"/>
          </a:xfrm>
          <a:prstGeom prst="ellipse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5408C359-558B-4D85-9CFF-717345E0FFDA}"/>
              </a:ext>
            </a:extLst>
          </p:cNvPr>
          <p:cNvSpPr/>
          <p:nvPr/>
        </p:nvSpPr>
        <p:spPr>
          <a:xfrm>
            <a:off x="2902360" y="5218541"/>
            <a:ext cx="191589" cy="19158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5A4D94E5-6133-4F41-AA5E-DA002C16491D}"/>
              </a:ext>
            </a:extLst>
          </p:cNvPr>
          <p:cNvSpPr/>
          <p:nvPr/>
        </p:nvSpPr>
        <p:spPr>
          <a:xfrm>
            <a:off x="4411922" y="5252916"/>
            <a:ext cx="191589" cy="19158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22CBE21-8ABF-4490-8024-AEEFFFD29D4A}"/>
              </a:ext>
            </a:extLst>
          </p:cNvPr>
          <p:cNvSpPr txBox="1"/>
          <p:nvPr/>
        </p:nvSpPr>
        <p:spPr>
          <a:xfrm>
            <a:off x="228600" y="5160330"/>
            <a:ext cx="914400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Link2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859495F4-E342-4BAF-8E54-7D2644F19E2F}"/>
              </a:ext>
            </a:extLst>
          </p:cNvPr>
          <p:cNvSpPr/>
          <p:nvPr/>
        </p:nvSpPr>
        <p:spPr>
          <a:xfrm>
            <a:off x="1392798" y="5857527"/>
            <a:ext cx="191589" cy="191588"/>
          </a:xfrm>
          <a:prstGeom prst="ellipse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FD3CDFAD-70A4-46B6-838F-5D6F5E4F47F0}"/>
              </a:ext>
            </a:extLst>
          </p:cNvPr>
          <p:cNvSpPr/>
          <p:nvPr/>
        </p:nvSpPr>
        <p:spPr>
          <a:xfrm>
            <a:off x="2902360" y="5857527"/>
            <a:ext cx="191589" cy="19158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40DAFB31-D3D8-4B4A-A859-4E254AA982D7}"/>
              </a:ext>
            </a:extLst>
          </p:cNvPr>
          <p:cNvSpPr/>
          <p:nvPr/>
        </p:nvSpPr>
        <p:spPr>
          <a:xfrm>
            <a:off x="4411922" y="5857527"/>
            <a:ext cx="191589" cy="19158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851B9654-AB7B-4FA7-90B0-7D234078BF39}"/>
              </a:ext>
            </a:extLst>
          </p:cNvPr>
          <p:cNvSpPr/>
          <p:nvPr/>
        </p:nvSpPr>
        <p:spPr>
          <a:xfrm>
            <a:off x="6065863" y="5857527"/>
            <a:ext cx="191589" cy="19158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4A86FD3-7826-466F-B2DE-180699249FD7}"/>
              </a:ext>
            </a:extLst>
          </p:cNvPr>
          <p:cNvSpPr txBox="1"/>
          <p:nvPr/>
        </p:nvSpPr>
        <p:spPr>
          <a:xfrm>
            <a:off x="228600" y="5796796"/>
            <a:ext cx="914400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Link 3</a:t>
            </a:r>
          </a:p>
        </p:txBody>
      </p:sp>
      <p:sp>
        <p:nvSpPr>
          <p:cNvPr id="125" name="Rectangle: Rounded Corners 124">
            <a:extLst>
              <a:ext uri="{FF2B5EF4-FFF2-40B4-BE49-F238E27FC236}">
                <a16:creationId xmlns:a16="http://schemas.microsoft.com/office/drawing/2014/main" id="{38043A8D-AC44-4623-84BB-C0C3F58C48A2}"/>
              </a:ext>
            </a:extLst>
          </p:cNvPr>
          <p:cNvSpPr/>
          <p:nvPr/>
        </p:nvSpPr>
        <p:spPr>
          <a:xfrm>
            <a:off x="1234210" y="5733545"/>
            <a:ext cx="5399773" cy="439553"/>
          </a:xfrm>
          <a:prstGeom prst="roundRect">
            <a:avLst>
              <a:gd name="adj" fmla="val 25426"/>
            </a:avLst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: Rounded Corners 125">
            <a:extLst>
              <a:ext uri="{FF2B5EF4-FFF2-40B4-BE49-F238E27FC236}">
                <a16:creationId xmlns:a16="http://schemas.microsoft.com/office/drawing/2014/main" id="{05B5AF28-D367-43DE-99F6-D4E8F4871C72}"/>
              </a:ext>
            </a:extLst>
          </p:cNvPr>
          <p:cNvSpPr/>
          <p:nvPr/>
        </p:nvSpPr>
        <p:spPr>
          <a:xfrm>
            <a:off x="1234209" y="5086309"/>
            <a:ext cx="5399773" cy="439553"/>
          </a:xfrm>
          <a:prstGeom prst="roundRect">
            <a:avLst>
              <a:gd name="adj" fmla="val 25426"/>
            </a:avLst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: Rounded Corners 126">
            <a:extLst>
              <a:ext uri="{FF2B5EF4-FFF2-40B4-BE49-F238E27FC236}">
                <a16:creationId xmlns:a16="http://schemas.microsoft.com/office/drawing/2014/main" id="{00190A84-0A0A-4049-9905-C895CFD5A4ED}"/>
              </a:ext>
            </a:extLst>
          </p:cNvPr>
          <p:cNvSpPr/>
          <p:nvPr/>
        </p:nvSpPr>
        <p:spPr>
          <a:xfrm>
            <a:off x="1234208" y="4500242"/>
            <a:ext cx="5399773" cy="439553"/>
          </a:xfrm>
          <a:prstGeom prst="roundRect">
            <a:avLst>
              <a:gd name="adj" fmla="val 25426"/>
            </a:avLst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: Rounded Corners 127">
            <a:extLst>
              <a:ext uri="{FF2B5EF4-FFF2-40B4-BE49-F238E27FC236}">
                <a16:creationId xmlns:a16="http://schemas.microsoft.com/office/drawing/2014/main" id="{F6612130-C814-4889-970B-D0BC61C56136}"/>
              </a:ext>
            </a:extLst>
          </p:cNvPr>
          <p:cNvSpPr/>
          <p:nvPr/>
        </p:nvSpPr>
        <p:spPr>
          <a:xfrm rot="1358940">
            <a:off x="1193209" y="5199696"/>
            <a:ext cx="4139577" cy="439553"/>
          </a:xfrm>
          <a:prstGeom prst="roundRect">
            <a:avLst>
              <a:gd name="adj" fmla="val 25426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E55ECC16-C5D3-4751-99C0-A64FDD925936}"/>
              </a:ext>
            </a:extLst>
          </p:cNvPr>
          <p:cNvSpPr txBox="1"/>
          <p:nvPr/>
        </p:nvSpPr>
        <p:spPr>
          <a:xfrm>
            <a:off x="5111932" y="6106376"/>
            <a:ext cx="963872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600" dirty="0"/>
              <a:t>: MLD1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0E05C0B7-7803-47F7-8AAD-470971B6A896}"/>
              </a:ext>
            </a:extLst>
          </p:cNvPr>
          <p:cNvSpPr txBox="1"/>
          <p:nvPr/>
        </p:nvSpPr>
        <p:spPr>
          <a:xfrm>
            <a:off x="1489490" y="4655982"/>
            <a:ext cx="649495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600" dirty="0"/>
              <a:t>AP1a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EF8BC8B6-70D0-4E72-A962-3CA518707042}"/>
              </a:ext>
            </a:extLst>
          </p:cNvPr>
          <p:cNvSpPr txBox="1"/>
          <p:nvPr/>
        </p:nvSpPr>
        <p:spPr>
          <a:xfrm>
            <a:off x="3007929" y="4663536"/>
            <a:ext cx="649495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600" dirty="0"/>
              <a:t>AP1b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7EBC7B01-96B6-4B9C-B226-799D564CBF95}"/>
              </a:ext>
            </a:extLst>
          </p:cNvPr>
          <p:cNvSpPr txBox="1"/>
          <p:nvPr/>
        </p:nvSpPr>
        <p:spPr>
          <a:xfrm>
            <a:off x="1493356" y="5258667"/>
            <a:ext cx="649495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600" dirty="0"/>
              <a:t>AP2a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6C3F4C22-5F3C-43EA-84FA-3728890336CB}"/>
              </a:ext>
            </a:extLst>
          </p:cNvPr>
          <p:cNvSpPr txBox="1"/>
          <p:nvPr/>
        </p:nvSpPr>
        <p:spPr>
          <a:xfrm>
            <a:off x="3011795" y="5236094"/>
            <a:ext cx="649495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600" dirty="0"/>
              <a:t>AP2b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E9C02CC8-C175-4B4B-878B-E842E35AC062}"/>
              </a:ext>
            </a:extLst>
          </p:cNvPr>
          <p:cNvSpPr txBox="1"/>
          <p:nvPr/>
        </p:nvSpPr>
        <p:spPr>
          <a:xfrm>
            <a:off x="4570958" y="5225560"/>
            <a:ext cx="649495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600" dirty="0"/>
              <a:t>AP2c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48667E4-D6E5-4E1D-BA9F-DAFC73DFDD81}"/>
              </a:ext>
            </a:extLst>
          </p:cNvPr>
          <p:cNvSpPr txBox="1"/>
          <p:nvPr/>
        </p:nvSpPr>
        <p:spPr>
          <a:xfrm>
            <a:off x="1503914" y="5910527"/>
            <a:ext cx="649495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600" dirty="0"/>
              <a:t>AP3a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E5A66AA7-83DF-4612-B716-967A750A56FE}"/>
              </a:ext>
            </a:extLst>
          </p:cNvPr>
          <p:cNvSpPr txBox="1"/>
          <p:nvPr/>
        </p:nvSpPr>
        <p:spPr>
          <a:xfrm>
            <a:off x="3022353" y="5887954"/>
            <a:ext cx="649495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600" dirty="0"/>
              <a:t>AP3b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1264E9D8-8E1E-45AE-BEDA-65345FC384B7}"/>
              </a:ext>
            </a:extLst>
          </p:cNvPr>
          <p:cNvSpPr txBox="1"/>
          <p:nvPr/>
        </p:nvSpPr>
        <p:spPr>
          <a:xfrm>
            <a:off x="4581516" y="5877420"/>
            <a:ext cx="649495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600" dirty="0"/>
              <a:t>AP3c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3D7D7711-285F-4E6E-A55F-F6725CD6AED4}"/>
              </a:ext>
            </a:extLst>
          </p:cNvPr>
          <p:cNvSpPr txBox="1"/>
          <p:nvPr/>
        </p:nvSpPr>
        <p:spPr>
          <a:xfrm>
            <a:off x="6167424" y="5884113"/>
            <a:ext cx="649495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600" dirty="0"/>
              <a:t>AP3d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D18BE331-43C2-4071-9C88-F6D6FDD07113}"/>
              </a:ext>
            </a:extLst>
          </p:cNvPr>
          <p:cNvSpPr/>
          <p:nvPr/>
        </p:nvSpPr>
        <p:spPr>
          <a:xfrm>
            <a:off x="5974243" y="5251430"/>
            <a:ext cx="191589" cy="19158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A9892436-B256-4FFD-84CC-8805736E7B07}"/>
              </a:ext>
            </a:extLst>
          </p:cNvPr>
          <p:cNvSpPr txBox="1"/>
          <p:nvPr/>
        </p:nvSpPr>
        <p:spPr>
          <a:xfrm>
            <a:off x="6075804" y="5278016"/>
            <a:ext cx="649495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600" dirty="0"/>
              <a:t>AP2d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76A4CF44-5A4A-4352-998B-7D2AA6CC1BFF}"/>
              </a:ext>
            </a:extLst>
          </p:cNvPr>
          <p:cNvSpPr/>
          <p:nvPr/>
        </p:nvSpPr>
        <p:spPr>
          <a:xfrm>
            <a:off x="6781800" y="4608387"/>
            <a:ext cx="191589" cy="191588"/>
          </a:xfrm>
          <a:prstGeom prst="ellipse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03482E8F-DC40-49C2-9569-124CE59D3D0B}"/>
              </a:ext>
            </a:extLst>
          </p:cNvPr>
          <p:cNvSpPr txBox="1"/>
          <p:nvPr/>
        </p:nvSpPr>
        <p:spPr>
          <a:xfrm>
            <a:off x="6934200" y="4541466"/>
            <a:ext cx="1934677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: transmitted BBSID</a:t>
            </a: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EE1ADD0A-FFE4-4E1F-893D-5E4D918E18C2}"/>
              </a:ext>
            </a:extLst>
          </p:cNvPr>
          <p:cNvSpPr/>
          <p:nvPr/>
        </p:nvSpPr>
        <p:spPr>
          <a:xfrm>
            <a:off x="6781800" y="4951001"/>
            <a:ext cx="191589" cy="19158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9D5F4597-AED6-49E4-A7B1-D49D85C05412}"/>
              </a:ext>
            </a:extLst>
          </p:cNvPr>
          <p:cNvSpPr txBox="1"/>
          <p:nvPr/>
        </p:nvSpPr>
        <p:spPr>
          <a:xfrm>
            <a:off x="6934200" y="4884080"/>
            <a:ext cx="1934677" cy="30800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: </a:t>
            </a:r>
            <a:r>
              <a:rPr lang="en-US" sz="1600" dirty="0" err="1">
                <a:solidFill>
                  <a:schemeClr val="tx1"/>
                </a:solidFill>
              </a:rPr>
              <a:t>nontransmitted</a:t>
            </a:r>
            <a:r>
              <a:rPr lang="en-US" sz="1600" dirty="0">
                <a:solidFill>
                  <a:schemeClr val="tx1"/>
                </a:solidFill>
              </a:rPr>
              <a:t> BBSID</a:t>
            </a:r>
          </a:p>
        </p:txBody>
      </p:sp>
    </p:spTree>
    <p:extLst>
      <p:ext uri="{BB962C8B-B14F-4D97-AF65-F5344CB8AC3E}">
        <p14:creationId xmlns:p14="http://schemas.microsoft.com/office/powerpoint/2010/main" val="162742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D655D-41A0-4F5B-A3EB-109CE76A1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3DFC9-4C62-4B0B-B80E-AF33E19B9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Baseline AID allocation rule is extended to cover non-AP MLDs.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CBD774-7EAB-484C-9256-15A960EF2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5CF8C3-0B22-4BE9-A086-0F2CAD90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00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1F948-7D7F-46B4-B382-929794354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E599F-3E0A-4DAD-BAC5-4945ED13B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in </a:t>
            </a:r>
            <a:r>
              <a:rPr lang="en-US" dirty="0" err="1"/>
              <a:t>TGbe</a:t>
            </a:r>
            <a:r>
              <a:rPr lang="en-US" dirty="0"/>
              <a:t> SFD that</a:t>
            </a:r>
          </a:p>
          <a:p>
            <a:pPr lvl="1"/>
            <a:r>
              <a:rPr lang="en-US" dirty="0"/>
              <a:t>The AID assigned to a non-AP MLD shall be unique and shall be set to a value greater than or equal to 2^n where n is the maximum value of the </a:t>
            </a:r>
            <a:r>
              <a:rPr lang="en-US" dirty="0" err="1"/>
              <a:t>MaxBSSID</a:t>
            </a:r>
            <a:r>
              <a:rPr lang="en-US" dirty="0"/>
              <a:t> Indicator amongst the multiple BSSID set(s) operating on any link of the AP MLD.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18BBB5-AC75-4C37-8A40-349A142D8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9BF83C-5070-430F-8B2D-310A41B43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354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857</Words>
  <Application>Microsoft Office PowerPoint</Application>
  <PresentationFormat>On-screen Show (4:3)</PresentationFormat>
  <Paragraphs>109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Wingdings</vt:lpstr>
      <vt:lpstr>802-11-Submission</vt:lpstr>
      <vt:lpstr>MLO: AID Allocation</vt:lpstr>
      <vt:lpstr>Background</vt:lpstr>
      <vt:lpstr>Background</vt:lpstr>
      <vt:lpstr>Issues</vt:lpstr>
      <vt:lpstr>Solution</vt:lpstr>
      <vt:lpstr>Operation example</vt:lpstr>
      <vt:lpstr>Summary</vt:lpstr>
      <vt:lpstr>SP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Young Hoon Kwon</cp:lastModifiedBy>
  <cp:revision>2318</cp:revision>
  <cp:lastPrinted>1998-02-10T13:28:06Z</cp:lastPrinted>
  <dcterms:created xsi:type="dcterms:W3CDTF">2007-05-21T21:00:37Z</dcterms:created>
  <dcterms:modified xsi:type="dcterms:W3CDTF">2020-07-08T18:24:54Z</dcterms:modified>
  <cp:category>Submission</cp:category>
</cp:coreProperties>
</file>