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704" r:id="rId3"/>
    <p:sldId id="760" r:id="rId4"/>
    <p:sldId id="796" r:id="rId5"/>
    <p:sldId id="797" r:id="rId6"/>
    <p:sldId id="798" r:id="rId7"/>
    <p:sldId id="799" r:id="rId8"/>
    <p:sldId id="802" r:id="rId9"/>
    <p:sldId id="795" r:id="rId10"/>
    <p:sldId id="800" r:id="rId11"/>
    <p:sldId id="801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13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63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9/15/2020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9/15/2020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9/15/2020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9/15/2020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9/15/2020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9/15/2020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9/15/2020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9/15/2020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9/15/2020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9/15/2020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9/15/2020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9/15/2020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9/15/2020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9/15/2020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9/15/2020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6031" y="6475413"/>
            <a:ext cx="14378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08597" y="332601"/>
            <a:ext cx="343690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802.11-20/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0764</a:t>
            </a:r>
            <a:r>
              <a:rPr lang="en-US" sz="1800" b="1" dirty="0">
                <a:cs typeface="+mn-cs"/>
              </a:rPr>
              <a:t>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Trigger Consideration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2020-05-12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05/12/2020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045468"/>
              </p:ext>
            </p:extLst>
          </p:nvPr>
        </p:nvGraphicFramePr>
        <p:xfrm>
          <a:off x="685800" y="2824688"/>
          <a:ext cx="7772401" cy="261731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Young Hoon Kwon 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87635"/>
            <a:ext cx="9144000" cy="762000"/>
          </a:xfrm>
        </p:spPr>
        <p:txBody>
          <a:bodyPr/>
          <a:lstStyle/>
          <a:p>
            <a:r>
              <a:rPr lang="en-US" sz="2800" dirty="0"/>
              <a:t>Straw Poll 2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0DE90F-DCD2-494A-AAA2-619DE61CE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43001"/>
            <a:ext cx="9144000" cy="4114799"/>
          </a:xfrm>
        </p:spPr>
        <p:txBody>
          <a:bodyPr/>
          <a:lstStyle/>
          <a:p>
            <a:r>
              <a:rPr lang="en-US" sz="1600" b="0" dirty="0"/>
              <a:t>Do you support that UL HE SIG-A2 Reserved field is used to carry the information of the Trigger frame for soliciting EHT TB PPDU?  </a:t>
            </a:r>
          </a:p>
          <a:p>
            <a:pPr lvl="1"/>
            <a:r>
              <a:rPr lang="en-US" sz="1200" dirty="0"/>
              <a:t>The field name can be revised in Trigger frame for soliciting EHT TB PPDU.</a:t>
            </a:r>
          </a:p>
          <a:p>
            <a:pPr marL="457200" lvl="1" indent="0">
              <a:buNone/>
            </a:pPr>
            <a:endParaRPr lang="en-US" sz="1200" b="0" dirty="0"/>
          </a:p>
        </p:txBody>
      </p:sp>
      <p:sp>
        <p:nvSpPr>
          <p:cNvPr id="18" name="Slide Number Placeholder 2">
            <a:extLst>
              <a:ext uri="{FF2B5EF4-FFF2-40B4-BE49-F238E27FC236}">
                <a16:creationId xmlns:a16="http://schemas.microsoft.com/office/drawing/2014/main" id="{38A42415-9B07-4472-8262-C818DFDB2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E829A676-FE9B-4100-97DC-4FAF6E2BF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3A0D02AD-2C36-4C0E-ACEB-D7DA6BEC2F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05/12/2020</a:t>
            </a:r>
          </a:p>
        </p:txBody>
      </p:sp>
    </p:spTree>
    <p:extLst>
      <p:ext uri="{BB962C8B-B14F-4D97-AF65-F5344CB8AC3E}">
        <p14:creationId xmlns:p14="http://schemas.microsoft.com/office/powerpoint/2010/main" val="3343794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87635"/>
            <a:ext cx="9144000" cy="762000"/>
          </a:xfrm>
        </p:spPr>
        <p:txBody>
          <a:bodyPr/>
          <a:lstStyle/>
          <a:p>
            <a:r>
              <a:rPr lang="en-US" sz="2800" dirty="0"/>
              <a:t>Straw Poll 3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0DE90F-DCD2-494A-AAA2-619DE61CE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43001"/>
            <a:ext cx="9144000" cy="4114799"/>
          </a:xfrm>
        </p:spPr>
        <p:txBody>
          <a:bodyPr/>
          <a:lstStyle/>
          <a:p>
            <a:r>
              <a:rPr lang="en-US" sz="1600" b="0" dirty="0"/>
              <a:t>Do you support that a User Info field with specific value in AID12 field is used to carry the common information of the Trigger frame?  </a:t>
            </a:r>
          </a:p>
        </p:txBody>
      </p:sp>
      <p:sp>
        <p:nvSpPr>
          <p:cNvPr id="18" name="Slide Number Placeholder 2">
            <a:extLst>
              <a:ext uri="{FF2B5EF4-FFF2-40B4-BE49-F238E27FC236}">
                <a16:creationId xmlns:a16="http://schemas.microsoft.com/office/drawing/2014/main" id="{38A42415-9B07-4472-8262-C818DFDB2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E829A676-FE9B-4100-97DC-4FAF6E2BF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3A0D02AD-2C36-4C0E-ACEB-D7DA6BEC2F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05/12/2020</a:t>
            </a:r>
          </a:p>
        </p:txBody>
      </p:sp>
    </p:spTree>
    <p:extLst>
      <p:ext uri="{BB962C8B-B14F-4D97-AF65-F5344CB8AC3E}">
        <p14:creationId xmlns:p14="http://schemas.microsoft.com/office/powerpoint/2010/main" val="655500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7920"/>
            <a:ext cx="9144000" cy="762000"/>
          </a:xfrm>
        </p:spPr>
        <p:txBody>
          <a:bodyPr/>
          <a:lstStyle/>
          <a:p>
            <a:r>
              <a:rPr lang="en-US" sz="2800" dirty="0"/>
              <a:t>Recap: Triger Frame in 11ax, 11az</a:t>
            </a:r>
          </a:p>
        </p:txBody>
      </p:sp>
      <p:sp>
        <p:nvSpPr>
          <p:cNvPr id="149" name="Content Placeholder 2">
            <a:extLst>
              <a:ext uri="{FF2B5EF4-FFF2-40B4-BE49-F238E27FC236}">
                <a16:creationId xmlns:a16="http://schemas.microsoft.com/office/drawing/2014/main" id="{E93A6401-9BC2-4504-ABED-35721064F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" y="1069253"/>
            <a:ext cx="9144000" cy="2089755"/>
          </a:xfrm>
        </p:spPr>
        <p:txBody>
          <a:bodyPr/>
          <a:lstStyle/>
          <a:p>
            <a:r>
              <a:rPr lang="en-US" sz="1600" b="0" dirty="0"/>
              <a:t>Trigger frame is used to solicit UL transmission from multiple STAs.</a:t>
            </a:r>
          </a:p>
          <a:p>
            <a:pPr lvl="1"/>
            <a:r>
              <a:rPr lang="en-US" sz="1600" b="0" dirty="0"/>
              <a:t>The UL PPDU type is fixed by Trigger Type</a:t>
            </a:r>
            <a:r>
              <a:rPr lang="en-US" altLang="en-US" sz="1600" b="0" dirty="0">
                <a:solidFill>
                  <a:srgbClr val="000000"/>
                </a:solidFill>
              </a:rPr>
              <a:t>.</a:t>
            </a:r>
          </a:p>
          <a:p>
            <a:pPr lvl="2"/>
            <a:r>
              <a:rPr lang="en-US" sz="1600" dirty="0">
                <a:solidFill>
                  <a:srgbClr val="000000"/>
                </a:solidFill>
              </a:rPr>
              <a:t>HE TB PPDU.</a:t>
            </a:r>
          </a:p>
          <a:p>
            <a:pPr lvl="2"/>
            <a:r>
              <a:rPr lang="en-US" sz="1600" dirty="0">
                <a:solidFill>
                  <a:srgbClr val="000000"/>
                </a:solidFill>
              </a:rPr>
              <a:t>Non-HT duplicated PPDU.</a:t>
            </a:r>
          </a:p>
          <a:p>
            <a:pPr lvl="2"/>
            <a:endParaRPr lang="en-US" sz="1600" dirty="0">
              <a:solidFill>
                <a:srgbClr val="000000"/>
              </a:solidFill>
            </a:endParaRPr>
          </a:p>
          <a:p>
            <a:r>
              <a:rPr lang="en-US" sz="1600" b="0" dirty="0">
                <a:solidFill>
                  <a:srgbClr val="000000"/>
                </a:solidFill>
              </a:rPr>
              <a:t>Trigger frames will be used for EHT and the future 802.11 generations.</a:t>
            </a:r>
          </a:p>
          <a:p>
            <a:r>
              <a:rPr lang="en-US" sz="1600" b="0" dirty="0">
                <a:solidFill>
                  <a:srgbClr val="000000"/>
                </a:solidFill>
              </a:rPr>
              <a:t>Most UL multiple user transmission information are applied to various PPDU format.</a:t>
            </a:r>
            <a:endParaRPr lang="en-US" sz="1600" b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069C69-17E5-44F9-89FE-96F762A22B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0171" y="3312306"/>
            <a:ext cx="4333725" cy="864200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4705E5E4-5134-4BF2-B284-E7313F40F3C5}"/>
              </a:ext>
            </a:extLst>
          </p:cNvPr>
          <p:cNvGrpSpPr/>
          <p:nvPr/>
        </p:nvGrpSpPr>
        <p:grpSpPr>
          <a:xfrm>
            <a:off x="0" y="4543752"/>
            <a:ext cx="9144001" cy="762000"/>
            <a:chOff x="0" y="4819262"/>
            <a:chExt cx="9144001" cy="762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DFB08F3-41AD-4EC7-9AC9-6CAD1B4FAE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4819262"/>
              <a:ext cx="4330199" cy="762000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435290CB-4F4C-49FC-86F5-FBD23027187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254001" y="4863404"/>
              <a:ext cx="3975600" cy="692736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5CBA14A-A7B4-4E12-A2E6-915B30B0DD7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231157" y="4867007"/>
              <a:ext cx="912844" cy="686262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46BCFF93-5A5B-4F3F-8A9C-A88D364B01C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732614" y="4882560"/>
              <a:ext cx="347625" cy="122600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251FB21-0B33-4EB3-A9E5-0B900C6D2F20}"/>
              </a:ext>
            </a:extLst>
          </p:cNvPr>
          <p:cNvGrpSpPr/>
          <p:nvPr/>
        </p:nvGrpSpPr>
        <p:grpSpPr>
          <a:xfrm>
            <a:off x="1704750" y="5705629"/>
            <a:ext cx="5098501" cy="574200"/>
            <a:chOff x="1704750" y="5981139"/>
            <a:chExt cx="5098501" cy="574200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6ACB4AA4-7EF2-4AE7-8AF1-A6929B0384C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704750" y="5981139"/>
              <a:ext cx="5098501" cy="574200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D9F2E5B2-0FE1-469A-AF2B-8FA24BB09F5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241801" y="5981139"/>
              <a:ext cx="347625" cy="122600"/>
            </a:xfrm>
            <a:prstGeom prst="rect">
              <a:avLst/>
            </a:prstGeom>
          </p:spPr>
        </p:pic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AFEEB3D4-6013-407D-B3D6-5077FB3330EE}"/>
              </a:ext>
            </a:extLst>
          </p:cNvPr>
          <p:cNvSpPr txBox="1"/>
          <p:nvPr/>
        </p:nvSpPr>
        <p:spPr>
          <a:xfrm>
            <a:off x="3633534" y="4149197"/>
            <a:ext cx="9525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+mn-lt"/>
              </a:rPr>
              <a:t>Trigger frame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E6C4C4-7C8E-4523-800D-2EDAF33B515D}"/>
              </a:ext>
            </a:extLst>
          </p:cNvPr>
          <p:cNvSpPr txBox="1"/>
          <p:nvPr/>
        </p:nvSpPr>
        <p:spPr>
          <a:xfrm>
            <a:off x="3456240" y="5306110"/>
            <a:ext cx="12202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+mn-lt"/>
              </a:rPr>
              <a:t>Common Info field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B89D55-AEB1-46B7-82C8-A0C9F9F561B0}"/>
              </a:ext>
            </a:extLst>
          </p:cNvPr>
          <p:cNvSpPr txBox="1"/>
          <p:nvPr/>
        </p:nvSpPr>
        <p:spPr>
          <a:xfrm>
            <a:off x="3456240" y="6230779"/>
            <a:ext cx="9717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+mn-lt"/>
              </a:rPr>
              <a:t>User Info field</a:t>
            </a:r>
          </a:p>
        </p:txBody>
      </p:sp>
      <p:sp>
        <p:nvSpPr>
          <p:cNvPr id="18" name="Slide Number Placeholder 2">
            <a:extLst>
              <a:ext uri="{FF2B5EF4-FFF2-40B4-BE49-F238E27FC236}">
                <a16:creationId xmlns:a16="http://schemas.microsoft.com/office/drawing/2014/main" id="{DE6DDDEC-FB9F-4603-9BD5-8A5189E49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FEC96678-FC4E-495E-82EE-C685531D7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A0552616-F6F2-498E-A5EB-C0496B32DA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05/12/2020</a:t>
            </a:r>
          </a:p>
        </p:txBody>
      </p:sp>
    </p:spTree>
    <p:extLst>
      <p:ext uri="{BB962C8B-B14F-4D97-AF65-F5344CB8AC3E}">
        <p14:creationId xmlns:p14="http://schemas.microsoft.com/office/powerpoint/2010/main" val="49502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762000"/>
          </a:xfrm>
        </p:spPr>
        <p:txBody>
          <a:bodyPr/>
          <a:lstStyle/>
          <a:p>
            <a:r>
              <a:rPr lang="en-US" sz="2800" dirty="0"/>
              <a:t>Gap Analysis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0DE90F-DCD2-494A-AAA2-619DE61CE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43002"/>
            <a:ext cx="9144000" cy="2666998"/>
          </a:xfrm>
        </p:spPr>
        <p:txBody>
          <a:bodyPr/>
          <a:lstStyle/>
          <a:p>
            <a:r>
              <a:rPr lang="en-US" b="0" dirty="0"/>
              <a:t>Wider BW will be supported in EHT and the future 802.11 standards.</a:t>
            </a:r>
          </a:p>
          <a:p>
            <a:r>
              <a:rPr lang="en-US" b="0" dirty="0"/>
              <a:t>TB PPDU format that is different from HE TB PPDU will be used, e.g. EHT TB PPDU or the future TB PPDU.</a:t>
            </a:r>
          </a:p>
          <a:p>
            <a:r>
              <a:rPr lang="en-US" b="0" dirty="0"/>
              <a:t>A STA can support the punctured operation where more than RU will be allocated to a single STA. </a:t>
            </a:r>
          </a:p>
          <a:p>
            <a:r>
              <a:rPr lang="en-US" b="0" dirty="0"/>
              <a:t>Larger </a:t>
            </a:r>
            <a:r>
              <a:rPr lang="en-US" b="0" dirty="0" err="1"/>
              <a:t>Nss</a:t>
            </a:r>
            <a:r>
              <a:rPr lang="en-US" b="0" dirty="0"/>
              <a:t> is needed.</a:t>
            </a:r>
          </a:p>
          <a:p>
            <a:pPr lvl="1"/>
            <a:endParaRPr lang="en-US" b="0" dirty="0"/>
          </a:p>
          <a:p>
            <a:pPr lvl="1"/>
            <a:endParaRPr lang="en-US" b="0" dirty="0"/>
          </a:p>
          <a:p>
            <a:pPr lvl="1"/>
            <a:endParaRPr lang="en-US" b="0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87468533-D56C-458F-9AD1-290BE5E5D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FAC5A-8678-474F-A2A1-D08DF8C76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147AC7FD-D922-4B70-A780-D933515C99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05/12/2020</a:t>
            </a:r>
          </a:p>
        </p:txBody>
      </p:sp>
    </p:spTree>
    <p:extLst>
      <p:ext uri="{BB962C8B-B14F-4D97-AF65-F5344CB8AC3E}">
        <p14:creationId xmlns:p14="http://schemas.microsoft.com/office/powerpoint/2010/main" val="4052324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84557"/>
            <a:ext cx="8968666" cy="571500"/>
          </a:xfrm>
        </p:spPr>
        <p:txBody>
          <a:bodyPr/>
          <a:lstStyle/>
          <a:p>
            <a:r>
              <a:rPr lang="en-US" sz="2100" dirty="0"/>
              <a:t>Trigger Design Option 1 (1)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0DE90F-DCD2-494A-AAA2-619DE61CE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5536" y="1068994"/>
            <a:ext cx="9144000" cy="3122006"/>
          </a:xfrm>
        </p:spPr>
        <p:txBody>
          <a:bodyPr>
            <a:noAutofit/>
          </a:bodyPr>
          <a:lstStyle/>
          <a:p>
            <a:r>
              <a:rPr lang="en-US" sz="1600" b="0" dirty="0"/>
              <a:t>The Trigger Type (Basic, BFRP, BQRP, MU-BAR, MU-RTS etc.) is reused.</a:t>
            </a:r>
          </a:p>
          <a:p>
            <a:pPr lvl="1"/>
            <a:r>
              <a:rPr lang="en-US" sz="1600" dirty="0"/>
              <a:t>The lengths of Common Info and User Info are kept same as 11ax.</a:t>
            </a:r>
            <a:endParaRPr lang="en-US" sz="1600" b="0" dirty="0"/>
          </a:p>
          <a:p>
            <a:r>
              <a:rPr lang="en-US" sz="1600" b="0" dirty="0"/>
              <a:t>UL HE SIG-A2 Reserved is redefined to carry the common information.</a:t>
            </a:r>
          </a:p>
          <a:p>
            <a:r>
              <a:rPr lang="en-US" sz="1600" b="0" dirty="0"/>
              <a:t>A User Info field with specific AID value (e.g. AID 2008, AID 2043) in AID12 field (Dummy User Info field) can announce the common information.</a:t>
            </a:r>
          </a:p>
          <a:p>
            <a:r>
              <a:rPr lang="en-US" sz="1600" b="0" dirty="0"/>
              <a:t>The common information can e divided into two group: TB type independent common information and TB type dependent common information:</a:t>
            </a:r>
          </a:p>
          <a:p>
            <a:pPr lvl="1"/>
            <a:r>
              <a:rPr lang="en-US" sz="1600" dirty="0"/>
              <a:t>The TB type independent common information includes UL length, More TF, CS quired. UL BW AP Tx power, UL spatial reuse </a:t>
            </a:r>
            <a:endParaRPr lang="en-US" sz="1600" b="0" dirty="0"/>
          </a:p>
          <a:p>
            <a:pPr lvl="1"/>
            <a:r>
              <a:rPr lang="en-US" sz="1600" dirty="0"/>
              <a:t>Other additional information can also be announced, e.g. TB type, Channel Bitmap that announce available 20MHz channel for puncture operation.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5B512CE-8AF0-429D-B77B-1E8E51068DB5}"/>
              </a:ext>
            </a:extLst>
          </p:cNvPr>
          <p:cNvSpPr/>
          <p:nvPr/>
        </p:nvSpPr>
        <p:spPr bwMode="auto">
          <a:xfrm>
            <a:off x="2090874" y="5418675"/>
            <a:ext cx="514350" cy="2857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9B8490-E416-4190-8A41-7DBB874349A5}"/>
              </a:ext>
            </a:extLst>
          </p:cNvPr>
          <p:cNvSpPr/>
          <p:nvPr/>
        </p:nvSpPr>
        <p:spPr bwMode="auto">
          <a:xfrm>
            <a:off x="2609663" y="5418675"/>
            <a:ext cx="514350" cy="28575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AA7489-D9D9-4900-8C4C-CF459245A896}"/>
              </a:ext>
            </a:extLst>
          </p:cNvPr>
          <p:cNvSpPr/>
          <p:nvPr/>
        </p:nvSpPr>
        <p:spPr bwMode="auto">
          <a:xfrm>
            <a:off x="3124013" y="5418675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C647A2-20AB-4EBD-8CD9-82EBC1FED719}"/>
              </a:ext>
            </a:extLst>
          </p:cNvPr>
          <p:cNvSpPr/>
          <p:nvPr/>
        </p:nvSpPr>
        <p:spPr bwMode="auto">
          <a:xfrm>
            <a:off x="3638363" y="5418675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64F599-642D-41E3-87B5-C381F5B22B1C}"/>
              </a:ext>
            </a:extLst>
          </p:cNvPr>
          <p:cNvSpPr/>
          <p:nvPr/>
        </p:nvSpPr>
        <p:spPr bwMode="auto">
          <a:xfrm>
            <a:off x="6203013" y="5420894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CCDEFC-4C95-49F8-94D5-EB583D4980E4}"/>
              </a:ext>
            </a:extLst>
          </p:cNvPr>
          <p:cNvSpPr/>
          <p:nvPr/>
        </p:nvSpPr>
        <p:spPr bwMode="auto">
          <a:xfrm>
            <a:off x="5680772" y="5418675"/>
            <a:ext cx="514350" cy="2857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579F2EC-065C-4012-B276-1A11CCE54CBE}"/>
              </a:ext>
            </a:extLst>
          </p:cNvPr>
          <p:cNvSpPr/>
          <p:nvPr/>
        </p:nvSpPr>
        <p:spPr bwMode="auto">
          <a:xfrm>
            <a:off x="4668737" y="5418675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988CDAA-6865-429C-8F53-7A8C2766EAC5}"/>
              </a:ext>
            </a:extLst>
          </p:cNvPr>
          <p:cNvSpPr/>
          <p:nvPr/>
        </p:nvSpPr>
        <p:spPr bwMode="auto">
          <a:xfrm>
            <a:off x="5183087" y="5418675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D0F763-4F0A-4C18-BDC4-C96666098FD1}"/>
              </a:ext>
            </a:extLst>
          </p:cNvPr>
          <p:cNvSpPr txBox="1"/>
          <p:nvPr/>
        </p:nvSpPr>
        <p:spPr>
          <a:xfrm>
            <a:off x="2036921" y="5480758"/>
            <a:ext cx="58381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MAC header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5C00BFF-91C0-40FD-BFA7-55F405625522}"/>
              </a:ext>
            </a:extLst>
          </p:cNvPr>
          <p:cNvSpPr txBox="1"/>
          <p:nvPr/>
        </p:nvSpPr>
        <p:spPr>
          <a:xfrm>
            <a:off x="3628100" y="5480758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694B204-A2F8-4C35-85E0-EB80DD7DF377}"/>
              </a:ext>
            </a:extLst>
          </p:cNvPr>
          <p:cNvSpPr txBox="1"/>
          <p:nvPr/>
        </p:nvSpPr>
        <p:spPr>
          <a:xfrm>
            <a:off x="2573137" y="5493092"/>
            <a:ext cx="61747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Common Info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329EB9B-0096-453D-A768-C165BBD7B6CA}"/>
              </a:ext>
            </a:extLst>
          </p:cNvPr>
          <p:cNvSpPr txBox="1"/>
          <p:nvPr/>
        </p:nvSpPr>
        <p:spPr>
          <a:xfrm>
            <a:off x="3138822" y="5484214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BEECEF0-5F1E-4651-A939-BD69E496E685}"/>
              </a:ext>
            </a:extLst>
          </p:cNvPr>
          <p:cNvSpPr txBox="1"/>
          <p:nvPr/>
        </p:nvSpPr>
        <p:spPr>
          <a:xfrm>
            <a:off x="6200595" y="5475823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7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DBDA88F-40F6-48C8-B41D-464896DDCA67}"/>
              </a:ext>
            </a:extLst>
          </p:cNvPr>
          <p:cNvSpPr/>
          <p:nvPr/>
        </p:nvSpPr>
        <p:spPr bwMode="auto">
          <a:xfrm>
            <a:off x="4152713" y="5418675"/>
            <a:ext cx="514350" cy="2857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D24D065-17D5-4B2F-9DE6-2AA733BB761F}"/>
              </a:ext>
            </a:extLst>
          </p:cNvPr>
          <p:cNvSpPr txBox="1"/>
          <p:nvPr/>
        </p:nvSpPr>
        <p:spPr>
          <a:xfrm>
            <a:off x="4184524" y="5475823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7215873-0298-42A7-A93F-B24E59A8DE1B}"/>
              </a:ext>
            </a:extLst>
          </p:cNvPr>
          <p:cNvSpPr txBox="1"/>
          <p:nvPr/>
        </p:nvSpPr>
        <p:spPr>
          <a:xfrm>
            <a:off x="4683441" y="5474210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4CB9ED8-B2CF-4EDE-A915-08DF23F83DE6}"/>
              </a:ext>
            </a:extLst>
          </p:cNvPr>
          <p:cNvSpPr txBox="1"/>
          <p:nvPr/>
        </p:nvSpPr>
        <p:spPr>
          <a:xfrm>
            <a:off x="5190524" y="5480868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24D1BEF-CF59-468C-9A5A-F97E6E86888D}"/>
              </a:ext>
            </a:extLst>
          </p:cNvPr>
          <p:cNvSpPr txBox="1"/>
          <p:nvPr/>
        </p:nvSpPr>
        <p:spPr>
          <a:xfrm>
            <a:off x="5715000" y="5480758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6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9D1A592-6BF7-47C5-9466-3053EEDD076C}"/>
              </a:ext>
            </a:extLst>
          </p:cNvPr>
          <p:cNvCxnSpPr>
            <a:cxnSpLocks/>
            <a:endCxn id="6" idx="2"/>
          </p:cNvCxnSpPr>
          <p:nvPr/>
        </p:nvCxnSpPr>
        <p:spPr bwMode="auto">
          <a:xfrm flipH="1" flipV="1">
            <a:off x="3381189" y="5704425"/>
            <a:ext cx="127060" cy="15790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3AFCC45-7D2F-4CB6-83F8-B9DF3A04B28A}"/>
              </a:ext>
            </a:extLst>
          </p:cNvPr>
          <p:cNvCxnSpPr>
            <a:cxnSpLocks/>
          </p:cNvCxnSpPr>
          <p:nvPr/>
        </p:nvCxnSpPr>
        <p:spPr bwMode="auto">
          <a:xfrm flipV="1">
            <a:off x="3604134" y="5707410"/>
            <a:ext cx="256119" cy="16155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6388FFC-002F-48C4-AEBA-BF601F59EFF5}"/>
              </a:ext>
            </a:extLst>
          </p:cNvPr>
          <p:cNvSpPr txBox="1"/>
          <p:nvPr/>
        </p:nvSpPr>
        <p:spPr>
          <a:xfrm>
            <a:off x="3207671" y="5845573"/>
            <a:ext cx="70884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UL HE OFDMA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30CD10D-75FA-4AEF-84C5-86FE7B52C9D7}"/>
              </a:ext>
            </a:extLst>
          </p:cNvPr>
          <p:cNvSpPr txBox="1"/>
          <p:nvPr/>
        </p:nvSpPr>
        <p:spPr>
          <a:xfrm>
            <a:off x="3551572" y="6085845"/>
            <a:ext cx="1461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latin typeface="+mn-lt"/>
              </a:rPr>
              <a:t>User Info to announce new MU format, e.g. EHT MU MIMO/OFDMA, and other common Info specific to EHT TB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D3260D3-4574-426A-9350-B27CB1F3326D}"/>
              </a:ext>
            </a:extLst>
          </p:cNvPr>
          <p:cNvCxnSpPr>
            <a:cxnSpLocks/>
            <a:stCxn id="31" idx="0"/>
          </p:cNvCxnSpPr>
          <p:nvPr/>
        </p:nvCxnSpPr>
        <p:spPr bwMode="auto">
          <a:xfrm flipV="1">
            <a:off x="4282152" y="5706151"/>
            <a:ext cx="155249" cy="3796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B35A9C3-8EC8-4F04-8C08-9AB3F767316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934832" y="5763053"/>
            <a:ext cx="169613" cy="1513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A9A447C-F3EF-4385-9392-6E2B1C89AAE8}"/>
              </a:ext>
            </a:extLst>
          </p:cNvPr>
          <p:cNvCxnSpPr>
            <a:cxnSpLocks/>
          </p:cNvCxnSpPr>
          <p:nvPr/>
        </p:nvCxnSpPr>
        <p:spPr bwMode="auto">
          <a:xfrm flipV="1">
            <a:off x="5152280" y="5734481"/>
            <a:ext cx="240911" cy="17994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BFBA2CB-1E03-4FAC-8DE0-5B691ECE6666}"/>
              </a:ext>
            </a:extLst>
          </p:cNvPr>
          <p:cNvSpPr txBox="1"/>
          <p:nvPr/>
        </p:nvSpPr>
        <p:spPr>
          <a:xfrm>
            <a:off x="4701733" y="5885456"/>
            <a:ext cx="96372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UL EHT MU MUMIMO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7FF1437-2F20-4A39-AB49-36287FC7E39E}"/>
              </a:ext>
            </a:extLst>
          </p:cNvPr>
          <p:cNvSpPr txBox="1"/>
          <p:nvPr/>
        </p:nvSpPr>
        <p:spPr>
          <a:xfrm>
            <a:off x="5176288" y="6047039"/>
            <a:ext cx="1370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latin typeface="+mn-lt"/>
              </a:rPr>
              <a:t>User Info to announce new MU format, e.g. NG_EHT OFDMA, </a:t>
            </a:r>
            <a:r>
              <a:rPr lang="en-US" sz="600" dirty="0"/>
              <a:t>and other common Info specific to NG_EHT TB</a:t>
            </a:r>
            <a:endParaRPr lang="en-US" sz="600" dirty="0">
              <a:latin typeface="+mn-lt"/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6818142-EC40-41BC-BE4A-0D5A9505D24E}"/>
              </a:ext>
            </a:extLst>
          </p:cNvPr>
          <p:cNvCxnSpPr>
            <a:cxnSpLocks/>
          </p:cNvCxnSpPr>
          <p:nvPr/>
        </p:nvCxnSpPr>
        <p:spPr bwMode="auto">
          <a:xfrm flipV="1">
            <a:off x="5759947" y="5761537"/>
            <a:ext cx="252876" cy="3143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D6EBDF80-747C-4D38-9E27-5997E7F7B977}"/>
              </a:ext>
            </a:extLst>
          </p:cNvPr>
          <p:cNvCxnSpPr>
            <a:cxnSpLocks/>
            <a:stCxn id="45" idx="0"/>
          </p:cNvCxnSpPr>
          <p:nvPr/>
        </p:nvCxnSpPr>
        <p:spPr bwMode="auto">
          <a:xfrm flipH="1" flipV="1">
            <a:off x="6448167" y="5741578"/>
            <a:ext cx="153035" cy="980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991FA4F2-E394-4285-BC6F-A42F49751EC6}"/>
              </a:ext>
            </a:extLst>
          </p:cNvPr>
          <p:cNvSpPr txBox="1"/>
          <p:nvPr/>
        </p:nvSpPr>
        <p:spPr>
          <a:xfrm>
            <a:off x="6209107" y="5839601"/>
            <a:ext cx="78418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NG_EHT OFDMA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0FE962A-0E73-4EEC-812F-2F813C91EC8C}"/>
              </a:ext>
            </a:extLst>
          </p:cNvPr>
          <p:cNvSpPr/>
          <p:nvPr/>
        </p:nvSpPr>
        <p:spPr bwMode="auto">
          <a:xfrm>
            <a:off x="6719780" y="5418439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09BFF15-5D90-4D80-BBE8-6145DB4DBE40}"/>
              </a:ext>
            </a:extLst>
          </p:cNvPr>
          <p:cNvSpPr txBox="1"/>
          <p:nvPr/>
        </p:nvSpPr>
        <p:spPr>
          <a:xfrm>
            <a:off x="6717364" y="5473367"/>
            <a:ext cx="5525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latin typeface="+mn-lt"/>
              </a:rPr>
              <a:t>Optional Padding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EA3F301-0B31-4B58-A747-FC461E153E8C}"/>
              </a:ext>
            </a:extLst>
          </p:cNvPr>
          <p:cNvSpPr/>
          <p:nvPr/>
        </p:nvSpPr>
        <p:spPr bwMode="auto">
          <a:xfrm>
            <a:off x="7238966" y="5421006"/>
            <a:ext cx="314621" cy="28575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A0DB981-7805-4196-A780-4F869E91D6CC}"/>
              </a:ext>
            </a:extLst>
          </p:cNvPr>
          <p:cNvSpPr txBox="1"/>
          <p:nvPr/>
        </p:nvSpPr>
        <p:spPr>
          <a:xfrm>
            <a:off x="7236548" y="5475934"/>
            <a:ext cx="32229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latin typeface="+mn-lt"/>
              </a:rPr>
              <a:t>FCS</a:t>
            </a:r>
          </a:p>
        </p:txBody>
      </p:sp>
      <p:sp>
        <p:nvSpPr>
          <p:cNvPr id="82" name="Slide Number Placeholder 2">
            <a:extLst>
              <a:ext uri="{FF2B5EF4-FFF2-40B4-BE49-F238E27FC236}">
                <a16:creationId xmlns:a16="http://schemas.microsoft.com/office/drawing/2014/main" id="{81E94473-9185-420D-AF92-6E1AB53A9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3" name="Footer Placeholder 4">
            <a:extLst>
              <a:ext uri="{FF2B5EF4-FFF2-40B4-BE49-F238E27FC236}">
                <a16:creationId xmlns:a16="http://schemas.microsoft.com/office/drawing/2014/main" id="{5C7A14FF-6B96-488B-B7E4-A17F0CD7F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84" name="Date Placeholder 3">
            <a:extLst>
              <a:ext uri="{FF2B5EF4-FFF2-40B4-BE49-F238E27FC236}">
                <a16:creationId xmlns:a16="http://schemas.microsoft.com/office/drawing/2014/main" id="{28363EC4-1FAD-4D23-A90E-A643DBC27F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05/12/2020</a:t>
            </a: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45AEBABA-E25A-470E-910B-1A93BCAFEE7E}"/>
              </a:ext>
            </a:extLst>
          </p:cNvPr>
          <p:cNvGrpSpPr/>
          <p:nvPr/>
        </p:nvGrpSpPr>
        <p:grpSpPr>
          <a:xfrm>
            <a:off x="1291247" y="4136948"/>
            <a:ext cx="6840245" cy="571500"/>
            <a:chOff x="0" y="4819262"/>
            <a:chExt cx="9120327" cy="762000"/>
          </a:xfrm>
        </p:grpSpPr>
        <p:pic>
          <p:nvPicPr>
            <p:cNvPr id="86" name="Picture 85">
              <a:extLst>
                <a:ext uri="{FF2B5EF4-FFF2-40B4-BE49-F238E27FC236}">
                  <a16:creationId xmlns:a16="http://schemas.microsoft.com/office/drawing/2014/main" id="{0CD95681-46F5-4D6D-A641-D16D447949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4819262"/>
              <a:ext cx="4330199" cy="762000"/>
            </a:xfrm>
            <a:prstGeom prst="rect">
              <a:avLst/>
            </a:prstGeom>
          </p:spPr>
        </p:pic>
        <p:pic>
          <p:nvPicPr>
            <p:cNvPr id="87" name="Picture 86">
              <a:extLst>
                <a:ext uri="{FF2B5EF4-FFF2-40B4-BE49-F238E27FC236}">
                  <a16:creationId xmlns:a16="http://schemas.microsoft.com/office/drawing/2014/main" id="{4817239F-1961-4685-8368-E18EFA5841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54001" y="4863404"/>
              <a:ext cx="3975600" cy="692736"/>
            </a:xfrm>
            <a:prstGeom prst="rect">
              <a:avLst/>
            </a:prstGeom>
          </p:spPr>
        </p:pic>
        <p:pic>
          <p:nvPicPr>
            <p:cNvPr id="88" name="Picture 87">
              <a:extLst>
                <a:ext uri="{FF2B5EF4-FFF2-40B4-BE49-F238E27FC236}">
                  <a16:creationId xmlns:a16="http://schemas.microsoft.com/office/drawing/2014/main" id="{566DE388-03A7-4C0B-83EA-BFAF870057B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207483" y="4867007"/>
              <a:ext cx="912844" cy="686263"/>
            </a:xfrm>
            <a:prstGeom prst="rect">
              <a:avLst/>
            </a:prstGeom>
          </p:spPr>
        </p:pic>
        <p:pic>
          <p:nvPicPr>
            <p:cNvPr id="89" name="Picture 88">
              <a:extLst>
                <a:ext uri="{FF2B5EF4-FFF2-40B4-BE49-F238E27FC236}">
                  <a16:creationId xmlns:a16="http://schemas.microsoft.com/office/drawing/2014/main" id="{A99419E9-F528-4B47-AC2D-50052E2AA04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732614" y="4882560"/>
              <a:ext cx="347625" cy="122600"/>
            </a:xfrm>
            <a:prstGeom prst="rect">
              <a:avLst/>
            </a:prstGeom>
          </p:spPr>
        </p:pic>
      </p:grpSp>
      <p:sp>
        <p:nvSpPr>
          <p:cNvPr id="90" name="TextBox 89">
            <a:extLst>
              <a:ext uri="{FF2B5EF4-FFF2-40B4-BE49-F238E27FC236}">
                <a16:creationId xmlns:a16="http://schemas.microsoft.com/office/drawing/2014/main" id="{F39E79C3-4F48-464B-91AE-A917BF607BCE}"/>
              </a:ext>
            </a:extLst>
          </p:cNvPr>
          <p:cNvSpPr txBox="1"/>
          <p:nvPr/>
        </p:nvSpPr>
        <p:spPr>
          <a:xfrm>
            <a:off x="3883427" y="4708716"/>
            <a:ext cx="930063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>
                <a:latin typeface="+mn-lt"/>
              </a:rPr>
              <a:t>Common Info field</a:t>
            </a:r>
          </a:p>
        </p:txBody>
      </p:sp>
      <p:graphicFrame>
        <p:nvGraphicFramePr>
          <p:cNvPr id="91" name="Table 90">
            <a:extLst>
              <a:ext uri="{FF2B5EF4-FFF2-40B4-BE49-F238E27FC236}">
                <a16:creationId xmlns:a16="http://schemas.microsoft.com/office/drawing/2014/main" id="{A3036F5D-F84F-4F2E-AF11-5A868DE4EE3B}"/>
              </a:ext>
            </a:extLst>
          </p:cNvPr>
          <p:cNvGraphicFramePr>
            <a:graphicFrameLocks noGrp="1"/>
          </p:cNvGraphicFramePr>
          <p:nvPr/>
        </p:nvGraphicFramePr>
        <p:xfrm>
          <a:off x="5986273" y="4893382"/>
          <a:ext cx="1770516" cy="2514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0303">
                  <a:extLst>
                    <a:ext uri="{9D8B030D-6E8A-4147-A177-3AD203B41FA5}">
                      <a16:colId xmlns:a16="http://schemas.microsoft.com/office/drawing/2014/main" val="1805456484"/>
                    </a:ext>
                  </a:extLst>
                </a:gridCol>
                <a:gridCol w="1010213">
                  <a:extLst>
                    <a:ext uri="{9D8B030D-6E8A-4147-A177-3AD203B41FA5}">
                      <a16:colId xmlns:a16="http://schemas.microsoft.com/office/drawing/2014/main" val="2897916614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r>
                        <a:rPr lang="en-US" sz="600" dirty="0"/>
                        <a:t>Further Common Info Indication(=0)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/>
                        <a:t>Additional Common  Info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12753310"/>
                  </a:ext>
                </a:extLst>
              </a:tr>
            </a:tbl>
          </a:graphicData>
        </a:graphic>
      </p:graphicFrame>
      <p:sp>
        <p:nvSpPr>
          <p:cNvPr id="92" name="Rectangle 91">
            <a:extLst>
              <a:ext uri="{FF2B5EF4-FFF2-40B4-BE49-F238E27FC236}">
                <a16:creationId xmlns:a16="http://schemas.microsoft.com/office/drawing/2014/main" id="{7EABA779-CECE-4E5B-8EFD-EDAE3A8F3AF8}"/>
              </a:ext>
            </a:extLst>
          </p:cNvPr>
          <p:cNvSpPr/>
          <p:nvPr/>
        </p:nvSpPr>
        <p:spPr>
          <a:xfrm>
            <a:off x="6209064" y="4731799"/>
            <a:ext cx="312906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" dirty="0"/>
              <a:t>B54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F805750E-A5D1-440E-AF48-FB7EE91AFB76}"/>
              </a:ext>
            </a:extLst>
          </p:cNvPr>
          <p:cNvSpPr/>
          <p:nvPr/>
        </p:nvSpPr>
        <p:spPr>
          <a:xfrm>
            <a:off x="6682743" y="4731799"/>
            <a:ext cx="312906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" dirty="0"/>
              <a:t>B55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CF8E7FE0-6D73-4902-A206-F51B224D576F}"/>
              </a:ext>
            </a:extLst>
          </p:cNvPr>
          <p:cNvSpPr/>
          <p:nvPr/>
        </p:nvSpPr>
        <p:spPr>
          <a:xfrm>
            <a:off x="7480029" y="4711164"/>
            <a:ext cx="312906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" dirty="0"/>
              <a:t>B62</a:t>
            </a: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187ADD5D-7B33-46EA-9B38-116A70FA4A4B}"/>
              </a:ext>
            </a:extLst>
          </p:cNvPr>
          <p:cNvCxnSpPr/>
          <p:nvPr/>
        </p:nvCxnSpPr>
        <p:spPr>
          <a:xfrm flipH="1">
            <a:off x="5986272" y="4708448"/>
            <a:ext cx="1099874" cy="184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B73C0C11-885E-4F43-BEED-328EE75F0E04}"/>
              </a:ext>
            </a:extLst>
          </p:cNvPr>
          <p:cNvCxnSpPr/>
          <p:nvPr/>
        </p:nvCxnSpPr>
        <p:spPr>
          <a:xfrm>
            <a:off x="7463447" y="4687453"/>
            <a:ext cx="293342" cy="205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0957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87209"/>
            <a:ext cx="8968666" cy="571500"/>
          </a:xfrm>
        </p:spPr>
        <p:txBody>
          <a:bodyPr/>
          <a:lstStyle/>
          <a:p>
            <a:r>
              <a:rPr lang="en-US" sz="2100" dirty="0"/>
              <a:t>Trigger Design Option 1 (2)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0DE90F-DCD2-494A-AAA2-619DE61CE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5536" y="989293"/>
            <a:ext cx="9144000" cy="1937076"/>
          </a:xfrm>
        </p:spPr>
        <p:txBody>
          <a:bodyPr>
            <a:noAutofit/>
          </a:bodyPr>
          <a:lstStyle/>
          <a:p>
            <a:r>
              <a:rPr lang="en-US" sz="1600" b="0" dirty="0"/>
              <a:t>In Basic Trigger the Specific User Info field include one-octet Trigger Dependent User Info field besides B0 to B39</a:t>
            </a:r>
            <a:r>
              <a:rPr lang="en-US" sz="1600" dirty="0"/>
              <a:t>.</a:t>
            </a:r>
          </a:p>
          <a:p>
            <a:r>
              <a:rPr lang="en-US" sz="1600" b="0" dirty="0"/>
              <a:t>In MU-BAR, the Specific User Info field include the Trigger Dependent User Info field that solicit BAR from one TID besides B0 to B39.</a:t>
            </a:r>
          </a:p>
          <a:p>
            <a:r>
              <a:rPr lang="en-US" sz="1600" b="0" dirty="0"/>
              <a:t>In BFRP Trigger, the Specific User Info field include the Trigger Dependent User Info field that solicit BAR from one TID besides B0 to B39.</a:t>
            </a:r>
          </a:p>
          <a:p>
            <a:r>
              <a:rPr lang="en-US" sz="1600" b="0" dirty="0"/>
              <a:t>In enhanced BSRP and enhanced BQRP Trigger, the specific User Info includes B0 to B39.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5B512CE-8AF0-429D-B77B-1E8E51068DB5}"/>
              </a:ext>
            </a:extLst>
          </p:cNvPr>
          <p:cNvSpPr/>
          <p:nvPr/>
        </p:nvSpPr>
        <p:spPr bwMode="auto">
          <a:xfrm>
            <a:off x="1996236" y="2917855"/>
            <a:ext cx="514350" cy="2857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9B8490-E416-4190-8A41-7DBB874349A5}"/>
              </a:ext>
            </a:extLst>
          </p:cNvPr>
          <p:cNvSpPr/>
          <p:nvPr/>
        </p:nvSpPr>
        <p:spPr bwMode="auto">
          <a:xfrm>
            <a:off x="2515025" y="2917855"/>
            <a:ext cx="514350" cy="28575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AA7489-D9D9-4900-8C4C-CF459245A896}"/>
              </a:ext>
            </a:extLst>
          </p:cNvPr>
          <p:cNvSpPr/>
          <p:nvPr/>
        </p:nvSpPr>
        <p:spPr bwMode="auto">
          <a:xfrm>
            <a:off x="3029375" y="2917855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C647A2-20AB-4EBD-8CD9-82EBC1FED719}"/>
              </a:ext>
            </a:extLst>
          </p:cNvPr>
          <p:cNvSpPr/>
          <p:nvPr/>
        </p:nvSpPr>
        <p:spPr bwMode="auto">
          <a:xfrm>
            <a:off x="3543725" y="2917855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64F599-642D-41E3-87B5-C381F5B22B1C}"/>
              </a:ext>
            </a:extLst>
          </p:cNvPr>
          <p:cNvSpPr/>
          <p:nvPr/>
        </p:nvSpPr>
        <p:spPr bwMode="auto">
          <a:xfrm>
            <a:off x="6108375" y="2920074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CCDEFC-4C95-49F8-94D5-EB583D4980E4}"/>
              </a:ext>
            </a:extLst>
          </p:cNvPr>
          <p:cNvSpPr/>
          <p:nvPr/>
        </p:nvSpPr>
        <p:spPr bwMode="auto">
          <a:xfrm>
            <a:off x="5586134" y="2917855"/>
            <a:ext cx="514350" cy="2857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579F2EC-065C-4012-B276-1A11CCE54CBE}"/>
              </a:ext>
            </a:extLst>
          </p:cNvPr>
          <p:cNvSpPr/>
          <p:nvPr/>
        </p:nvSpPr>
        <p:spPr bwMode="auto">
          <a:xfrm>
            <a:off x="4574099" y="2917855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988CDAA-6865-429C-8F53-7A8C2766EAC5}"/>
              </a:ext>
            </a:extLst>
          </p:cNvPr>
          <p:cNvSpPr/>
          <p:nvPr/>
        </p:nvSpPr>
        <p:spPr bwMode="auto">
          <a:xfrm>
            <a:off x="5088449" y="2917855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D0F763-4F0A-4C18-BDC4-C96666098FD1}"/>
              </a:ext>
            </a:extLst>
          </p:cNvPr>
          <p:cNvSpPr txBox="1"/>
          <p:nvPr/>
        </p:nvSpPr>
        <p:spPr>
          <a:xfrm>
            <a:off x="1942283" y="2979938"/>
            <a:ext cx="58381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MAC header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5C00BFF-91C0-40FD-BFA7-55F405625522}"/>
              </a:ext>
            </a:extLst>
          </p:cNvPr>
          <p:cNvSpPr txBox="1"/>
          <p:nvPr/>
        </p:nvSpPr>
        <p:spPr>
          <a:xfrm>
            <a:off x="3533462" y="2979938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694B204-A2F8-4C35-85E0-EB80DD7DF377}"/>
              </a:ext>
            </a:extLst>
          </p:cNvPr>
          <p:cNvSpPr txBox="1"/>
          <p:nvPr/>
        </p:nvSpPr>
        <p:spPr>
          <a:xfrm>
            <a:off x="2478499" y="2992272"/>
            <a:ext cx="61747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Common Info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329EB9B-0096-453D-A768-C165BBD7B6CA}"/>
              </a:ext>
            </a:extLst>
          </p:cNvPr>
          <p:cNvSpPr txBox="1"/>
          <p:nvPr/>
        </p:nvSpPr>
        <p:spPr>
          <a:xfrm>
            <a:off x="3044184" y="2983394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BEECEF0-5F1E-4651-A939-BD69E496E685}"/>
              </a:ext>
            </a:extLst>
          </p:cNvPr>
          <p:cNvSpPr txBox="1"/>
          <p:nvPr/>
        </p:nvSpPr>
        <p:spPr>
          <a:xfrm>
            <a:off x="6105957" y="2975003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7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DBDA88F-40F6-48C8-B41D-464896DDCA67}"/>
              </a:ext>
            </a:extLst>
          </p:cNvPr>
          <p:cNvSpPr/>
          <p:nvPr/>
        </p:nvSpPr>
        <p:spPr bwMode="auto">
          <a:xfrm>
            <a:off x="4058075" y="2917855"/>
            <a:ext cx="514350" cy="2857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D24D065-17D5-4B2F-9DE6-2AA733BB761F}"/>
              </a:ext>
            </a:extLst>
          </p:cNvPr>
          <p:cNvSpPr txBox="1"/>
          <p:nvPr/>
        </p:nvSpPr>
        <p:spPr>
          <a:xfrm>
            <a:off x="4089886" y="2975003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7215873-0298-42A7-A93F-B24E59A8DE1B}"/>
              </a:ext>
            </a:extLst>
          </p:cNvPr>
          <p:cNvSpPr txBox="1"/>
          <p:nvPr/>
        </p:nvSpPr>
        <p:spPr>
          <a:xfrm>
            <a:off x="4588803" y="2973390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4CB9ED8-B2CF-4EDE-A915-08DF23F83DE6}"/>
              </a:ext>
            </a:extLst>
          </p:cNvPr>
          <p:cNvSpPr txBox="1"/>
          <p:nvPr/>
        </p:nvSpPr>
        <p:spPr>
          <a:xfrm>
            <a:off x="5095886" y="2980048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24D1BEF-CF59-468C-9A5A-F97E6E86888D}"/>
              </a:ext>
            </a:extLst>
          </p:cNvPr>
          <p:cNvSpPr txBox="1"/>
          <p:nvPr/>
        </p:nvSpPr>
        <p:spPr>
          <a:xfrm>
            <a:off x="5620362" y="2979938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6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9D1A592-6BF7-47C5-9466-3053EEDD076C}"/>
              </a:ext>
            </a:extLst>
          </p:cNvPr>
          <p:cNvCxnSpPr>
            <a:cxnSpLocks/>
            <a:endCxn id="6" idx="2"/>
          </p:cNvCxnSpPr>
          <p:nvPr/>
        </p:nvCxnSpPr>
        <p:spPr bwMode="auto">
          <a:xfrm flipH="1" flipV="1">
            <a:off x="3286551" y="3203605"/>
            <a:ext cx="127060" cy="15790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3AFCC45-7D2F-4CB6-83F8-B9DF3A04B28A}"/>
              </a:ext>
            </a:extLst>
          </p:cNvPr>
          <p:cNvCxnSpPr>
            <a:cxnSpLocks/>
          </p:cNvCxnSpPr>
          <p:nvPr/>
        </p:nvCxnSpPr>
        <p:spPr bwMode="auto">
          <a:xfrm flipV="1">
            <a:off x="3509496" y="3206590"/>
            <a:ext cx="256119" cy="16155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6388FFC-002F-48C4-AEBA-BF601F59EFF5}"/>
              </a:ext>
            </a:extLst>
          </p:cNvPr>
          <p:cNvSpPr txBox="1"/>
          <p:nvPr/>
        </p:nvSpPr>
        <p:spPr>
          <a:xfrm>
            <a:off x="3113033" y="3344753"/>
            <a:ext cx="70884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UL HE OFDMA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30CD10D-75FA-4AEF-84C5-86FE7B52C9D7}"/>
              </a:ext>
            </a:extLst>
          </p:cNvPr>
          <p:cNvSpPr txBox="1"/>
          <p:nvPr/>
        </p:nvSpPr>
        <p:spPr>
          <a:xfrm>
            <a:off x="3456934" y="3585025"/>
            <a:ext cx="1461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latin typeface="+mn-lt"/>
              </a:rPr>
              <a:t>User Info to announce new MU format, e.g. EHT MU MIMO/OFDMA, and other common Info specific to EHT TB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D3260D3-4574-426A-9350-B27CB1F3326D}"/>
              </a:ext>
            </a:extLst>
          </p:cNvPr>
          <p:cNvCxnSpPr>
            <a:cxnSpLocks/>
            <a:stCxn id="31" idx="0"/>
          </p:cNvCxnSpPr>
          <p:nvPr/>
        </p:nvCxnSpPr>
        <p:spPr bwMode="auto">
          <a:xfrm flipV="1">
            <a:off x="4187514" y="3205331"/>
            <a:ext cx="155249" cy="3796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B35A9C3-8EC8-4F04-8C08-9AB3F767316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840194" y="3262233"/>
            <a:ext cx="169613" cy="1513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A9A447C-F3EF-4385-9392-6E2B1C89AAE8}"/>
              </a:ext>
            </a:extLst>
          </p:cNvPr>
          <p:cNvCxnSpPr>
            <a:cxnSpLocks/>
          </p:cNvCxnSpPr>
          <p:nvPr/>
        </p:nvCxnSpPr>
        <p:spPr bwMode="auto">
          <a:xfrm flipV="1">
            <a:off x="5057642" y="3233661"/>
            <a:ext cx="240911" cy="17994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BFBA2CB-1E03-4FAC-8DE0-5B691ECE6666}"/>
              </a:ext>
            </a:extLst>
          </p:cNvPr>
          <p:cNvSpPr txBox="1"/>
          <p:nvPr/>
        </p:nvSpPr>
        <p:spPr>
          <a:xfrm>
            <a:off x="4607095" y="3384636"/>
            <a:ext cx="96372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UL EHT MU MUMIMO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7FF1437-2F20-4A39-AB49-36287FC7E39E}"/>
              </a:ext>
            </a:extLst>
          </p:cNvPr>
          <p:cNvSpPr txBox="1"/>
          <p:nvPr/>
        </p:nvSpPr>
        <p:spPr>
          <a:xfrm>
            <a:off x="5081650" y="3546219"/>
            <a:ext cx="1370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latin typeface="+mn-lt"/>
              </a:rPr>
              <a:t>User Info to announce new MU format, e.g. NG_EHT OFDMA, </a:t>
            </a:r>
            <a:r>
              <a:rPr lang="en-US" sz="600" dirty="0"/>
              <a:t>and other common Info specific to NG_EHT TB</a:t>
            </a:r>
            <a:endParaRPr lang="en-US" sz="600" dirty="0">
              <a:latin typeface="+mn-lt"/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6818142-EC40-41BC-BE4A-0D5A9505D24E}"/>
              </a:ext>
            </a:extLst>
          </p:cNvPr>
          <p:cNvCxnSpPr>
            <a:cxnSpLocks/>
          </p:cNvCxnSpPr>
          <p:nvPr/>
        </p:nvCxnSpPr>
        <p:spPr bwMode="auto">
          <a:xfrm flipV="1">
            <a:off x="5665309" y="3260717"/>
            <a:ext cx="252876" cy="3143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D6EBDF80-747C-4D38-9E27-5997E7F7B977}"/>
              </a:ext>
            </a:extLst>
          </p:cNvPr>
          <p:cNvCxnSpPr>
            <a:cxnSpLocks/>
            <a:stCxn id="45" idx="0"/>
          </p:cNvCxnSpPr>
          <p:nvPr/>
        </p:nvCxnSpPr>
        <p:spPr bwMode="auto">
          <a:xfrm flipH="1" flipV="1">
            <a:off x="6353529" y="3240758"/>
            <a:ext cx="153035" cy="980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991FA4F2-E394-4285-BC6F-A42F49751EC6}"/>
              </a:ext>
            </a:extLst>
          </p:cNvPr>
          <p:cNvSpPr txBox="1"/>
          <p:nvPr/>
        </p:nvSpPr>
        <p:spPr>
          <a:xfrm>
            <a:off x="6114469" y="3338781"/>
            <a:ext cx="78418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NG_EHT OFDMA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0C707F0-44E9-45CB-BD9F-00A2BE9DCEC1}"/>
              </a:ext>
            </a:extLst>
          </p:cNvPr>
          <p:cNvSpPr/>
          <p:nvPr/>
        </p:nvSpPr>
        <p:spPr bwMode="auto">
          <a:xfrm>
            <a:off x="1818712" y="4120305"/>
            <a:ext cx="514350" cy="2857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8D3E03B-CD6F-4C4C-8457-73F5178ABFF8}"/>
              </a:ext>
            </a:extLst>
          </p:cNvPr>
          <p:cNvSpPr/>
          <p:nvPr/>
        </p:nvSpPr>
        <p:spPr bwMode="auto">
          <a:xfrm>
            <a:off x="2337501" y="4120305"/>
            <a:ext cx="514350" cy="28575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4F03264-92BA-4540-9A4F-BC1C4D2DCC77}"/>
              </a:ext>
            </a:extLst>
          </p:cNvPr>
          <p:cNvSpPr/>
          <p:nvPr/>
        </p:nvSpPr>
        <p:spPr bwMode="auto">
          <a:xfrm>
            <a:off x="3366712" y="4120305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EA19F87-4EA8-4300-B8C2-F4049A46A605}"/>
              </a:ext>
            </a:extLst>
          </p:cNvPr>
          <p:cNvSpPr/>
          <p:nvPr/>
        </p:nvSpPr>
        <p:spPr bwMode="auto">
          <a:xfrm>
            <a:off x="3881062" y="4120305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49D9F75-CEBE-4CBA-8D26-D6CE1FC700E6}"/>
              </a:ext>
            </a:extLst>
          </p:cNvPr>
          <p:cNvSpPr/>
          <p:nvPr/>
        </p:nvSpPr>
        <p:spPr bwMode="auto">
          <a:xfrm>
            <a:off x="6452370" y="4122524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EE5AC99-323B-44F7-BD9F-2AA6488C58E7}"/>
              </a:ext>
            </a:extLst>
          </p:cNvPr>
          <p:cNvSpPr/>
          <p:nvPr/>
        </p:nvSpPr>
        <p:spPr bwMode="auto">
          <a:xfrm>
            <a:off x="5930129" y="4120305"/>
            <a:ext cx="514350" cy="2857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0BCBF9E-0DEA-4297-8980-61E8398A4340}"/>
              </a:ext>
            </a:extLst>
          </p:cNvPr>
          <p:cNvSpPr/>
          <p:nvPr/>
        </p:nvSpPr>
        <p:spPr bwMode="auto">
          <a:xfrm>
            <a:off x="4918094" y="4120305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216B02C-8BAD-4AEB-A115-55D8E4305564}"/>
              </a:ext>
            </a:extLst>
          </p:cNvPr>
          <p:cNvSpPr/>
          <p:nvPr/>
        </p:nvSpPr>
        <p:spPr bwMode="auto">
          <a:xfrm>
            <a:off x="5432444" y="4120305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97C44D0-FF48-4EBD-8E8E-125D5B7751DE}"/>
              </a:ext>
            </a:extLst>
          </p:cNvPr>
          <p:cNvSpPr txBox="1"/>
          <p:nvPr/>
        </p:nvSpPr>
        <p:spPr>
          <a:xfrm>
            <a:off x="1764759" y="4182388"/>
            <a:ext cx="58381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MAC header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92DD6A7-0B49-4D6D-B5EC-DB9FA09448B7}"/>
              </a:ext>
            </a:extLst>
          </p:cNvPr>
          <p:cNvSpPr txBox="1"/>
          <p:nvPr/>
        </p:nvSpPr>
        <p:spPr>
          <a:xfrm>
            <a:off x="3870799" y="4182388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9BAFDA6-F721-4D97-B39F-903AB21AD387}"/>
              </a:ext>
            </a:extLst>
          </p:cNvPr>
          <p:cNvSpPr txBox="1"/>
          <p:nvPr/>
        </p:nvSpPr>
        <p:spPr>
          <a:xfrm>
            <a:off x="2300975" y="4194722"/>
            <a:ext cx="61747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Common Info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1111841-2689-47D4-974D-582CE0E02A22}"/>
              </a:ext>
            </a:extLst>
          </p:cNvPr>
          <p:cNvSpPr txBox="1"/>
          <p:nvPr/>
        </p:nvSpPr>
        <p:spPr>
          <a:xfrm>
            <a:off x="3381520" y="4185844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ED41FBA-B480-4F9C-BBEE-175D60C1EC24}"/>
              </a:ext>
            </a:extLst>
          </p:cNvPr>
          <p:cNvSpPr txBox="1"/>
          <p:nvPr/>
        </p:nvSpPr>
        <p:spPr>
          <a:xfrm>
            <a:off x="6449953" y="4177453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7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EF9D46F-F033-4849-A8C8-946540686230}"/>
              </a:ext>
            </a:extLst>
          </p:cNvPr>
          <p:cNvSpPr/>
          <p:nvPr/>
        </p:nvSpPr>
        <p:spPr bwMode="auto">
          <a:xfrm>
            <a:off x="4395412" y="4120305"/>
            <a:ext cx="514350" cy="2857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731A62A-1D2B-4EA6-8771-D838BB9C9357}"/>
              </a:ext>
            </a:extLst>
          </p:cNvPr>
          <p:cNvSpPr txBox="1"/>
          <p:nvPr/>
        </p:nvSpPr>
        <p:spPr>
          <a:xfrm>
            <a:off x="4427223" y="4177453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3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CBD4053-9350-4A8A-B7FF-4D23448C17B0}"/>
              </a:ext>
            </a:extLst>
          </p:cNvPr>
          <p:cNvSpPr txBox="1"/>
          <p:nvPr/>
        </p:nvSpPr>
        <p:spPr>
          <a:xfrm>
            <a:off x="4932799" y="4175840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4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F9FA2FB-6D58-4FCE-B788-0AC7BD0E0E2F}"/>
              </a:ext>
            </a:extLst>
          </p:cNvPr>
          <p:cNvSpPr txBox="1"/>
          <p:nvPr/>
        </p:nvSpPr>
        <p:spPr>
          <a:xfrm>
            <a:off x="5439881" y="4182498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5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17BF0DE-4C2D-4B17-BA51-F292C8DFDF4A}"/>
              </a:ext>
            </a:extLst>
          </p:cNvPr>
          <p:cNvSpPr txBox="1"/>
          <p:nvPr/>
        </p:nvSpPr>
        <p:spPr>
          <a:xfrm>
            <a:off x="5964358" y="4182388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6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C232D77-A7F2-4972-8163-3A069533E3B2}"/>
              </a:ext>
            </a:extLst>
          </p:cNvPr>
          <p:cNvCxnSpPr>
            <a:cxnSpLocks/>
            <a:endCxn id="40" idx="2"/>
          </p:cNvCxnSpPr>
          <p:nvPr/>
        </p:nvCxnSpPr>
        <p:spPr bwMode="auto">
          <a:xfrm flipH="1" flipV="1">
            <a:off x="3623888" y="4406055"/>
            <a:ext cx="127060" cy="15790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47F902B2-3357-4FCC-9621-6DCA0B4DE6DE}"/>
              </a:ext>
            </a:extLst>
          </p:cNvPr>
          <p:cNvCxnSpPr>
            <a:cxnSpLocks/>
          </p:cNvCxnSpPr>
          <p:nvPr/>
        </p:nvCxnSpPr>
        <p:spPr bwMode="auto">
          <a:xfrm flipV="1">
            <a:off x="3846833" y="4409040"/>
            <a:ext cx="256119" cy="16155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416FF226-C418-4EAC-BC8B-2EAB88CE558E}"/>
              </a:ext>
            </a:extLst>
          </p:cNvPr>
          <p:cNvSpPr txBox="1"/>
          <p:nvPr/>
        </p:nvSpPr>
        <p:spPr>
          <a:xfrm>
            <a:off x="3450370" y="4547203"/>
            <a:ext cx="70884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UL HE OFDMA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3D6B9F1-0F10-407A-9796-2486F96C5E8B}"/>
              </a:ext>
            </a:extLst>
          </p:cNvPr>
          <p:cNvSpPr txBox="1"/>
          <p:nvPr/>
        </p:nvSpPr>
        <p:spPr>
          <a:xfrm>
            <a:off x="3716519" y="4748669"/>
            <a:ext cx="1521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latin typeface="+mn-lt"/>
              </a:rPr>
              <a:t>User Info to announce new MU format, e.g. EHT OFDMA/MU_MIMO.</a:t>
            </a:r>
            <a:r>
              <a:rPr lang="en-US" sz="600" dirty="0"/>
              <a:t> and other common Info specific to EHT TB</a:t>
            </a:r>
            <a:endParaRPr lang="en-US" sz="600" dirty="0">
              <a:latin typeface="+mn-lt"/>
            </a:endParaRP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E66F2EB8-67EA-4F21-A02E-A317F690FD07}"/>
              </a:ext>
            </a:extLst>
          </p:cNvPr>
          <p:cNvCxnSpPr>
            <a:cxnSpLocks/>
          </p:cNvCxnSpPr>
          <p:nvPr/>
        </p:nvCxnSpPr>
        <p:spPr bwMode="auto">
          <a:xfrm flipV="1">
            <a:off x="4450505" y="4420132"/>
            <a:ext cx="203045" cy="3796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2EC73A1E-8A76-45CC-9197-22A8993E234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77531" y="4464683"/>
            <a:ext cx="169613" cy="1513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37E70E7-6E26-4C14-8B53-A76646314418}"/>
              </a:ext>
            </a:extLst>
          </p:cNvPr>
          <p:cNvCxnSpPr>
            <a:cxnSpLocks/>
          </p:cNvCxnSpPr>
          <p:nvPr/>
        </p:nvCxnSpPr>
        <p:spPr bwMode="auto">
          <a:xfrm flipV="1">
            <a:off x="5394979" y="4436111"/>
            <a:ext cx="240911" cy="17994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0A8A915E-1A42-4FB7-9E96-EB895CE57FE9}"/>
              </a:ext>
            </a:extLst>
          </p:cNvPr>
          <p:cNvSpPr txBox="1"/>
          <p:nvPr/>
        </p:nvSpPr>
        <p:spPr>
          <a:xfrm>
            <a:off x="4944432" y="4587086"/>
            <a:ext cx="96372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UL EHT MU MUMIMO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362FBE0-5056-4836-BC2F-7CC9E8B1265F}"/>
              </a:ext>
            </a:extLst>
          </p:cNvPr>
          <p:cNvSpPr txBox="1"/>
          <p:nvPr/>
        </p:nvSpPr>
        <p:spPr>
          <a:xfrm>
            <a:off x="5418985" y="4748669"/>
            <a:ext cx="1507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latin typeface="+mn-lt"/>
              </a:rPr>
              <a:t>User Info to announce new MU format, e.g. NG_EHT OFDMA/MU_MIMO</a:t>
            </a:r>
            <a:r>
              <a:rPr lang="en-US" sz="600" dirty="0"/>
              <a:t> and other common Info specific to EHT TB</a:t>
            </a:r>
            <a:endParaRPr lang="en-US" sz="600" dirty="0">
              <a:latin typeface="+mn-lt"/>
            </a:endParaRP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E8D2990D-EFDF-43DF-A8DE-10181B0D02B3}"/>
              </a:ext>
            </a:extLst>
          </p:cNvPr>
          <p:cNvCxnSpPr>
            <a:cxnSpLocks/>
          </p:cNvCxnSpPr>
          <p:nvPr/>
        </p:nvCxnSpPr>
        <p:spPr bwMode="auto">
          <a:xfrm flipV="1">
            <a:off x="6002646" y="4463167"/>
            <a:ext cx="252876" cy="3143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32CD5355-91D8-43C1-9B75-C17CECA31A9B}"/>
              </a:ext>
            </a:extLst>
          </p:cNvPr>
          <p:cNvCxnSpPr>
            <a:cxnSpLocks/>
            <a:stCxn id="69" idx="0"/>
          </p:cNvCxnSpPr>
          <p:nvPr/>
        </p:nvCxnSpPr>
        <p:spPr bwMode="auto">
          <a:xfrm flipH="1" flipV="1">
            <a:off x="6690865" y="4443208"/>
            <a:ext cx="153036" cy="980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FD79DD84-2C23-437B-B1FA-AA5F8D5F33BE}"/>
              </a:ext>
            </a:extLst>
          </p:cNvPr>
          <p:cNvSpPr txBox="1"/>
          <p:nvPr/>
        </p:nvSpPr>
        <p:spPr>
          <a:xfrm>
            <a:off x="6451806" y="4541231"/>
            <a:ext cx="78418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NG_EHT OFDMA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A3CA504F-5D79-4799-8BDE-48283CB5807D}"/>
              </a:ext>
            </a:extLst>
          </p:cNvPr>
          <p:cNvSpPr/>
          <p:nvPr/>
        </p:nvSpPr>
        <p:spPr bwMode="auto">
          <a:xfrm>
            <a:off x="2851599" y="4121797"/>
            <a:ext cx="514350" cy="2857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9CFC1B51-836F-41BB-BC99-56577D36996F}"/>
              </a:ext>
            </a:extLst>
          </p:cNvPr>
          <p:cNvSpPr txBox="1"/>
          <p:nvPr/>
        </p:nvSpPr>
        <p:spPr>
          <a:xfrm>
            <a:off x="2883410" y="4178945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559E134-55E8-4C05-A634-49E4399E11B7}"/>
              </a:ext>
            </a:extLst>
          </p:cNvPr>
          <p:cNvSpPr txBox="1"/>
          <p:nvPr/>
        </p:nvSpPr>
        <p:spPr>
          <a:xfrm>
            <a:off x="2191841" y="4799826"/>
            <a:ext cx="12776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latin typeface="+mn-lt"/>
              </a:rPr>
              <a:t>User Info to announce HE OFDMA/MU-MIMO.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245D919A-62CA-4BB9-B09E-C128664B91B7}"/>
              </a:ext>
            </a:extLst>
          </p:cNvPr>
          <p:cNvCxnSpPr>
            <a:cxnSpLocks/>
            <a:stCxn id="72" idx="0"/>
          </p:cNvCxnSpPr>
          <p:nvPr/>
        </p:nvCxnSpPr>
        <p:spPr bwMode="auto">
          <a:xfrm flipV="1">
            <a:off x="2830690" y="4420133"/>
            <a:ext cx="246980" cy="37969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Rectangle 73">
            <a:extLst>
              <a:ext uri="{FF2B5EF4-FFF2-40B4-BE49-F238E27FC236}">
                <a16:creationId xmlns:a16="http://schemas.microsoft.com/office/drawing/2014/main" id="{B0FE962A-0E73-4EEC-812F-2F813C91EC8C}"/>
              </a:ext>
            </a:extLst>
          </p:cNvPr>
          <p:cNvSpPr/>
          <p:nvPr/>
        </p:nvSpPr>
        <p:spPr bwMode="auto">
          <a:xfrm>
            <a:off x="6625142" y="2917619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09BFF15-5D90-4D80-BBE8-6145DB4DBE40}"/>
              </a:ext>
            </a:extLst>
          </p:cNvPr>
          <p:cNvSpPr txBox="1"/>
          <p:nvPr/>
        </p:nvSpPr>
        <p:spPr>
          <a:xfrm>
            <a:off x="6622726" y="2972547"/>
            <a:ext cx="5525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latin typeface="+mn-lt"/>
              </a:rPr>
              <a:t>Optional Padding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EA3F301-0B31-4B58-A747-FC461E153E8C}"/>
              </a:ext>
            </a:extLst>
          </p:cNvPr>
          <p:cNvSpPr/>
          <p:nvPr/>
        </p:nvSpPr>
        <p:spPr bwMode="auto">
          <a:xfrm>
            <a:off x="7144328" y="2920186"/>
            <a:ext cx="314621" cy="28575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A0DB981-7805-4196-A780-4F869E91D6CC}"/>
              </a:ext>
            </a:extLst>
          </p:cNvPr>
          <p:cNvSpPr txBox="1"/>
          <p:nvPr/>
        </p:nvSpPr>
        <p:spPr>
          <a:xfrm>
            <a:off x="7141910" y="2975114"/>
            <a:ext cx="32229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latin typeface="+mn-lt"/>
              </a:rPr>
              <a:t>FCS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BF0CE26D-F800-43B5-A262-4286D041D69B}"/>
              </a:ext>
            </a:extLst>
          </p:cNvPr>
          <p:cNvSpPr/>
          <p:nvPr/>
        </p:nvSpPr>
        <p:spPr bwMode="auto">
          <a:xfrm>
            <a:off x="6971356" y="4121289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68D68ADC-BA37-4094-82A9-F81EB63CB899}"/>
              </a:ext>
            </a:extLst>
          </p:cNvPr>
          <p:cNvSpPr txBox="1"/>
          <p:nvPr/>
        </p:nvSpPr>
        <p:spPr>
          <a:xfrm>
            <a:off x="6968939" y="4176218"/>
            <a:ext cx="5525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latin typeface="+mn-lt"/>
              </a:rPr>
              <a:t>Optional Padding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B978B2DB-0B75-4D56-ACE5-E15DC0D211C9}"/>
              </a:ext>
            </a:extLst>
          </p:cNvPr>
          <p:cNvSpPr/>
          <p:nvPr/>
        </p:nvSpPr>
        <p:spPr bwMode="auto">
          <a:xfrm>
            <a:off x="7490541" y="4123856"/>
            <a:ext cx="314621" cy="28575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50F2E73-5F33-4626-83C7-B1A90AFB9E04}"/>
              </a:ext>
            </a:extLst>
          </p:cNvPr>
          <p:cNvSpPr txBox="1"/>
          <p:nvPr/>
        </p:nvSpPr>
        <p:spPr>
          <a:xfrm>
            <a:off x="7488124" y="4178784"/>
            <a:ext cx="32229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latin typeface="+mn-lt"/>
              </a:rPr>
              <a:t>FCS</a:t>
            </a:r>
          </a:p>
        </p:txBody>
      </p:sp>
      <p:sp>
        <p:nvSpPr>
          <p:cNvPr id="84" name="Date Placeholder 3">
            <a:extLst>
              <a:ext uri="{FF2B5EF4-FFF2-40B4-BE49-F238E27FC236}">
                <a16:creationId xmlns:a16="http://schemas.microsoft.com/office/drawing/2014/main" id="{28363EC4-1FAD-4D23-A90E-A643DBC27F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05/12/2020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6697BE-A7AE-49F5-A252-7E4336027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8915" y="5408783"/>
            <a:ext cx="5399776" cy="1032233"/>
          </a:xfrm>
          <a:prstGeom prst="rect">
            <a:avLst/>
          </a:prstGeom>
        </p:spPr>
      </p:pic>
      <p:sp>
        <p:nvSpPr>
          <p:cNvPr id="85" name="Slide Number Placeholder 2">
            <a:extLst>
              <a:ext uri="{FF2B5EF4-FFF2-40B4-BE49-F238E27FC236}">
                <a16:creationId xmlns:a16="http://schemas.microsoft.com/office/drawing/2014/main" id="{69D67F55-4D90-4FA5-89D8-2FB634AA7A4C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6" name="Footer Placeholder 4">
            <a:extLst>
              <a:ext uri="{FF2B5EF4-FFF2-40B4-BE49-F238E27FC236}">
                <a16:creationId xmlns:a16="http://schemas.microsoft.com/office/drawing/2014/main" id="{A4564E1A-EE70-46A6-B886-3516E9F0F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801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762000"/>
          </a:xfrm>
        </p:spPr>
        <p:txBody>
          <a:bodyPr/>
          <a:lstStyle/>
          <a:p>
            <a:r>
              <a:rPr lang="en-US" sz="2800" dirty="0"/>
              <a:t>RU and </a:t>
            </a:r>
            <a:r>
              <a:rPr lang="en-US" sz="2800" dirty="0" err="1"/>
              <a:t>Nss</a:t>
            </a:r>
            <a:r>
              <a:rPr lang="en-US" sz="2800" dirty="0"/>
              <a:t> Consideration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0DE90F-DCD2-494A-AAA2-619DE61CE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1240869"/>
          </a:xfrm>
        </p:spPr>
        <p:txBody>
          <a:bodyPr/>
          <a:lstStyle/>
          <a:p>
            <a:r>
              <a:rPr lang="en-US" sz="1600" b="0" dirty="0"/>
              <a:t>Additional bit in User Info field may be required for RU Allocation</a:t>
            </a:r>
            <a:r>
              <a:rPr lang="en-US" sz="1600" dirty="0"/>
              <a:t>.</a:t>
            </a:r>
          </a:p>
          <a:p>
            <a:pPr lvl="1"/>
            <a:r>
              <a:rPr lang="en-US" sz="1800" dirty="0"/>
              <a:t>One User Info field in the Trigger frame being will be addressed to a STA even for punctured RUs for a STA.</a:t>
            </a:r>
            <a:endParaRPr lang="en-US" sz="1800" b="1" dirty="0"/>
          </a:p>
          <a:p>
            <a:pPr lvl="1"/>
            <a:endParaRPr lang="en-US" sz="1600" b="0" dirty="0"/>
          </a:p>
          <a:p>
            <a:r>
              <a:rPr lang="en-US" sz="1600" b="0" dirty="0"/>
              <a:t>Additional two bits are for &gt;8 SS support in Basic Trigger.</a:t>
            </a:r>
          </a:p>
          <a:p>
            <a:pPr lvl="1"/>
            <a:r>
              <a:rPr lang="en-US" sz="1600" b="0" dirty="0"/>
              <a:t>It is reasonable to assume that &gt;8 SS only occurs in Basic Trigger case.</a:t>
            </a:r>
          </a:p>
          <a:p>
            <a:pPr marL="0" indent="0">
              <a:buNone/>
            </a:pPr>
            <a:endParaRPr lang="en-US" sz="1400" b="0" dirty="0"/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1D40BFCF-6EC1-4500-AAB2-2A4A66DE5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077FCBE-7122-48F2-934B-E5B5549E0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83D60CE1-EB2C-440C-8A0E-5BD9B63C3C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05/12/2020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534047-50C9-420B-9134-D8A5225A99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739932"/>
            <a:ext cx="6934200" cy="1240869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D168D95C-916B-41B2-A39C-C78E655F2201}"/>
              </a:ext>
            </a:extLst>
          </p:cNvPr>
          <p:cNvSpPr/>
          <p:nvPr/>
        </p:nvSpPr>
        <p:spPr bwMode="auto">
          <a:xfrm>
            <a:off x="5943600" y="3892332"/>
            <a:ext cx="685800" cy="5334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3B53BC9-D69A-4C19-B7DE-8506228F68F2}"/>
              </a:ext>
            </a:extLst>
          </p:cNvPr>
          <p:cNvCxnSpPr/>
          <p:nvPr/>
        </p:nvCxnSpPr>
        <p:spPr bwMode="auto">
          <a:xfrm flipV="1">
            <a:off x="869272" y="4447401"/>
            <a:ext cx="15240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FDD48BE-6649-43D5-9789-CFA288D83DE0}"/>
              </a:ext>
            </a:extLst>
          </p:cNvPr>
          <p:cNvSpPr txBox="1"/>
          <p:nvPr/>
        </p:nvSpPr>
        <p:spPr>
          <a:xfrm>
            <a:off x="381000" y="4980801"/>
            <a:ext cx="15456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One available bit here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B8622B7-1CCE-4E64-9CBE-078497BC2BE9}"/>
              </a:ext>
            </a:extLst>
          </p:cNvPr>
          <p:cNvCxnSpPr/>
          <p:nvPr/>
        </p:nvCxnSpPr>
        <p:spPr bwMode="auto">
          <a:xfrm flipV="1">
            <a:off x="7195549" y="4447401"/>
            <a:ext cx="15240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EE49AA0-DCD0-4579-AD80-6EBE664136E1}"/>
              </a:ext>
            </a:extLst>
          </p:cNvPr>
          <p:cNvSpPr txBox="1"/>
          <p:nvPr/>
        </p:nvSpPr>
        <p:spPr>
          <a:xfrm>
            <a:off x="6286500" y="4960611"/>
            <a:ext cx="22748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One available bit in Basic Trigger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68B1D53-FE84-407D-B953-002110DE1C6F}"/>
              </a:ext>
            </a:extLst>
          </p:cNvPr>
          <p:cNvSpPr/>
          <p:nvPr/>
        </p:nvSpPr>
        <p:spPr bwMode="auto">
          <a:xfrm>
            <a:off x="3540712" y="3892332"/>
            <a:ext cx="685800" cy="5334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435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357" y="533400"/>
            <a:ext cx="9144000" cy="762000"/>
          </a:xfrm>
        </p:spPr>
        <p:txBody>
          <a:bodyPr/>
          <a:lstStyle/>
          <a:p>
            <a:r>
              <a:rPr lang="en-US" sz="2800" dirty="0"/>
              <a:t>Trigger Design Option 2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0DE90F-DCD2-494A-AAA2-619DE61CE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43002"/>
            <a:ext cx="9144000" cy="4114798"/>
          </a:xfrm>
        </p:spPr>
        <p:txBody>
          <a:bodyPr/>
          <a:lstStyle/>
          <a:p>
            <a:r>
              <a:rPr lang="en-US" sz="1800" b="0" dirty="0"/>
              <a:t>The EHT TB PPDU and future are defined through new Trigger types, e.g.: </a:t>
            </a:r>
          </a:p>
          <a:p>
            <a:pPr lvl="1"/>
            <a:r>
              <a:rPr lang="en-US" sz="1800" b="0" dirty="0"/>
              <a:t>The enhanced trigger type (one new value of Triger Type) + </a:t>
            </a:r>
            <a:r>
              <a:rPr lang="en-US" sz="1800" dirty="0"/>
              <a:t>4-bit Extended Trigger Subtype (Extended Basic Trigger, enhanced BFRP, enhanced MU-BAR, enhanced MU-RTS, enhanced BSRP, enhanced BQRP, enhanced NFRP)</a:t>
            </a:r>
            <a:r>
              <a:rPr lang="en-US" sz="1800" b="0" dirty="0"/>
              <a:t>.</a:t>
            </a:r>
          </a:p>
          <a:p>
            <a:r>
              <a:rPr lang="en-US" sz="1800" b="0" dirty="0"/>
              <a:t>Common User, User Info can be redefined to support &gt;160MHz BW, new TB PPDU format, punctured RUs etc.</a:t>
            </a:r>
          </a:p>
          <a:p>
            <a:pPr lvl="1"/>
            <a:r>
              <a:rPr lang="en-US" sz="1800" dirty="0"/>
              <a:t>The method similar to Option 1 can be used for supporting different TB PPDU types.</a:t>
            </a:r>
          </a:p>
          <a:p>
            <a:pPr lvl="2"/>
            <a:r>
              <a:rPr lang="en-US" sz="1600" b="0" dirty="0"/>
              <a:t>TB independent common </a:t>
            </a:r>
            <a:r>
              <a:rPr lang="en-US" sz="1600" dirty="0"/>
              <a:t>i</a:t>
            </a:r>
            <a:r>
              <a:rPr lang="en-US" sz="1600" b="0" dirty="0"/>
              <a:t>nformation for all TB types, TB dependent common </a:t>
            </a:r>
            <a:r>
              <a:rPr lang="en-US" sz="1600" dirty="0"/>
              <a:t>i</a:t>
            </a:r>
            <a:r>
              <a:rPr lang="en-US" sz="1600" b="0" dirty="0"/>
              <a:t>nformation for specific TB</a:t>
            </a:r>
            <a:r>
              <a:rPr lang="en-US" sz="1600" dirty="0"/>
              <a:t> type, User Info fields for specific TB type.</a:t>
            </a:r>
          </a:p>
          <a:p>
            <a:pPr lvl="1"/>
            <a:r>
              <a:rPr lang="en-US" sz="1800" b="0" dirty="0"/>
              <a:t>The Common Info, User Info can be flexibly define</a:t>
            </a:r>
            <a:r>
              <a:rPr lang="en-US" sz="1800" dirty="0"/>
              <a:t>d.</a:t>
            </a:r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  <a:p>
            <a:pPr lvl="1"/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1CF7819D-F9E7-4375-9BB4-2CF53E430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26B3E-752B-4A22-B4C5-CCE0FDDEA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DE81C9F-EA24-4215-846E-F893519957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05/12/2020</a:t>
            </a:r>
          </a:p>
        </p:txBody>
      </p:sp>
    </p:spTree>
    <p:extLst>
      <p:ext uri="{BB962C8B-B14F-4D97-AF65-F5344CB8AC3E}">
        <p14:creationId xmlns:p14="http://schemas.microsoft.com/office/powerpoint/2010/main" val="1151388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357" y="609600"/>
            <a:ext cx="9144000" cy="609600"/>
          </a:xfrm>
        </p:spPr>
        <p:txBody>
          <a:bodyPr/>
          <a:lstStyle/>
          <a:p>
            <a:r>
              <a:rPr lang="en-US" sz="2800" dirty="0"/>
              <a:t>Conclusion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0DE90F-DCD2-494A-AAA2-619DE61CE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43002"/>
            <a:ext cx="9144000" cy="4114798"/>
          </a:xfrm>
        </p:spPr>
        <p:txBody>
          <a:bodyPr/>
          <a:lstStyle/>
          <a:p>
            <a:r>
              <a:rPr lang="en-US" sz="1800" b="0" dirty="0"/>
              <a:t>The Trigger design for 11be and the future generation of 802.11 is discussed: </a:t>
            </a:r>
          </a:p>
          <a:p>
            <a:pPr lvl="1"/>
            <a:r>
              <a:rPr lang="en-US" sz="1800" b="0" dirty="0"/>
              <a:t>Option 1: </a:t>
            </a:r>
          </a:p>
          <a:p>
            <a:pPr lvl="2"/>
            <a:r>
              <a:rPr lang="en-US" sz="1600" b="0" dirty="0"/>
              <a:t>Reuse Trigger types in 11ax for 11be and beyond.</a:t>
            </a:r>
          </a:p>
          <a:p>
            <a:pPr lvl="1"/>
            <a:r>
              <a:rPr lang="en-US" sz="1800" dirty="0"/>
              <a:t>Option 2:</a:t>
            </a:r>
          </a:p>
          <a:p>
            <a:pPr lvl="2"/>
            <a:r>
              <a:rPr lang="en-US" sz="1600" dirty="0"/>
              <a:t>Define the new Trigger types for 11be and beyond</a:t>
            </a:r>
            <a:endParaRPr lang="en-US" sz="1600" b="0" dirty="0"/>
          </a:p>
          <a:p>
            <a:r>
              <a:rPr lang="en-US" sz="1800" b="0" dirty="0"/>
              <a:t>We prefer option 1 for 11be Trigger design</a:t>
            </a:r>
            <a:r>
              <a:rPr lang="en-US" sz="1800" dirty="0"/>
              <a:t>.</a:t>
            </a:r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  <a:p>
            <a:pPr lvl="1"/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1CF7819D-F9E7-4375-9BB4-2CF53E430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26B3E-752B-4A22-B4C5-CCE0FDDEA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DE81C9F-EA24-4215-846E-F893519957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05/12/2020</a:t>
            </a:r>
          </a:p>
        </p:txBody>
      </p:sp>
    </p:spTree>
    <p:extLst>
      <p:ext uri="{BB962C8B-B14F-4D97-AF65-F5344CB8AC3E}">
        <p14:creationId xmlns:p14="http://schemas.microsoft.com/office/powerpoint/2010/main" val="3729865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87635"/>
            <a:ext cx="9144000" cy="762000"/>
          </a:xfrm>
        </p:spPr>
        <p:txBody>
          <a:bodyPr/>
          <a:lstStyle/>
          <a:p>
            <a:r>
              <a:rPr lang="en-US" sz="2800" dirty="0"/>
              <a:t>Straw Poll 1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0DE90F-DCD2-494A-AAA2-619DE61CE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43001"/>
            <a:ext cx="9144000" cy="4114799"/>
          </a:xfrm>
        </p:spPr>
        <p:txBody>
          <a:bodyPr/>
          <a:lstStyle/>
          <a:p>
            <a:r>
              <a:rPr lang="en-US" sz="1600" b="0" dirty="0"/>
              <a:t>Do you support to reuse the Trigger Type of 11ax in 11be</a:t>
            </a:r>
          </a:p>
          <a:p>
            <a:pPr lvl="1"/>
            <a:r>
              <a:rPr lang="en-US" sz="1600" dirty="0"/>
              <a:t>All the Per User Info fields in a Trigger frame other than MU-BAR Trigger shall have the same size.</a:t>
            </a:r>
          </a:p>
          <a:p>
            <a:pPr lvl="1"/>
            <a:endParaRPr lang="en-US" sz="1600" dirty="0"/>
          </a:p>
        </p:txBody>
      </p:sp>
      <p:sp>
        <p:nvSpPr>
          <p:cNvPr id="18" name="Slide Number Placeholder 2">
            <a:extLst>
              <a:ext uri="{FF2B5EF4-FFF2-40B4-BE49-F238E27FC236}">
                <a16:creationId xmlns:a16="http://schemas.microsoft.com/office/drawing/2014/main" id="{38A42415-9B07-4472-8262-C818DFDB2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E829A676-FE9B-4100-97DC-4FAF6E2BF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3A0D02AD-2C36-4C0E-ACEB-D7DA6BEC2F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05/12/2020</a:t>
            </a:r>
          </a:p>
        </p:txBody>
      </p:sp>
    </p:spTree>
    <p:extLst>
      <p:ext uri="{BB962C8B-B14F-4D97-AF65-F5344CB8AC3E}">
        <p14:creationId xmlns:p14="http://schemas.microsoft.com/office/powerpoint/2010/main" val="43819874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1237</Words>
  <Application>Microsoft Office PowerPoint</Application>
  <PresentationFormat>On-screen Show (4:3)</PresentationFormat>
  <Paragraphs>183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Garamond</vt:lpstr>
      <vt:lpstr>Times New Roman</vt:lpstr>
      <vt:lpstr>Wingdings</vt:lpstr>
      <vt:lpstr>802-11-Submission</vt:lpstr>
      <vt:lpstr>Trigger Consideration</vt:lpstr>
      <vt:lpstr>Recap: Triger Frame in 11ax, 11az</vt:lpstr>
      <vt:lpstr>Gap Analysis</vt:lpstr>
      <vt:lpstr>Trigger Design Option 1 (1)</vt:lpstr>
      <vt:lpstr>Trigger Design Option 1 (2)</vt:lpstr>
      <vt:lpstr>RU and Nss Consideration</vt:lpstr>
      <vt:lpstr>Trigger Design Option 2</vt:lpstr>
      <vt:lpstr>Conclusion</vt:lpstr>
      <vt:lpstr>Straw Poll 1</vt:lpstr>
      <vt:lpstr>Straw Poll 2</vt:lpstr>
      <vt:lpstr>Straw Poll 3</vt:lpstr>
    </vt:vector>
  </TitlesOfParts>
  <Manager>Liwen Chu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11-19-xxxx-00-0eht-multiple link operation-10-16</dc:title>
  <dc:subject/>
  <dc:creator>Liwen Chu</dc:creator>
  <cp:keywords>September 2017</cp:keywords>
  <dc:description/>
  <cp:lastModifiedBy>Liwen Chu</cp:lastModifiedBy>
  <cp:revision>2152</cp:revision>
  <cp:lastPrinted>1998-02-10T13:28:06Z</cp:lastPrinted>
  <dcterms:created xsi:type="dcterms:W3CDTF">2007-05-21T21:00:37Z</dcterms:created>
  <dcterms:modified xsi:type="dcterms:W3CDTF">2020-09-15T20:06:14Z</dcterms:modified>
  <cp:category>Submission</cp:category>
</cp:coreProperties>
</file>