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704" r:id="rId3"/>
    <p:sldId id="760" r:id="rId4"/>
    <p:sldId id="789" r:id="rId5"/>
    <p:sldId id="794" r:id="rId6"/>
    <p:sldId id="791" r:id="rId7"/>
    <p:sldId id="792" r:id="rId8"/>
    <p:sldId id="777" r:id="rId9"/>
    <p:sldId id="76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6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7/1/2020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7/1/2020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7/1/2020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0764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Trigger Consideration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2020-05-12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45468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 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7920"/>
            <a:ext cx="9144000" cy="762000"/>
          </a:xfrm>
        </p:spPr>
        <p:txBody>
          <a:bodyPr/>
          <a:lstStyle/>
          <a:p>
            <a:r>
              <a:rPr lang="en-US" sz="2800" dirty="0"/>
              <a:t>Recap: Triger Frame in 11ax, 11az</a:t>
            </a:r>
          </a:p>
        </p:txBody>
      </p:sp>
      <p:sp>
        <p:nvSpPr>
          <p:cNvPr id="149" name="Content Placeholder 2">
            <a:extLst>
              <a:ext uri="{FF2B5EF4-FFF2-40B4-BE49-F238E27FC236}">
                <a16:creationId xmlns:a16="http://schemas.microsoft.com/office/drawing/2014/main" id="{E93A6401-9BC2-4504-ABED-3572106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069253"/>
            <a:ext cx="9144000" cy="2089755"/>
          </a:xfrm>
        </p:spPr>
        <p:txBody>
          <a:bodyPr/>
          <a:lstStyle/>
          <a:p>
            <a:r>
              <a:rPr lang="en-US" sz="1600" b="0" dirty="0"/>
              <a:t>Trigger frame is used to solicit UL transmission from multiple STAs.</a:t>
            </a:r>
          </a:p>
          <a:p>
            <a:pPr lvl="1"/>
            <a:r>
              <a:rPr lang="en-US" sz="1600" b="0" dirty="0"/>
              <a:t>The UL PPDU type is fixed by Trigger Type</a:t>
            </a:r>
            <a:r>
              <a:rPr lang="en-US" altLang="en-US" sz="1600" b="0" dirty="0">
                <a:solidFill>
                  <a:srgbClr val="000000"/>
                </a:solidFill>
              </a:rPr>
              <a:t>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HE TB PPDU.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Non-HT duplicated PPDU.</a:t>
            </a:r>
          </a:p>
          <a:p>
            <a:pPr lvl="2"/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0" dirty="0">
                <a:solidFill>
                  <a:srgbClr val="000000"/>
                </a:solidFill>
              </a:rPr>
              <a:t>Trigger frames will be used for EHT and the future 802.11 generations.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Most UL multiple user transmission information are applied to various PPDU format.</a:t>
            </a:r>
            <a:endParaRPr lang="en-US" sz="16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069C69-17E5-44F9-89FE-96F762A22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171" y="3312306"/>
            <a:ext cx="4333725" cy="8642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705E5E4-5134-4BF2-B284-E7313F40F3C5}"/>
              </a:ext>
            </a:extLst>
          </p:cNvPr>
          <p:cNvGrpSpPr/>
          <p:nvPr/>
        </p:nvGrpSpPr>
        <p:grpSpPr>
          <a:xfrm>
            <a:off x="0" y="4543752"/>
            <a:ext cx="9144001" cy="762000"/>
            <a:chOff x="0" y="4819262"/>
            <a:chExt cx="9144001" cy="762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FB08F3-41AD-4EC7-9AC9-6CAD1B4FA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35290CB-4F4C-49FC-86F5-FBD2302718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5CBA14A-A7B4-4E12-A2E6-915B30B0D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31157" y="4867007"/>
              <a:ext cx="912844" cy="68626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6BCFF93-5A5B-4F3F-8A9C-A88D364B0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51FB21-0B33-4EB3-A9E5-0B900C6D2F20}"/>
              </a:ext>
            </a:extLst>
          </p:cNvPr>
          <p:cNvGrpSpPr/>
          <p:nvPr/>
        </p:nvGrpSpPr>
        <p:grpSpPr>
          <a:xfrm>
            <a:off x="1704750" y="5705629"/>
            <a:ext cx="5098501" cy="574200"/>
            <a:chOff x="1704750" y="5981139"/>
            <a:chExt cx="5098501" cy="5742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ACB4AA4-7EF2-4AE7-8AF1-A6929B038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4750" y="5981139"/>
              <a:ext cx="5098501" cy="5742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9F2E5B2-0FE1-469A-AF2B-8FA24BB09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801" y="5981139"/>
              <a:ext cx="347625" cy="1226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FEEB3D4-6013-407D-B3D6-5077FB3330EE}"/>
              </a:ext>
            </a:extLst>
          </p:cNvPr>
          <p:cNvSpPr txBox="1"/>
          <p:nvPr/>
        </p:nvSpPr>
        <p:spPr>
          <a:xfrm>
            <a:off x="3633534" y="4149197"/>
            <a:ext cx="9525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Trigger frame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E6C4C4-7C8E-4523-800D-2EDAF33B515D}"/>
              </a:ext>
            </a:extLst>
          </p:cNvPr>
          <p:cNvSpPr txBox="1"/>
          <p:nvPr/>
        </p:nvSpPr>
        <p:spPr>
          <a:xfrm>
            <a:off x="3456240" y="530611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Common Info field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B89D55-AEB1-46B7-82C8-A0C9F9F561B0}"/>
              </a:ext>
            </a:extLst>
          </p:cNvPr>
          <p:cNvSpPr txBox="1"/>
          <p:nvPr/>
        </p:nvSpPr>
        <p:spPr>
          <a:xfrm>
            <a:off x="3456240" y="6230779"/>
            <a:ext cx="9717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User Info field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E6DDDEC-FB9F-4603-9BD5-8A5189E4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EC96678-FC4E-495E-82EE-C685531D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552616-F6F2-498E-A5EB-C0496B32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950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Gap Analysis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2"/>
            <a:ext cx="9144000" cy="2666998"/>
          </a:xfrm>
        </p:spPr>
        <p:txBody>
          <a:bodyPr/>
          <a:lstStyle/>
          <a:p>
            <a:r>
              <a:rPr lang="en-US" b="0" dirty="0"/>
              <a:t>Wider BW will be supported in EHT and the future 802.11 standards.</a:t>
            </a:r>
          </a:p>
          <a:p>
            <a:r>
              <a:rPr lang="en-US" b="0" dirty="0"/>
              <a:t>TB PPDU format that is different from HE TB PPDU will be used, e.g. EHT TB PPDU or the future TB PPDU.</a:t>
            </a:r>
          </a:p>
          <a:p>
            <a:r>
              <a:rPr lang="en-US" b="0" dirty="0"/>
              <a:t>A STA can support the punctured operation where more than RU will be allocated to a single STA. </a:t>
            </a:r>
          </a:p>
          <a:p>
            <a:r>
              <a:rPr lang="en-US" b="0" dirty="0"/>
              <a:t>Larger </a:t>
            </a:r>
            <a:r>
              <a:rPr lang="en-US" b="0" dirty="0" err="1"/>
              <a:t>Nss</a:t>
            </a:r>
            <a:r>
              <a:rPr lang="en-US" b="0" dirty="0"/>
              <a:t> is needed.</a:t>
            </a:r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7468533-D56C-458F-9AD1-290BE5E5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FAC5A-8678-474F-A2A1-D08DF8C76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7AC7FD-D922-4B70-A780-D933515C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05232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57"/>
            <a:ext cx="8968666" cy="571500"/>
          </a:xfrm>
        </p:spPr>
        <p:txBody>
          <a:bodyPr/>
          <a:lstStyle/>
          <a:p>
            <a:r>
              <a:rPr lang="en-US" sz="2100" dirty="0"/>
              <a:t>Trigger Design Option 1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536" y="1068994"/>
            <a:ext cx="9144000" cy="3190172"/>
          </a:xfrm>
        </p:spPr>
        <p:txBody>
          <a:bodyPr>
            <a:noAutofit/>
          </a:bodyPr>
          <a:lstStyle/>
          <a:p>
            <a:r>
              <a:rPr lang="en-US" sz="1600" b="0" dirty="0"/>
              <a:t>The Trigger Type (Basic, BFRP, BQRP, MU-BAR, MU-RTS etc.) is reused (Preferred method).</a:t>
            </a:r>
          </a:p>
          <a:p>
            <a:pPr lvl="1"/>
            <a:r>
              <a:rPr lang="en-US" sz="1400" dirty="0"/>
              <a:t>The lengths of Common Info and User Info are kept same as 11ax.</a:t>
            </a:r>
            <a:endParaRPr lang="en-US" sz="1400" b="0" dirty="0"/>
          </a:p>
          <a:p>
            <a:r>
              <a:rPr lang="en-US" sz="1600" b="0" dirty="0"/>
              <a:t>A User Info field with specific AID value (e.g. AID 2007, AID 2043) in AID12 field can announce a specific PPDU format, e.g. one of HE/EHT/future TB ( OFDMA or MU MIMO) PPDU formats and SU PPDU format. </a:t>
            </a:r>
          </a:p>
          <a:p>
            <a:pPr lvl="1"/>
            <a:r>
              <a:rPr lang="en-US" sz="1600" dirty="0"/>
              <a:t>Other additional information can also be announced, e.g. the BW more than 160MHz, 20MHz Channel Bitmap that announce available 20MHz channel for puncture operation.</a:t>
            </a:r>
          </a:p>
          <a:p>
            <a:pPr lvl="1"/>
            <a:r>
              <a:rPr lang="en-US" sz="1600" dirty="0"/>
              <a:t>The User Info fields follow it will use the announced specific OFDMA (MU MIMO) format until a new OFDMA(MU MIMO) format is announced. </a:t>
            </a:r>
          </a:p>
          <a:p>
            <a:pPr lvl="1"/>
            <a:r>
              <a:rPr lang="en-US" sz="1600" dirty="0"/>
              <a:t>The HE OFDMA format can be announced explicitly or can be announced by default, e.g. the User Info fields immediately following the Common User Info field without OFDMA format announcement.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512CE-8AF0-429D-B77B-1E8E51068DB5}"/>
              </a:ext>
            </a:extLst>
          </p:cNvPr>
          <p:cNvSpPr/>
          <p:nvPr/>
        </p:nvSpPr>
        <p:spPr bwMode="auto">
          <a:xfrm>
            <a:off x="2212864" y="4318030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B8490-E416-4190-8A41-7DBB874349A5}"/>
              </a:ext>
            </a:extLst>
          </p:cNvPr>
          <p:cNvSpPr/>
          <p:nvPr/>
        </p:nvSpPr>
        <p:spPr bwMode="auto">
          <a:xfrm>
            <a:off x="2731653" y="4318030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A7489-D9D9-4900-8C4C-CF459245A896}"/>
              </a:ext>
            </a:extLst>
          </p:cNvPr>
          <p:cNvSpPr/>
          <p:nvPr/>
        </p:nvSpPr>
        <p:spPr bwMode="auto">
          <a:xfrm>
            <a:off x="3246003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647A2-20AB-4EBD-8CD9-82EBC1FED719}"/>
              </a:ext>
            </a:extLst>
          </p:cNvPr>
          <p:cNvSpPr/>
          <p:nvPr/>
        </p:nvSpPr>
        <p:spPr bwMode="auto">
          <a:xfrm>
            <a:off x="3760353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4F599-642D-41E3-87B5-C381F5B22B1C}"/>
              </a:ext>
            </a:extLst>
          </p:cNvPr>
          <p:cNvSpPr/>
          <p:nvPr/>
        </p:nvSpPr>
        <p:spPr bwMode="auto">
          <a:xfrm>
            <a:off x="6325003" y="432024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CCDEFC-4C95-49F8-94D5-EB583D4980E4}"/>
              </a:ext>
            </a:extLst>
          </p:cNvPr>
          <p:cNvSpPr/>
          <p:nvPr/>
        </p:nvSpPr>
        <p:spPr bwMode="auto">
          <a:xfrm>
            <a:off x="5802762" y="431803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79F2EC-065C-4012-B276-1A11CCE54CBE}"/>
              </a:ext>
            </a:extLst>
          </p:cNvPr>
          <p:cNvSpPr/>
          <p:nvPr/>
        </p:nvSpPr>
        <p:spPr bwMode="auto">
          <a:xfrm>
            <a:off x="4790727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88CDAA-6865-429C-8F53-7A8C2766EAC5}"/>
              </a:ext>
            </a:extLst>
          </p:cNvPr>
          <p:cNvSpPr/>
          <p:nvPr/>
        </p:nvSpPr>
        <p:spPr bwMode="auto">
          <a:xfrm>
            <a:off x="5305077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D0F763-4F0A-4C18-BDC4-C96666098FD1}"/>
              </a:ext>
            </a:extLst>
          </p:cNvPr>
          <p:cNvSpPr txBox="1"/>
          <p:nvPr/>
        </p:nvSpPr>
        <p:spPr>
          <a:xfrm>
            <a:off x="2158911" y="4380113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C00BFF-91C0-40FD-BFA7-55F405625522}"/>
              </a:ext>
            </a:extLst>
          </p:cNvPr>
          <p:cNvSpPr txBox="1"/>
          <p:nvPr/>
        </p:nvSpPr>
        <p:spPr>
          <a:xfrm>
            <a:off x="3750090" y="438011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4B204-A2F8-4C35-85E0-EB80DD7DF377}"/>
              </a:ext>
            </a:extLst>
          </p:cNvPr>
          <p:cNvSpPr txBox="1"/>
          <p:nvPr/>
        </p:nvSpPr>
        <p:spPr>
          <a:xfrm>
            <a:off x="2695127" y="4392447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29EB9B-0096-453D-A768-C165BBD7B6CA}"/>
              </a:ext>
            </a:extLst>
          </p:cNvPr>
          <p:cNvSpPr txBox="1"/>
          <p:nvPr/>
        </p:nvSpPr>
        <p:spPr>
          <a:xfrm>
            <a:off x="3260812" y="4383569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ECEF0-5F1E-4651-A939-BD69E496E685}"/>
              </a:ext>
            </a:extLst>
          </p:cNvPr>
          <p:cNvSpPr txBox="1"/>
          <p:nvPr/>
        </p:nvSpPr>
        <p:spPr>
          <a:xfrm>
            <a:off x="6322585" y="437517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BDA88F-40F6-48C8-B41D-464896DDCA67}"/>
              </a:ext>
            </a:extLst>
          </p:cNvPr>
          <p:cNvSpPr/>
          <p:nvPr/>
        </p:nvSpPr>
        <p:spPr bwMode="auto">
          <a:xfrm>
            <a:off x="4274703" y="431803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24D065-17D5-4B2F-9DE6-2AA733BB761F}"/>
              </a:ext>
            </a:extLst>
          </p:cNvPr>
          <p:cNvSpPr txBox="1"/>
          <p:nvPr/>
        </p:nvSpPr>
        <p:spPr>
          <a:xfrm>
            <a:off x="4306514" y="437517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215873-0298-42A7-A93F-B24E59A8DE1B}"/>
              </a:ext>
            </a:extLst>
          </p:cNvPr>
          <p:cNvSpPr txBox="1"/>
          <p:nvPr/>
        </p:nvSpPr>
        <p:spPr>
          <a:xfrm>
            <a:off x="4805431" y="4373565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B9ED8-B2CF-4EDE-A915-08DF23F83DE6}"/>
              </a:ext>
            </a:extLst>
          </p:cNvPr>
          <p:cNvSpPr txBox="1"/>
          <p:nvPr/>
        </p:nvSpPr>
        <p:spPr>
          <a:xfrm>
            <a:off x="5312514" y="438022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4D1BEF-CF59-468C-9A5A-F97E6E86888D}"/>
              </a:ext>
            </a:extLst>
          </p:cNvPr>
          <p:cNvSpPr txBox="1"/>
          <p:nvPr/>
        </p:nvSpPr>
        <p:spPr>
          <a:xfrm>
            <a:off x="5836990" y="438011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D1A592-6BF7-47C5-9466-3053EEDD076C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H="1" flipV="1">
            <a:off x="3503179" y="4603780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3AFCC45-7D2F-4CB6-83F8-B9DF3A04B28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26124" y="4606765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388FFC-002F-48C4-AEBA-BF601F59EFF5}"/>
              </a:ext>
            </a:extLst>
          </p:cNvPr>
          <p:cNvSpPr txBox="1"/>
          <p:nvPr/>
        </p:nvSpPr>
        <p:spPr>
          <a:xfrm>
            <a:off x="3329661" y="4744928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0CD10D-75FA-4AEF-84C5-86FE7B52C9D7}"/>
              </a:ext>
            </a:extLst>
          </p:cNvPr>
          <p:cNvSpPr txBox="1"/>
          <p:nvPr/>
        </p:nvSpPr>
        <p:spPr>
          <a:xfrm>
            <a:off x="3673562" y="4985200"/>
            <a:ext cx="12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MU MIMO.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3260D3-4574-426A-9350-B27CB1F3326D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4312411" y="4605506"/>
            <a:ext cx="246980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35A9C3-8EC8-4F04-8C08-9AB3F76731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6822" y="4662408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A9A447C-F3EF-4385-9392-6E2B1C89A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4270" y="4633836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FBA2CB-1E03-4FAC-8DE0-5B691ECE6666}"/>
              </a:ext>
            </a:extLst>
          </p:cNvPr>
          <p:cNvSpPr txBox="1"/>
          <p:nvPr/>
        </p:nvSpPr>
        <p:spPr>
          <a:xfrm>
            <a:off x="4823723" y="4784811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FF1437-2F20-4A39-AB49-36287FC7E39E}"/>
              </a:ext>
            </a:extLst>
          </p:cNvPr>
          <p:cNvSpPr txBox="1"/>
          <p:nvPr/>
        </p:nvSpPr>
        <p:spPr>
          <a:xfrm>
            <a:off x="5298278" y="4946394"/>
            <a:ext cx="12824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818142-EC40-41BC-BE4A-0D5A9505D24E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1937" y="4660892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EBDF80-747C-4D38-9E27-5997E7F7B977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H="1" flipV="1">
            <a:off x="6570157" y="4640933"/>
            <a:ext cx="153035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1FA4F2-E394-4285-BC6F-A42F49751EC6}"/>
              </a:ext>
            </a:extLst>
          </p:cNvPr>
          <p:cNvSpPr txBox="1"/>
          <p:nvPr/>
        </p:nvSpPr>
        <p:spPr>
          <a:xfrm>
            <a:off x="6331097" y="4738956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C707F0-44E9-45CB-BD9F-00A2BE9DCEC1}"/>
              </a:ext>
            </a:extLst>
          </p:cNvPr>
          <p:cNvSpPr/>
          <p:nvPr/>
        </p:nvSpPr>
        <p:spPr bwMode="auto">
          <a:xfrm>
            <a:off x="2035340" y="5520480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D3E03B-CD6F-4C4C-8457-73F5178ABFF8}"/>
              </a:ext>
            </a:extLst>
          </p:cNvPr>
          <p:cNvSpPr/>
          <p:nvPr/>
        </p:nvSpPr>
        <p:spPr bwMode="auto">
          <a:xfrm>
            <a:off x="2554129" y="5520480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F03264-92BA-4540-9A4F-BC1C4D2DCC77}"/>
              </a:ext>
            </a:extLst>
          </p:cNvPr>
          <p:cNvSpPr/>
          <p:nvPr/>
        </p:nvSpPr>
        <p:spPr bwMode="auto">
          <a:xfrm>
            <a:off x="3583340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A19F87-4EA8-4300-B8C2-F4049A46A605}"/>
              </a:ext>
            </a:extLst>
          </p:cNvPr>
          <p:cNvSpPr/>
          <p:nvPr/>
        </p:nvSpPr>
        <p:spPr bwMode="auto">
          <a:xfrm>
            <a:off x="4097690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9D9F75-CEBE-4CBA-8D26-D6CE1FC700E6}"/>
              </a:ext>
            </a:extLst>
          </p:cNvPr>
          <p:cNvSpPr/>
          <p:nvPr/>
        </p:nvSpPr>
        <p:spPr bwMode="auto">
          <a:xfrm>
            <a:off x="6668998" y="552269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EE5AC99-323B-44F7-BD9F-2AA6488C58E7}"/>
              </a:ext>
            </a:extLst>
          </p:cNvPr>
          <p:cNvSpPr/>
          <p:nvPr/>
        </p:nvSpPr>
        <p:spPr bwMode="auto">
          <a:xfrm>
            <a:off x="6146757" y="552048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0BCBF9E-0DEA-4297-8980-61E8398A4340}"/>
              </a:ext>
            </a:extLst>
          </p:cNvPr>
          <p:cNvSpPr/>
          <p:nvPr/>
        </p:nvSpPr>
        <p:spPr bwMode="auto">
          <a:xfrm>
            <a:off x="5134722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16B02C-8BAD-4AEB-A115-55D8E4305564}"/>
              </a:ext>
            </a:extLst>
          </p:cNvPr>
          <p:cNvSpPr/>
          <p:nvPr/>
        </p:nvSpPr>
        <p:spPr bwMode="auto">
          <a:xfrm>
            <a:off x="5649072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7C44D0-FF48-4EBD-8E8E-125D5B7751DE}"/>
              </a:ext>
            </a:extLst>
          </p:cNvPr>
          <p:cNvSpPr txBox="1"/>
          <p:nvPr/>
        </p:nvSpPr>
        <p:spPr>
          <a:xfrm>
            <a:off x="1981387" y="5582563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2DD6A7-0B49-4D6D-B5EC-DB9FA09448B7}"/>
              </a:ext>
            </a:extLst>
          </p:cNvPr>
          <p:cNvSpPr txBox="1"/>
          <p:nvPr/>
        </p:nvSpPr>
        <p:spPr>
          <a:xfrm>
            <a:off x="4087427" y="558256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BAFDA6-F721-4D97-B39F-903AB21AD387}"/>
              </a:ext>
            </a:extLst>
          </p:cNvPr>
          <p:cNvSpPr txBox="1"/>
          <p:nvPr/>
        </p:nvSpPr>
        <p:spPr>
          <a:xfrm>
            <a:off x="2517603" y="5594897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111841-2689-47D4-974D-582CE0E02A22}"/>
              </a:ext>
            </a:extLst>
          </p:cNvPr>
          <p:cNvSpPr txBox="1"/>
          <p:nvPr/>
        </p:nvSpPr>
        <p:spPr>
          <a:xfrm>
            <a:off x="3598148" y="5586019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ED41FBA-B480-4F9C-BBEE-175D60C1EC24}"/>
              </a:ext>
            </a:extLst>
          </p:cNvPr>
          <p:cNvSpPr txBox="1"/>
          <p:nvPr/>
        </p:nvSpPr>
        <p:spPr>
          <a:xfrm>
            <a:off x="6666581" y="557762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F9D46F-F033-4849-A8C8-946540686230}"/>
              </a:ext>
            </a:extLst>
          </p:cNvPr>
          <p:cNvSpPr/>
          <p:nvPr/>
        </p:nvSpPr>
        <p:spPr bwMode="auto">
          <a:xfrm>
            <a:off x="4612040" y="552048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31A62A-1D2B-4EA6-8771-D838BB9C9357}"/>
              </a:ext>
            </a:extLst>
          </p:cNvPr>
          <p:cNvSpPr txBox="1"/>
          <p:nvPr/>
        </p:nvSpPr>
        <p:spPr>
          <a:xfrm>
            <a:off x="4643851" y="557762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CBD4053-9350-4A8A-B7FF-4D23448C17B0}"/>
              </a:ext>
            </a:extLst>
          </p:cNvPr>
          <p:cNvSpPr txBox="1"/>
          <p:nvPr/>
        </p:nvSpPr>
        <p:spPr>
          <a:xfrm>
            <a:off x="5149427" y="5576015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9FA2FB-6D58-4FCE-B788-0AC7BD0E0E2F}"/>
              </a:ext>
            </a:extLst>
          </p:cNvPr>
          <p:cNvSpPr txBox="1"/>
          <p:nvPr/>
        </p:nvSpPr>
        <p:spPr>
          <a:xfrm>
            <a:off x="5656509" y="558267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17BF0DE-4C2D-4B17-BA51-F292C8DFDF4A}"/>
              </a:ext>
            </a:extLst>
          </p:cNvPr>
          <p:cNvSpPr txBox="1"/>
          <p:nvPr/>
        </p:nvSpPr>
        <p:spPr>
          <a:xfrm>
            <a:off x="6180986" y="558256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C232D77-A7F2-4972-8163-3A069533E3B2}"/>
              </a:ext>
            </a:extLst>
          </p:cNvPr>
          <p:cNvCxnSpPr>
            <a:cxnSpLocks/>
            <a:endCxn id="40" idx="2"/>
          </p:cNvCxnSpPr>
          <p:nvPr/>
        </p:nvCxnSpPr>
        <p:spPr bwMode="auto">
          <a:xfrm flipH="1" flipV="1">
            <a:off x="3840516" y="5806230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7F902B2-3357-4FCC-9621-6DCA0B4DE6D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63461" y="5809215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16FF226-C418-4EAC-BC8B-2EAB88CE558E}"/>
              </a:ext>
            </a:extLst>
          </p:cNvPr>
          <p:cNvSpPr txBox="1"/>
          <p:nvPr/>
        </p:nvSpPr>
        <p:spPr>
          <a:xfrm>
            <a:off x="3666998" y="5947378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3D6B9F1-0F10-407A-9796-2486F96C5E8B}"/>
              </a:ext>
            </a:extLst>
          </p:cNvPr>
          <p:cNvSpPr txBox="1"/>
          <p:nvPr/>
        </p:nvSpPr>
        <p:spPr>
          <a:xfrm>
            <a:off x="3933146" y="6187650"/>
            <a:ext cx="152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OFDMA/MU_MIMO.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66F2EB8-67EA-4F21-A02E-A317F690FD07}"/>
              </a:ext>
            </a:extLst>
          </p:cNvPr>
          <p:cNvCxnSpPr>
            <a:cxnSpLocks/>
            <a:stCxn id="61" idx="0"/>
          </p:cNvCxnSpPr>
          <p:nvPr/>
        </p:nvCxnSpPr>
        <p:spPr bwMode="auto">
          <a:xfrm flipV="1">
            <a:off x="4693683" y="5807956"/>
            <a:ext cx="203045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C73A1E-8A76-45CC-9197-22A8993E23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94159" y="5864858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7E70E7-6E26-4C14-8B53-A76646314418}"/>
              </a:ext>
            </a:extLst>
          </p:cNvPr>
          <p:cNvCxnSpPr>
            <a:cxnSpLocks/>
          </p:cNvCxnSpPr>
          <p:nvPr/>
        </p:nvCxnSpPr>
        <p:spPr bwMode="auto">
          <a:xfrm flipV="1">
            <a:off x="5611607" y="5836286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A8A915E-1A42-4FB7-9E96-EB895CE57FE9}"/>
              </a:ext>
            </a:extLst>
          </p:cNvPr>
          <p:cNvSpPr txBox="1"/>
          <p:nvPr/>
        </p:nvSpPr>
        <p:spPr>
          <a:xfrm>
            <a:off x="5161060" y="5987261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62FBE0-5056-4836-BC2F-7CC9E8B1265F}"/>
              </a:ext>
            </a:extLst>
          </p:cNvPr>
          <p:cNvSpPr txBox="1"/>
          <p:nvPr/>
        </p:nvSpPr>
        <p:spPr>
          <a:xfrm>
            <a:off x="5635613" y="6148844"/>
            <a:ext cx="1507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OFDMA/MU_MIMO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8D2990D-EFDF-43DF-A8DE-10181B0D02B3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9274" y="5863342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2CD5355-91D8-43C1-9B75-C17CECA31A9B}"/>
              </a:ext>
            </a:extLst>
          </p:cNvPr>
          <p:cNvCxnSpPr>
            <a:cxnSpLocks/>
            <a:stCxn id="69" idx="0"/>
          </p:cNvCxnSpPr>
          <p:nvPr/>
        </p:nvCxnSpPr>
        <p:spPr bwMode="auto">
          <a:xfrm flipH="1" flipV="1">
            <a:off x="6907493" y="5843383"/>
            <a:ext cx="153036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D79DD84-2C23-437B-B1FA-AA5F8D5F33BE}"/>
              </a:ext>
            </a:extLst>
          </p:cNvPr>
          <p:cNvSpPr txBox="1"/>
          <p:nvPr/>
        </p:nvSpPr>
        <p:spPr>
          <a:xfrm>
            <a:off x="6668434" y="5941406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3CA504F-5D79-4799-8BDE-48283CB5807D}"/>
              </a:ext>
            </a:extLst>
          </p:cNvPr>
          <p:cNvSpPr/>
          <p:nvPr/>
        </p:nvSpPr>
        <p:spPr bwMode="auto">
          <a:xfrm>
            <a:off x="3068227" y="5521972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CFC1B51-836F-41BB-BC99-56577D36996F}"/>
              </a:ext>
            </a:extLst>
          </p:cNvPr>
          <p:cNvSpPr txBox="1"/>
          <p:nvPr/>
        </p:nvSpPr>
        <p:spPr>
          <a:xfrm>
            <a:off x="3100038" y="5579120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59E134-55E8-4C05-A634-49E4399E11B7}"/>
              </a:ext>
            </a:extLst>
          </p:cNvPr>
          <p:cNvSpPr txBox="1"/>
          <p:nvPr/>
        </p:nvSpPr>
        <p:spPr>
          <a:xfrm>
            <a:off x="2408469" y="6200001"/>
            <a:ext cx="12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HE OFDMA/MU-MIMO.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45D919A-62CA-4BB9-B09E-C128664B91B7}"/>
              </a:ext>
            </a:extLst>
          </p:cNvPr>
          <p:cNvCxnSpPr>
            <a:cxnSpLocks/>
            <a:stCxn id="72" idx="0"/>
          </p:cNvCxnSpPr>
          <p:nvPr/>
        </p:nvCxnSpPr>
        <p:spPr bwMode="auto">
          <a:xfrm flipV="1">
            <a:off x="3047318" y="5820308"/>
            <a:ext cx="246980" cy="3796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B0FE962A-0E73-4EEC-812F-2F813C91EC8C}"/>
              </a:ext>
            </a:extLst>
          </p:cNvPr>
          <p:cNvSpPr/>
          <p:nvPr/>
        </p:nvSpPr>
        <p:spPr bwMode="auto">
          <a:xfrm>
            <a:off x="6841770" y="431779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09BFF15-5D90-4D80-BBE8-6145DB4DBE40}"/>
              </a:ext>
            </a:extLst>
          </p:cNvPr>
          <p:cNvSpPr txBox="1"/>
          <p:nvPr/>
        </p:nvSpPr>
        <p:spPr>
          <a:xfrm>
            <a:off x="6839354" y="4372722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EA3F301-0B31-4B58-A747-FC461E153E8C}"/>
              </a:ext>
            </a:extLst>
          </p:cNvPr>
          <p:cNvSpPr/>
          <p:nvPr/>
        </p:nvSpPr>
        <p:spPr bwMode="auto">
          <a:xfrm>
            <a:off x="7360956" y="4320361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A0DB981-7805-4196-A780-4F869E91D6CC}"/>
              </a:ext>
            </a:extLst>
          </p:cNvPr>
          <p:cNvSpPr txBox="1"/>
          <p:nvPr/>
        </p:nvSpPr>
        <p:spPr>
          <a:xfrm>
            <a:off x="7358538" y="4375289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0CE26D-F800-43B5-A262-4286D041D69B}"/>
              </a:ext>
            </a:extLst>
          </p:cNvPr>
          <p:cNvSpPr/>
          <p:nvPr/>
        </p:nvSpPr>
        <p:spPr bwMode="auto">
          <a:xfrm>
            <a:off x="7187984" y="552146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8D68ADC-BA37-4094-82A9-F81EB63CB899}"/>
              </a:ext>
            </a:extLst>
          </p:cNvPr>
          <p:cNvSpPr txBox="1"/>
          <p:nvPr/>
        </p:nvSpPr>
        <p:spPr>
          <a:xfrm>
            <a:off x="7185567" y="5576393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978B2DB-0B75-4D56-ACE5-E15DC0D211C9}"/>
              </a:ext>
            </a:extLst>
          </p:cNvPr>
          <p:cNvSpPr/>
          <p:nvPr/>
        </p:nvSpPr>
        <p:spPr bwMode="auto">
          <a:xfrm>
            <a:off x="7707169" y="5524031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50F2E73-5F33-4626-83C7-B1A90AFB9E04}"/>
              </a:ext>
            </a:extLst>
          </p:cNvPr>
          <p:cNvSpPr txBox="1"/>
          <p:nvPr/>
        </p:nvSpPr>
        <p:spPr>
          <a:xfrm>
            <a:off x="7704752" y="5578959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82" name="Slide Number Placeholder 2">
            <a:extLst>
              <a:ext uri="{FF2B5EF4-FFF2-40B4-BE49-F238E27FC236}">
                <a16:creationId xmlns:a16="http://schemas.microsoft.com/office/drawing/2014/main" id="{81E94473-9185-420D-AF92-6E1AB53A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3" name="Footer Placeholder 4">
            <a:extLst>
              <a:ext uri="{FF2B5EF4-FFF2-40B4-BE49-F238E27FC236}">
                <a16:creationId xmlns:a16="http://schemas.microsoft.com/office/drawing/2014/main" id="{5C7A14FF-6B96-488B-B7E4-A17F0CD7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4" name="Date Placeholder 3">
            <a:extLst>
              <a:ext uri="{FF2B5EF4-FFF2-40B4-BE49-F238E27FC236}">
                <a16:creationId xmlns:a16="http://schemas.microsoft.com/office/drawing/2014/main" id="{28363EC4-1FAD-4D23-A90E-A643DBC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16649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5" y="589805"/>
            <a:ext cx="8968666" cy="389333"/>
          </a:xfrm>
        </p:spPr>
        <p:txBody>
          <a:bodyPr/>
          <a:lstStyle/>
          <a:p>
            <a:r>
              <a:rPr lang="en-US" sz="2100" dirty="0"/>
              <a:t>Solution 2: Redefining Field in Common User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2927"/>
            <a:ext cx="9144000" cy="3689783"/>
          </a:xfrm>
        </p:spPr>
        <p:txBody>
          <a:bodyPr>
            <a:noAutofit/>
          </a:bodyPr>
          <a:lstStyle/>
          <a:p>
            <a:r>
              <a:rPr lang="en-US" sz="1400" b="0" dirty="0"/>
              <a:t>The Trigger Type (Basic, BFRP, BQRP, MU-BAR, MU-RTS etc.) is reused. </a:t>
            </a:r>
          </a:p>
          <a:p>
            <a:pPr lvl="1"/>
            <a:r>
              <a:rPr lang="en-US" sz="1000" dirty="0"/>
              <a:t>The lengths of Common Info and User Info are kept same as 11ax.</a:t>
            </a:r>
            <a:endParaRPr lang="en-US" sz="1000" b="0" dirty="0"/>
          </a:p>
          <a:p>
            <a:r>
              <a:rPr lang="en-US" sz="1400" b="0" dirty="0"/>
              <a:t>UL HE SIG-A2 Reserved is redefined to carry the information for EHT STAs and the STAs of next generation of EHT (EHT-NG STAs).</a:t>
            </a:r>
          </a:p>
          <a:p>
            <a:pPr lvl="1"/>
            <a:r>
              <a:rPr lang="en-US" sz="1400" dirty="0"/>
              <a:t>The UL HE SIG-A2 indicates the redesigned B54 to B52 of the Common Info field, e.g. one bit (for example B54 as Further Common Info Indication field) is always set to 0 for such purpose.</a:t>
            </a:r>
          </a:p>
          <a:p>
            <a:pPr lvl="2"/>
            <a:r>
              <a:rPr lang="en-US" sz="1400" dirty="0"/>
              <a:t>The other fields in Common Info field are not changed.</a:t>
            </a:r>
          </a:p>
          <a:p>
            <a:pPr lvl="2"/>
            <a:r>
              <a:rPr lang="en-US" sz="1400" dirty="0"/>
              <a:t>The Further Common Info (B55 to B62) can indicate:</a:t>
            </a:r>
          </a:p>
          <a:p>
            <a:pPr lvl="3"/>
            <a:r>
              <a:rPr lang="en-US" sz="1400" dirty="0"/>
              <a:t>the TB PPDU type, e.g. EHT PPDU, EHT-NG TB PPDU etc.</a:t>
            </a:r>
          </a:p>
          <a:p>
            <a:pPr lvl="4"/>
            <a:r>
              <a:rPr lang="en-US" sz="1400" dirty="0"/>
              <a:t>One exception is that MU-RTS still solicit non-HT duplicated CTS in static punctured channel, dynamic punctured channel, or non-punctured channel</a:t>
            </a:r>
          </a:p>
          <a:p>
            <a:pPr lvl="3"/>
            <a:r>
              <a:rPr lang="en-US" sz="1400" dirty="0"/>
              <a:t>The Additional BW Indication, e.g. 320/160+160 etc.</a:t>
            </a:r>
          </a:p>
          <a:p>
            <a:pPr lvl="4"/>
            <a:r>
              <a:rPr lang="en-US" sz="1400" dirty="0"/>
              <a:t>The 320/160+160 may be indicated by other place instead, e.g. by B63.</a:t>
            </a:r>
          </a:p>
          <a:p>
            <a:pPr lvl="3"/>
            <a:r>
              <a:rPr lang="en-US" sz="1400" dirty="0"/>
              <a:t>Other common information.</a:t>
            </a:r>
          </a:p>
          <a:p>
            <a:r>
              <a:rPr lang="en-US" sz="1400" b="0" dirty="0"/>
              <a:t>The lengths of the other subfields in Common Info are not changed.</a:t>
            </a: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A5A6BC86-6715-4A13-9E4F-36E8476E0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13556"/>
            <a:ext cx="3250294" cy="64815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0218E662-671E-4695-9D54-327F3A8D0A2E}"/>
              </a:ext>
            </a:extLst>
          </p:cNvPr>
          <p:cNvGrpSpPr/>
          <p:nvPr/>
        </p:nvGrpSpPr>
        <p:grpSpPr>
          <a:xfrm>
            <a:off x="1340447" y="5469106"/>
            <a:ext cx="6858001" cy="571500"/>
            <a:chOff x="0" y="4819262"/>
            <a:chExt cx="9144001" cy="762000"/>
          </a:xfrm>
        </p:grpSpPr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455A241-5521-4F0C-8348-24997D792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992F7EA1-30FD-4490-9910-415C88733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B79188A7-427C-4B3E-A1AF-6B4D58731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31157" y="4867007"/>
              <a:ext cx="912844" cy="686262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9E405804-E178-45B9-A5DF-A7C276B0A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08AFA39-FCBB-4AF3-B6A1-F1CDBAE38332}"/>
              </a:ext>
            </a:extLst>
          </p:cNvPr>
          <p:cNvGrpSpPr/>
          <p:nvPr/>
        </p:nvGrpSpPr>
        <p:grpSpPr>
          <a:xfrm>
            <a:off x="4142482" y="4634448"/>
            <a:ext cx="3823876" cy="430650"/>
            <a:chOff x="1704750" y="5981139"/>
            <a:chExt cx="5098501" cy="574200"/>
          </a:xfrm>
        </p:grpSpPr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F2A1E9E8-3E6A-4F15-A68C-CCC28DF9F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4750" y="5981139"/>
              <a:ext cx="5098501" cy="574200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FFD9A86-2E46-4E03-AF4D-ECA26CF53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801" y="5981139"/>
              <a:ext cx="347625" cy="122600"/>
            </a:xfrm>
            <a:prstGeom prst="rect">
              <a:avLst/>
            </a:prstGeom>
          </p:spPr>
        </p:pic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F2794125-1934-4881-BFF3-D1179D682E84}"/>
              </a:ext>
            </a:extLst>
          </p:cNvPr>
          <p:cNvSpPr txBox="1"/>
          <p:nvPr/>
        </p:nvSpPr>
        <p:spPr>
          <a:xfrm>
            <a:off x="1531023" y="5141225"/>
            <a:ext cx="936475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EHT Trigger frame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35D025-05B6-485A-8856-31F3BE4C36C1}"/>
              </a:ext>
            </a:extLst>
          </p:cNvPr>
          <p:cNvSpPr txBox="1"/>
          <p:nvPr/>
        </p:nvSpPr>
        <p:spPr>
          <a:xfrm>
            <a:off x="3932627" y="6040874"/>
            <a:ext cx="930063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Common Info field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7420283-31E8-40B8-ACC9-F3AC75C7262A}"/>
              </a:ext>
            </a:extLst>
          </p:cNvPr>
          <p:cNvSpPr txBox="1"/>
          <p:nvPr/>
        </p:nvSpPr>
        <p:spPr>
          <a:xfrm>
            <a:off x="5456099" y="5028311"/>
            <a:ext cx="75212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User Info field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C6230F-EF1E-46E2-9D2B-74E7EA8FD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70299"/>
              </p:ext>
            </p:extLst>
          </p:nvPr>
        </p:nvGraphicFramePr>
        <p:xfrm>
          <a:off x="6035473" y="6225540"/>
          <a:ext cx="1770516" cy="251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303">
                  <a:extLst>
                    <a:ext uri="{9D8B030D-6E8A-4147-A177-3AD203B41FA5}">
                      <a16:colId xmlns:a16="http://schemas.microsoft.com/office/drawing/2014/main" val="1805456484"/>
                    </a:ext>
                  </a:extLst>
                </a:gridCol>
                <a:gridCol w="1010213">
                  <a:extLst>
                    <a:ext uri="{9D8B030D-6E8A-4147-A177-3AD203B41FA5}">
                      <a16:colId xmlns:a16="http://schemas.microsoft.com/office/drawing/2014/main" val="2897916614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600" dirty="0"/>
                        <a:t>Further Common Info Indication(=0)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/>
                        <a:t>Further Common  Info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1275331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9FCA744-602F-4B99-9CA9-2186AE2D0AE8}"/>
              </a:ext>
            </a:extLst>
          </p:cNvPr>
          <p:cNvSpPr/>
          <p:nvPr/>
        </p:nvSpPr>
        <p:spPr>
          <a:xfrm>
            <a:off x="6258264" y="6063957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4134485-2A2E-42C9-B772-E71C28113FC3}"/>
              </a:ext>
            </a:extLst>
          </p:cNvPr>
          <p:cNvSpPr/>
          <p:nvPr/>
        </p:nvSpPr>
        <p:spPr>
          <a:xfrm>
            <a:off x="6731943" y="6063957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6C02EB9-6474-4CB7-B2AF-E8D0809B0842}"/>
              </a:ext>
            </a:extLst>
          </p:cNvPr>
          <p:cNvSpPr/>
          <p:nvPr/>
        </p:nvSpPr>
        <p:spPr>
          <a:xfrm>
            <a:off x="7529229" y="6043322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B62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7F434DD-38F7-414F-AA49-A80F0625B36C}"/>
              </a:ext>
            </a:extLst>
          </p:cNvPr>
          <p:cNvCxnSpPr/>
          <p:nvPr/>
        </p:nvCxnSpPr>
        <p:spPr>
          <a:xfrm flipH="1">
            <a:off x="6035472" y="6040606"/>
            <a:ext cx="1099874" cy="184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64BE85A-2065-4CA7-A3B5-EFA84A9456D0}"/>
              </a:ext>
            </a:extLst>
          </p:cNvPr>
          <p:cNvCxnSpPr/>
          <p:nvPr/>
        </p:nvCxnSpPr>
        <p:spPr>
          <a:xfrm>
            <a:off x="7512647" y="6019611"/>
            <a:ext cx="293342" cy="205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881687A8-D04D-4F65-92EF-9BF0FD66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sp>
        <p:nvSpPr>
          <p:cNvPr id="23" name="Slide Number Placeholder 2">
            <a:extLst>
              <a:ext uri="{FF2B5EF4-FFF2-40B4-BE49-F238E27FC236}">
                <a16:creationId xmlns:a16="http://schemas.microsoft.com/office/drawing/2014/main" id="{406A44FC-247C-4B76-AFD7-1C6B3F0E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AA89FF46-FD0C-4611-96EE-6601AA24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1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762000"/>
          </a:xfrm>
        </p:spPr>
        <p:txBody>
          <a:bodyPr/>
          <a:lstStyle/>
          <a:p>
            <a:r>
              <a:rPr lang="en-US" sz="2800" dirty="0"/>
              <a:t>Trigger Design Option 3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646611"/>
          </a:xfrm>
        </p:spPr>
        <p:txBody>
          <a:bodyPr/>
          <a:lstStyle/>
          <a:p>
            <a:r>
              <a:rPr lang="en-US" sz="1600" b="0" dirty="0"/>
              <a:t>The EHT TB PPDU and future are defined through new Trigger type, e.g.: </a:t>
            </a:r>
          </a:p>
          <a:p>
            <a:pPr lvl="1"/>
            <a:r>
              <a:rPr lang="en-US" sz="1400" b="0" dirty="0"/>
              <a:t>New Trigger frame type through Trigger Dependent Common Info indicates that the AP solicits an EHT TB PPDU.</a:t>
            </a:r>
          </a:p>
          <a:p>
            <a:pPr lvl="2"/>
            <a:r>
              <a:rPr lang="en-US" sz="1400" dirty="0"/>
              <a:t>A Trigger type indicates the EHT Trigger which includes the Trigger Depended Common Info.</a:t>
            </a:r>
          </a:p>
          <a:p>
            <a:pPr lvl="1"/>
            <a:r>
              <a:rPr lang="en-US" sz="1400" b="0" dirty="0"/>
              <a:t>New Trigger Control frame through the new Control subtype indicates that the AP solicits an EHT TB PPDU and the future generations of TB PPDU.</a:t>
            </a:r>
          </a:p>
          <a:p>
            <a:r>
              <a:rPr lang="en-US" sz="1600" b="0" dirty="0"/>
              <a:t>Common User, TB Type Dependent Common Info, TB Type Dependent User Info can be redefined to support &gt;160MHz BW, new TB PPDU format, punctured RUs etc.</a:t>
            </a:r>
          </a:p>
          <a:p>
            <a:pPr lvl="1"/>
            <a:r>
              <a:rPr lang="en-US" sz="1400" dirty="0"/>
              <a:t>Common Info includes the information for all solicited TB types:</a:t>
            </a:r>
          </a:p>
          <a:p>
            <a:pPr lvl="2"/>
            <a:r>
              <a:rPr lang="en-US" sz="1400" dirty="0"/>
              <a:t>4-bit Trigger Type (indicating the trigger extension), </a:t>
            </a:r>
          </a:p>
          <a:p>
            <a:pPr lvl="2"/>
            <a:r>
              <a:rPr lang="en-US" sz="1400" dirty="0"/>
              <a:t>4-bit Extended Trigger Subtype (variants under trigger extension): Extended Basic Trigger, enhanced BFRP, enhanced MU-BAR, enhanced MU-RTS, enhanced BSRP, enhanced BQRP, enhanced NFRP.</a:t>
            </a:r>
          </a:p>
          <a:p>
            <a:pPr lvl="2"/>
            <a:r>
              <a:rPr lang="en-US" sz="1400" dirty="0"/>
              <a:t>12-bit UL Length (same as 11ax),</a:t>
            </a:r>
          </a:p>
          <a:p>
            <a:pPr lvl="2"/>
            <a:r>
              <a:rPr lang="en-US" sz="1400" dirty="0"/>
              <a:t>1-bit CS Required (same as 11ax),</a:t>
            </a:r>
          </a:p>
          <a:p>
            <a:pPr lvl="2"/>
            <a:r>
              <a:rPr lang="en-US" sz="1400" dirty="0"/>
              <a:t>3-bit UL BW, </a:t>
            </a:r>
          </a:p>
          <a:p>
            <a:pPr lvl="3"/>
            <a:r>
              <a:rPr lang="en-US" sz="1400" dirty="0"/>
              <a:t>One embodiment is that this field is in Common Info for Specific TB Type.</a:t>
            </a:r>
          </a:p>
          <a:p>
            <a:pPr lvl="2"/>
            <a:r>
              <a:rPr lang="en-US" sz="1400" dirty="0"/>
              <a:t>6-bit AP Tx Power (same as 11ax),</a:t>
            </a:r>
          </a:p>
          <a:p>
            <a:pPr lvl="2"/>
            <a:r>
              <a:rPr lang="en-US" sz="1400" dirty="0"/>
              <a:t>Other common Info fields.</a:t>
            </a:r>
          </a:p>
          <a:p>
            <a:pPr lvl="1"/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CF7819D-F9E7-4375-9BB4-2CF53E43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26B3E-752B-4A22-B4C5-CCE0FDDE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DE81C9F-EA24-4215-846E-F8935199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237490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RU and </a:t>
            </a:r>
            <a:r>
              <a:rPr lang="en-US" sz="2800" dirty="0" err="1"/>
              <a:t>Nss</a:t>
            </a:r>
            <a:r>
              <a:rPr lang="en-US" sz="2800" dirty="0"/>
              <a:t> Consideration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524000"/>
          </a:xfrm>
        </p:spPr>
        <p:txBody>
          <a:bodyPr/>
          <a:lstStyle/>
          <a:p>
            <a:r>
              <a:rPr lang="en-US" sz="1600" b="0" dirty="0"/>
              <a:t>Additional bit in User Info field may be required for RU Allocation</a:t>
            </a:r>
            <a:r>
              <a:rPr lang="en-US" sz="1600" dirty="0"/>
              <a:t>.</a:t>
            </a:r>
          </a:p>
          <a:p>
            <a:endParaRPr lang="en-US" sz="1600" b="0" dirty="0"/>
          </a:p>
          <a:p>
            <a:r>
              <a:rPr lang="en-US" sz="1600" b="0" dirty="0"/>
              <a:t>Additional two bits are for &gt;8 SS support in Basic Trigger.</a:t>
            </a:r>
          </a:p>
          <a:p>
            <a:pPr lvl="1"/>
            <a:r>
              <a:rPr lang="en-US" sz="1600" dirty="0"/>
              <a:t>It is reasonable to assume that &gt;8 SS only occurs in Basic Trigger case.</a:t>
            </a:r>
          </a:p>
          <a:p>
            <a:pPr marL="0" indent="0">
              <a:buNone/>
            </a:pPr>
            <a:endParaRPr lang="en-US" sz="1400" b="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D40BFCF-6EC1-4500-AAB2-2A4A66DE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77FCBE-7122-48F2-934B-E5B5549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D60CE1-EB2C-440C-8A0E-5BD9B63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A8D5DB-E0C8-46CD-B681-67443981D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29000"/>
            <a:ext cx="6934200" cy="124086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36A4E18-151E-4222-A484-B6090BEACF45}"/>
              </a:ext>
            </a:extLst>
          </p:cNvPr>
          <p:cNvSpPr/>
          <p:nvPr/>
        </p:nvSpPr>
        <p:spPr bwMode="auto">
          <a:xfrm>
            <a:off x="5943600" y="3581400"/>
            <a:ext cx="6858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CD4A05-EB2F-424E-B064-CBFEBEC06E21}"/>
              </a:ext>
            </a:extLst>
          </p:cNvPr>
          <p:cNvCxnSpPr/>
          <p:nvPr/>
        </p:nvCxnSpPr>
        <p:spPr bwMode="auto">
          <a:xfrm flipV="1">
            <a:off x="869272" y="4136469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B86A0FF-0C5B-4CA9-9993-CA1F844708D7}"/>
              </a:ext>
            </a:extLst>
          </p:cNvPr>
          <p:cNvSpPr txBox="1"/>
          <p:nvPr/>
        </p:nvSpPr>
        <p:spPr>
          <a:xfrm>
            <a:off x="381000" y="4669869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here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DB2991-D89E-4A50-B8E3-22F349577610}"/>
              </a:ext>
            </a:extLst>
          </p:cNvPr>
          <p:cNvCxnSpPr/>
          <p:nvPr/>
        </p:nvCxnSpPr>
        <p:spPr bwMode="auto">
          <a:xfrm flipV="1">
            <a:off x="7195549" y="4136469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47E2FF0-0BDD-45B4-BDD7-B0F9E16B3E25}"/>
              </a:ext>
            </a:extLst>
          </p:cNvPr>
          <p:cNvSpPr txBox="1"/>
          <p:nvPr/>
        </p:nvSpPr>
        <p:spPr>
          <a:xfrm>
            <a:off x="6286500" y="4649679"/>
            <a:ext cx="2274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in Basic Trigger</a:t>
            </a:r>
          </a:p>
        </p:txBody>
      </p:sp>
    </p:spTree>
    <p:extLst>
      <p:ext uri="{BB962C8B-B14F-4D97-AF65-F5344CB8AC3E}">
        <p14:creationId xmlns:p14="http://schemas.microsoft.com/office/powerpoint/2010/main" val="296962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Multiple RUs for Single STA Method 1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590800"/>
          </a:xfrm>
        </p:spPr>
        <p:txBody>
          <a:bodyPr/>
          <a:lstStyle/>
          <a:p>
            <a:r>
              <a:rPr lang="en-US" sz="1800" b="0" dirty="0"/>
              <a:t>The punctured RUs for a STA is identified by one RU Allocation value (Preferred method).</a:t>
            </a:r>
          </a:p>
          <a:p>
            <a:pPr lvl="1"/>
            <a:r>
              <a:rPr lang="en-US" sz="1800" dirty="0"/>
              <a:t>No more than one User Info field in the Trigger frame being will be addressed to a STA.</a:t>
            </a:r>
          </a:p>
          <a:p>
            <a:endParaRPr lang="en-US" sz="1800" b="0" dirty="0"/>
          </a:p>
          <a:p>
            <a:r>
              <a:rPr lang="en-US" sz="1800" b="0" dirty="0"/>
              <a:t>The current Trigger parsing is less changed.</a:t>
            </a:r>
          </a:p>
          <a:p>
            <a:r>
              <a:rPr lang="en-US" sz="1800" b="0" dirty="0"/>
              <a:t>The RU lookup table become bigger.</a:t>
            </a:r>
          </a:p>
          <a:p>
            <a:pPr marL="0" indent="0">
              <a:buNone/>
            </a:pPr>
            <a:endParaRPr lang="en-US" sz="1400" b="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D40BFCF-6EC1-4500-AAB2-2A4A66DE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77FCBE-7122-48F2-934B-E5B5549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D60CE1-EB2C-440C-8A0E-5BD9B63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55778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Multiple RUs for Single STA Method 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800" b="0" dirty="0"/>
              <a:t>Multiple User Info fields are allocated to single STA where the multiple User Info fields have same values in their AID12 fields.</a:t>
            </a:r>
          </a:p>
          <a:p>
            <a:r>
              <a:rPr lang="en-US" sz="1800" b="0" dirty="0"/>
              <a:t>The multiple User Info fields with same AID12 field value are not separated by User Info fields for other STAs in Trigger frame. </a:t>
            </a:r>
          </a:p>
          <a:p>
            <a:pPr lvl="1"/>
            <a:r>
              <a:rPr lang="en-US" sz="1800" dirty="0"/>
              <a:t>An option could be that one bit in User Info field indicates whether the User Info field is the only or last User Info field for a STA. </a:t>
            </a:r>
          </a:p>
          <a:p>
            <a:pPr lvl="1"/>
            <a:endParaRPr lang="en-US" sz="1800" dirty="0"/>
          </a:p>
          <a:p>
            <a:r>
              <a:rPr lang="en-US" sz="1800" b="0" dirty="0"/>
              <a:t>More change to the current Trigger parsing is needed.</a:t>
            </a:r>
          </a:p>
          <a:p>
            <a:r>
              <a:rPr lang="en-US" sz="1800" b="0" dirty="0"/>
              <a:t>The RU lookup table is smaller.</a:t>
            </a:r>
          </a:p>
          <a:p>
            <a:endParaRPr lang="en-US" sz="20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3075031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1285</Words>
  <Application>Microsoft Office PowerPoint</Application>
  <PresentationFormat>On-screen Show (4:3)</PresentationFormat>
  <Paragraphs>175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Garamond</vt:lpstr>
      <vt:lpstr>Times New Roman</vt:lpstr>
      <vt:lpstr>Wingdings</vt:lpstr>
      <vt:lpstr>802-11-Submission</vt:lpstr>
      <vt:lpstr>Trigger Consideration</vt:lpstr>
      <vt:lpstr>Recap: Triger Frame in 11ax, 11az</vt:lpstr>
      <vt:lpstr>Gap Analysis</vt:lpstr>
      <vt:lpstr>Trigger Design Option 1</vt:lpstr>
      <vt:lpstr>Solution 2: Redefining Field in Common User</vt:lpstr>
      <vt:lpstr>Trigger Design Option 3</vt:lpstr>
      <vt:lpstr>RU and Nss Consideration</vt:lpstr>
      <vt:lpstr>Multiple RUs for Single STA Method 1</vt:lpstr>
      <vt:lpstr>Multiple RUs for Single STA Method 2</vt:lpstr>
    </vt:vector>
  </TitlesOfParts>
  <Manager>Liwen Chu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11-19-xxxx-00-0eht-multiple link operation-10-16</dc:title>
  <dc:subject/>
  <dc:creator>Liwen Chu</dc:creator>
  <cp:keywords>September 2017</cp:keywords>
  <dc:description/>
  <cp:lastModifiedBy>Liwen Chu</cp:lastModifiedBy>
  <cp:revision>2141</cp:revision>
  <cp:lastPrinted>1998-02-10T13:28:06Z</cp:lastPrinted>
  <dcterms:created xsi:type="dcterms:W3CDTF">2007-05-21T21:00:37Z</dcterms:created>
  <dcterms:modified xsi:type="dcterms:W3CDTF">2020-07-01T19:43:55Z</dcterms:modified>
  <cp:category>Submission</cp:category>
</cp:coreProperties>
</file>