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69" r:id="rId3"/>
    <p:sldId id="273" r:id="rId4"/>
    <p:sldId id="303" r:id="rId5"/>
    <p:sldId id="304" r:id="rId6"/>
    <p:sldId id="305" r:id="rId7"/>
    <p:sldId id="306" r:id="rId8"/>
    <p:sldId id="308" r:id="rId9"/>
    <p:sldId id="268" r:id="rId10"/>
    <p:sldId id="309" r:id="rId11"/>
    <p:sldId id="307" r:id="rId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71" autoAdjust="0"/>
    <p:restoredTop sz="96349" autoAdjust="0"/>
  </p:normalViewPr>
  <p:slideViewPr>
    <p:cSldViewPr>
      <p:cViewPr varScale="1">
        <p:scale>
          <a:sx n="119" d="100"/>
          <a:sy n="119" d="100"/>
        </p:scale>
        <p:origin x="1472" y="6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80"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12/7/2020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dirty="0" smtClean="0"/>
              <a:t>2018</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a:t>
            </a:r>
            <a:r>
              <a:rPr lang="en-GB" dirty="0" err="1" smtClean="0"/>
              <a:t>etc</a:t>
            </a:r>
            <a:r>
              <a:rPr lang="en-GB" dirty="0" smtClean="0"/>
              <a:t>, Huawei Technologies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smtClean="0"/>
              <a:t>2018</a:t>
            </a:r>
            <a:endParaRPr lang="en-GB" altLang="zh-CN" dirty="0"/>
          </a:p>
        </p:txBody>
      </p:sp>
      <p:sp>
        <p:nvSpPr>
          <p:cNvPr id="7" name="Footer Placeholder 5"/>
          <p:cNvSpPr>
            <a:spLocks noGrp="1"/>
          </p:cNvSpPr>
          <p:nvPr userDrawn="1"/>
        </p:nvSpPr>
        <p:spPr bwMode="auto">
          <a:xfrm>
            <a:off x="5310193" y="652462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smtClean="0"/>
              <a:t>Jason </a:t>
            </a:r>
            <a:r>
              <a:rPr lang="en-GB" dirty="0" err="1" smtClean="0"/>
              <a:t>Yuchen</a:t>
            </a:r>
            <a:r>
              <a:rPr lang="en-GB" dirty="0" smtClean="0"/>
              <a:t> Guo, et al., Huawei Technologies</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altLang="zh-CN" dirty="0" smtClean="0"/>
              <a:t>2018</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etc., Huawei Technologies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altLang="zh-CN" dirty="0" smtClean="0"/>
              <a:t>2018</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etc., Huawei Technologies</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11"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Ross Jian Yu, etc., Huawei Technologies</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7"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smtClean="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smtClean="0"/>
              <a:t>Shahrnaz Azizi, etc., Intel Corporation</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smtClean="0"/>
              <a:t>2020</a:t>
            </a:r>
            <a:endParaRPr lang="en-GB" altLang="zh-CN"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802.11-20/0760r5</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p:txBody>
          <a:bodyPr/>
          <a:lstStyle/>
          <a:p>
            <a:r>
              <a:rPr lang="en-US" altLang="zh-CN" dirty="0" smtClean="0"/>
              <a:t>Multi Link SM Power Save Mode</a:t>
            </a:r>
            <a:endParaRPr lang="en-GB" dirty="0"/>
          </a:p>
        </p:txBody>
      </p:sp>
      <p:sp>
        <p:nvSpPr>
          <p:cNvPr id="3074" name="Rectangle 2"/>
          <p:cNvSpPr>
            <a:spLocks noGrp="1" noChangeArrowheads="1"/>
          </p:cNvSpPr>
          <p:nvPr>
            <p:ph idx="1"/>
          </p:nvPr>
        </p:nvSpPr>
        <p:spPr/>
        <p:txBody>
          <a:bodyPr/>
          <a:lstStyle/>
          <a:p>
            <a:pPr algn="ctr"/>
            <a:r>
              <a:rPr lang="en-GB" dirty="0" smtClean="0"/>
              <a:t>Date: 2020-04-29</a:t>
            </a:r>
            <a:endParaRPr lang="en-GB" dirty="0"/>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3076" name="Rectangle 4"/>
          <p:cNvSpPr>
            <a:spLocks noChangeArrowheads="1"/>
          </p:cNvSpPr>
          <p:nvPr/>
        </p:nvSpPr>
        <p:spPr bwMode="auto">
          <a:xfrm>
            <a:off x="74295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格 1"/>
          <p:cNvGraphicFramePr>
            <a:graphicFrameLocks noGrp="1"/>
          </p:cNvGraphicFramePr>
          <p:nvPr>
            <p:extLst>
              <p:ext uri="{D42A27DB-BD31-4B8C-83A1-F6EECF244321}">
                <p14:modId xmlns:p14="http://schemas.microsoft.com/office/powerpoint/2010/main" val="701754979"/>
              </p:ext>
            </p:extLst>
          </p:nvPr>
        </p:nvGraphicFramePr>
        <p:xfrm>
          <a:off x="1219198" y="2821146"/>
          <a:ext cx="6629400" cy="2682240"/>
        </p:xfrm>
        <a:graphic>
          <a:graphicData uri="http://schemas.openxmlformats.org/drawingml/2006/table">
            <a:tbl>
              <a:tblPr firstRow="1" bandRow="1">
                <a:tableStyleId>{C4B1156A-380E-4F78-BDF5-A606A8083BF9}</a:tableStyleId>
              </a:tblPr>
              <a:tblGrid>
                <a:gridCol w="1325880"/>
                <a:gridCol w="1325880"/>
                <a:gridCol w="1325880"/>
                <a:gridCol w="1325880"/>
                <a:gridCol w="1325880"/>
              </a:tblGrid>
              <a:tr h="370840">
                <a:tc>
                  <a:txBody>
                    <a:bodyPr/>
                    <a:lstStyle/>
                    <a:p>
                      <a:r>
                        <a:rPr lang="en-US" sz="1600" dirty="0" smtClean="0"/>
                        <a:t>Name</a:t>
                      </a:r>
                      <a:endParaRPr lang="en-US" sz="1600" dirty="0"/>
                    </a:p>
                  </a:txBody>
                  <a:tcPr/>
                </a:tc>
                <a:tc>
                  <a:txBody>
                    <a:bodyPr/>
                    <a:lstStyle/>
                    <a:p>
                      <a:r>
                        <a:rPr lang="en-US" sz="1600" dirty="0" smtClean="0"/>
                        <a:t>Affiliations</a:t>
                      </a:r>
                      <a:endParaRPr lang="en-US" sz="1600" dirty="0"/>
                    </a:p>
                  </a:txBody>
                  <a:tcPr/>
                </a:tc>
                <a:tc>
                  <a:txBody>
                    <a:bodyPr/>
                    <a:lstStyle/>
                    <a:p>
                      <a:r>
                        <a:rPr lang="en-US" sz="1600" dirty="0" smtClean="0"/>
                        <a:t>Address</a:t>
                      </a:r>
                      <a:endParaRPr lang="en-US" sz="1600" dirty="0"/>
                    </a:p>
                  </a:txBody>
                  <a:tcPr/>
                </a:tc>
                <a:tc>
                  <a:txBody>
                    <a:bodyPr/>
                    <a:lstStyle/>
                    <a:p>
                      <a:r>
                        <a:rPr lang="en-US" sz="1600" dirty="0" smtClean="0"/>
                        <a:t>Phone</a:t>
                      </a:r>
                      <a:endParaRPr lang="en-US" sz="1600" dirty="0"/>
                    </a:p>
                  </a:txBody>
                  <a:tcPr/>
                </a:tc>
                <a:tc>
                  <a:txBody>
                    <a:bodyPr/>
                    <a:lstStyle/>
                    <a:p>
                      <a:r>
                        <a:rPr lang="en-US" sz="1600" dirty="0" smtClean="0"/>
                        <a:t>email</a:t>
                      </a:r>
                      <a:endParaRPr lang="en-US" sz="1600" dirty="0"/>
                    </a:p>
                  </a:txBody>
                  <a:tcPr/>
                </a:tc>
              </a:tr>
              <a:tr h="370840">
                <a:tc>
                  <a:txBody>
                    <a:bodyPr/>
                    <a:lstStyle/>
                    <a:p>
                      <a:r>
                        <a:rPr lang="en-US" sz="1200" dirty="0" smtClean="0"/>
                        <a:t>Jason Yuchen Guo</a:t>
                      </a:r>
                      <a:endParaRPr lang="en-US" sz="1200" dirty="0"/>
                    </a:p>
                  </a:txBody>
                  <a:tcPr/>
                </a:tc>
                <a:tc rowSpan="6">
                  <a:txBody>
                    <a:bodyPr/>
                    <a:lstStyle/>
                    <a:p>
                      <a:r>
                        <a:rPr lang="en-US" sz="1200" dirty="0" smtClean="0"/>
                        <a:t>Huawei Technologies</a:t>
                      </a:r>
                      <a:endParaRPr lang="en-US" sz="1200" dirty="0"/>
                    </a:p>
                  </a:txBody>
                  <a:tcPr/>
                </a:tc>
                <a:tc>
                  <a:txBody>
                    <a:bodyPr/>
                    <a:lstStyle/>
                    <a:p>
                      <a:endParaRPr lang="en-US" sz="1200"/>
                    </a:p>
                  </a:txBody>
                  <a:tcPr/>
                </a:tc>
                <a:tc>
                  <a:txBody>
                    <a:bodyPr/>
                    <a:lstStyle/>
                    <a:p>
                      <a:endParaRPr lang="en-US" sz="1200"/>
                    </a:p>
                  </a:txBody>
                  <a:tcPr/>
                </a:tc>
                <a:tc>
                  <a:txBody>
                    <a:bodyPr/>
                    <a:lstStyle/>
                    <a:p>
                      <a:r>
                        <a:rPr lang="en-US" sz="1200" dirty="0" smtClean="0"/>
                        <a:t>guoyuchen@huawei.com</a:t>
                      </a:r>
                      <a:endParaRPr lang="en-US" sz="1200" dirty="0"/>
                    </a:p>
                  </a:txBody>
                  <a:tcPr/>
                </a:tc>
              </a:tr>
              <a:tr h="370840">
                <a:tc>
                  <a:txBody>
                    <a:bodyPr/>
                    <a:lstStyle/>
                    <a:p>
                      <a:r>
                        <a:rPr lang="en-US" sz="1200" dirty="0" err="1" smtClean="0"/>
                        <a:t>Yunbo</a:t>
                      </a:r>
                      <a:r>
                        <a:rPr lang="en-US" sz="1200" dirty="0" smtClean="0"/>
                        <a:t> Li</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a:p>
                  </a:txBody>
                  <a:tcPr/>
                </a:tc>
              </a:tr>
              <a:tr h="370840">
                <a:tc>
                  <a:txBody>
                    <a:bodyPr/>
                    <a:lstStyle/>
                    <a:p>
                      <a:r>
                        <a:rPr lang="en-US" sz="1200" dirty="0" err="1" smtClean="0"/>
                        <a:t>Guogang</a:t>
                      </a:r>
                      <a:r>
                        <a:rPr lang="en-US" sz="1200" dirty="0" smtClean="0"/>
                        <a:t> Huang</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r>
              <a:tr h="370840">
                <a:tc>
                  <a:txBody>
                    <a:bodyPr/>
                    <a:lstStyle/>
                    <a:p>
                      <a:r>
                        <a:rPr lang="en-US" sz="1200" dirty="0" smtClean="0"/>
                        <a:t>Ming </a:t>
                      </a:r>
                      <a:r>
                        <a:rPr lang="en-US" sz="1200" dirty="0" err="1" smtClean="0"/>
                        <a:t>Gan</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tr>
              <a:tr h="370840">
                <a:tc>
                  <a:txBody>
                    <a:bodyPr/>
                    <a:lstStyle/>
                    <a:p>
                      <a:r>
                        <a:rPr lang="en-US" sz="1200" dirty="0" err="1" smtClean="0"/>
                        <a:t>Yifan</a:t>
                      </a:r>
                      <a:r>
                        <a:rPr lang="en-US" sz="1200" baseline="0" dirty="0" smtClean="0"/>
                        <a:t> Zhou</a:t>
                      </a:r>
                      <a:endParaRPr lang="en-US" sz="1200" dirty="0"/>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tr>
              <a:tr h="370840">
                <a:tc>
                  <a:txBody>
                    <a:bodyPr/>
                    <a:lstStyle/>
                    <a:p>
                      <a:r>
                        <a:rPr lang="en-US" sz="1200" dirty="0" err="1" smtClean="0"/>
                        <a:t>Yiqing</a:t>
                      </a:r>
                      <a:r>
                        <a:rPr lang="en-US" sz="1200" dirty="0" smtClean="0"/>
                        <a:t> Li</a:t>
                      </a:r>
                      <a:endParaRPr lang="en-US" sz="1200" dirty="0"/>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 1</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8" name="内容占位符 7"/>
          <p:cNvSpPr>
            <a:spLocks noGrp="1"/>
          </p:cNvSpPr>
          <p:nvPr>
            <p:ph idx="1"/>
          </p:nvPr>
        </p:nvSpPr>
        <p:spPr>
          <a:xfrm>
            <a:off x="685800" y="1524000"/>
            <a:ext cx="7770813" cy="4876800"/>
          </a:xfrm>
        </p:spPr>
        <p:txBody>
          <a:bodyPr/>
          <a:lstStyle/>
          <a:p>
            <a:pPr marL="342900" lvl="1" indent="-342900">
              <a:buChar char="•"/>
            </a:pPr>
            <a:r>
              <a:rPr lang="en-US" altLang="zh-CN" dirty="0" smtClean="0"/>
              <a:t>Do you support to define a ML (</a:t>
            </a:r>
            <a:r>
              <a:rPr lang="en-US" altLang="zh-CN" dirty="0"/>
              <a:t>multi-link</a:t>
            </a:r>
            <a:r>
              <a:rPr lang="en-US" altLang="zh-CN" dirty="0" smtClean="0"/>
              <a:t>) SM power save mode in R2 as follows:</a:t>
            </a:r>
          </a:p>
          <a:p>
            <a:pPr marL="742950" lvl="2" indent="-342900">
              <a:buChar char="•"/>
            </a:pPr>
            <a:r>
              <a:rPr lang="en-US" altLang="zh-CN" dirty="0" smtClean="0"/>
              <a:t>A non-AP MLD that is in ML SM PS mode can use only one link and one active receive chain </a:t>
            </a:r>
            <a:r>
              <a:rPr lang="en-US" altLang="zh-CN" dirty="0"/>
              <a:t>for receiving and responding to an initial </a:t>
            </a:r>
            <a:r>
              <a:rPr lang="en-US" altLang="zh-CN" dirty="0" smtClean="0"/>
              <a:t>frame </a:t>
            </a:r>
            <a:r>
              <a:rPr lang="en-US" altLang="zh-CN" dirty="0" smtClean="0"/>
              <a:t>sent by the AP, and addressed </a:t>
            </a:r>
            <a:r>
              <a:rPr lang="en-US" altLang="zh-CN" dirty="0"/>
              <a:t>to it</a:t>
            </a:r>
            <a:endParaRPr lang="en-US" altLang="zh-CN" dirty="0" smtClean="0"/>
          </a:p>
          <a:p>
            <a:pPr marL="742950" lvl="2" indent="-342900">
              <a:buChar char="•"/>
            </a:pPr>
            <a:r>
              <a:rPr lang="en-US" altLang="zh-CN" dirty="0" smtClean="0"/>
              <a:t>The non-AP MLD </a:t>
            </a:r>
            <a:r>
              <a:rPr lang="en-US" altLang="zh-CN" dirty="0" smtClean="0"/>
              <a:t>becomes </a:t>
            </a:r>
            <a:r>
              <a:rPr lang="en-US" altLang="zh-CN" dirty="0" smtClean="0"/>
              <a:t>available on other </a:t>
            </a:r>
            <a:r>
              <a:rPr lang="en-US" altLang="zh-CN" dirty="0" smtClean="0"/>
              <a:t>links after responding to the initial frame</a:t>
            </a:r>
          </a:p>
          <a:p>
            <a:pPr marL="1200150" lvl="3" indent="-342900">
              <a:buChar char="•"/>
            </a:pPr>
            <a:r>
              <a:rPr lang="en-US" altLang="zh-CN" dirty="0" smtClean="0"/>
              <a:t>How and which device determines </a:t>
            </a:r>
            <a:r>
              <a:rPr lang="en-US" altLang="zh-CN" dirty="0" smtClean="0"/>
              <a:t>the “other </a:t>
            </a:r>
            <a:r>
              <a:rPr lang="en-US" altLang="zh-CN" dirty="0"/>
              <a:t>links” </a:t>
            </a:r>
            <a:r>
              <a:rPr lang="en-US" altLang="zh-CN" dirty="0" smtClean="0"/>
              <a:t>is TBD</a:t>
            </a:r>
          </a:p>
          <a:p>
            <a:pPr marL="742950" lvl="2" indent="-342900">
              <a:buChar char="•"/>
            </a:pPr>
            <a:r>
              <a:rPr lang="en-US" altLang="zh-CN" dirty="0" smtClean="0"/>
              <a:t>The non-AP MLD may </a:t>
            </a:r>
            <a:r>
              <a:rPr lang="en-US" altLang="zh-CN" dirty="0"/>
              <a:t>become unavailable </a:t>
            </a:r>
            <a:r>
              <a:rPr lang="en-US" altLang="zh-CN" dirty="0" smtClean="0"/>
              <a:t>on any of </a:t>
            </a:r>
            <a:r>
              <a:rPr lang="en-US" altLang="zh-CN" dirty="0"/>
              <a:t>the “other links” if </a:t>
            </a:r>
            <a:r>
              <a:rPr lang="en-US" altLang="zh-CN" dirty="0" smtClean="0"/>
              <a:t>one of the following is satisfied</a:t>
            </a:r>
          </a:p>
          <a:p>
            <a:pPr marL="1200150" lvl="3" indent="-342900">
              <a:buChar char="•"/>
            </a:pPr>
            <a:r>
              <a:rPr lang="en-US" altLang="zh-CN" dirty="0" smtClean="0"/>
              <a:t>The TXOP on the “other link” has ended</a:t>
            </a:r>
          </a:p>
          <a:p>
            <a:pPr marL="1200150" lvl="3" indent="-342900">
              <a:buChar char="•"/>
            </a:pPr>
            <a:r>
              <a:rPr lang="en-US" altLang="zh-CN" dirty="0" smtClean="0"/>
              <a:t>Other TBD condition to deal with the </a:t>
            </a:r>
            <a:r>
              <a:rPr lang="en-US" altLang="zh-CN" dirty="0"/>
              <a:t>case when the non-AP MLD does not receive any frame addressed to it on the “other links” </a:t>
            </a:r>
            <a:endParaRPr lang="en-US" altLang="zh-CN" dirty="0" smtClean="0"/>
          </a:p>
          <a:p>
            <a:pPr marL="742950" lvl="2" indent="-342900">
              <a:buChar char="•"/>
            </a:pPr>
            <a:r>
              <a:rPr lang="en-US" altLang="zh-CN" dirty="0"/>
              <a:t>T</a:t>
            </a:r>
            <a:r>
              <a:rPr lang="en-US" altLang="zh-CN" dirty="0" smtClean="0"/>
              <a:t>his is an optional </a:t>
            </a:r>
            <a:r>
              <a:rPr lang="en-US" altLang="zh-CN" dirty="0"/>
              <a:t>feature for both AP and non-AP MLD </a:t>
            </a:r>
            <a:endParaRPr lang="en-US" altLang="zh-CN" dirty="0" smtClean="0"/>
          </a:p>
        </p:txBody>
      </p:sp>
    </p:spTree>
    <p:extLst>
      <p:ext uri="{BB962C8B-B14F-4D97-AF65-F5344CB8AC3E}">
        <p14:creationId xmlns:p14="http://schemas.microsoft.com/office/powerpoint/2010/main" val="31013325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Reference</a:t>
            </a:r>
            <a:endParaRPr lang="zh-CN" altLang="en-US" dirty="0"/>
          </a:p>
        </p:txBody>
      </p:sp>
      <p:sp>
        <p:nvSpPr>
          <p:cNvPr id="3" name="内容占位符 2"/>
          <p:cNvSpPr>
            <a:spLocks noGrp="1"/>
          </p:cNvSpPr>
          <p:nvPr>
            <p:ph idx="1"/>
          </p:nvPr>
        </p:nvSpPr>
        <p:spPr/>
        <p:txBody>
          <a:bodyPr/>
          <a:lstStyle/>
          <a:p>
            <a:r>
              <a:rPr lang="en-US" altLang="zh-CN" dirty="0"/>
              <a:t>[1] 11-20-0472-02-00be-discussion-of-more-data-subfield-for-multi-link</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日期占位符 4"/>
          <p:cNvSpPr>
            <a:spLocks noGrp="1"/>
          </p:cNvSpPr>
          <p:nvPr>
            <p:ph type="dt" idx="15"/>
          </p:nvPr>
        </p:nvSpPr>
        <p:spPr/>
        <p:txBody>
          <a:bodyPr/>
          <a:lstStyle/>
          <a:p>
            <a:r>
              <a:rPr lang="en-US" altLang="zh-CN" smtClean="0"/>
              <a:t>2018</a:t>
            </a:r>
            <a:endParaRPr lang="en-GB" altLang="zh-CN" dirty="0"/>
          </a:p>
        </p:txBody>
      </p:sp>
    </p:spTree>
    <p:extLst>
      <p:ext uri="{BB962C8B-B14F-4D97-AF65-F5344CB8AC3E}">
        <p14:creationId xmlns:p14="http://schemas.microsoft.com/office/powerpoint/2010/main" val="39585501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Introduction</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25" name="内容占位符 2"/>
          <p:cNvSpPr>
            <a:spLocks noGrp="1"/>
          </p:cNvSpPr>
          <p:nvPr>
            <p:ph idx="1"/>
          </p:nvPr>
        </p:nvSpPr>
        <p:spPr>
          <a:xfrm>
            <a:off x="685800" y="1751012"/>
            <a:ext cx="7772400" cy="4497388"/>
          </a:xfrm>
        </p:spPr>
        <p:txBody>
          <a:bodyPr/>
          <a:lstStyle/>
          <a:p>
            <a:pPr>
              <a:buFont typeface="Arial" pitchFamily="34" charset="0"/>
              <a:buChar char="•"/>
            </a:pPr>
            <a:r>
              <a:rPr lang="en-US" altLang="zh-CN" sz="1800" b="0" dirty="0" smtClean="0"/>
              <a:t>Multi-link operation will bring a lot of benefits, including higher peak throughput, lower latency, increased reliability, etc.</a:t>
            </a:r>
          </a:p>
          <a:p>
            <a:pPr>
              <a:buFont typeface="Arial" pitchFamily="34" charset="0"/>
              <a:buChar char="•"/>
            </a:pPr>
            <a:r>
              <a:rPr lang="en-US" altLang="zh-CN" sz="1800" b="0" dirty="0" smtClean="0"/>
              <a:t>On the other hand, due to the use of multiple RF chains, multi-link operation will also bring higher power consumption.</a:t>
            </a:r>
          </a:p>
          <a:p>
            <a:pPr>
              <a:buFont typeface="Arial" pitchFamily="34" charset="0"/>
              <a:buChar char="•"/>
            </a:pPr>
            <a:r>
              <a:rPr lang="en-US" altLang="zh-CN" sz="1800" b="0" dirty="0" smtClean="0"/>
              <a:t>In the baseline SPEC, we have the dynamic SM power save mode to control the power consumption when the traffic is light loaded.</a:t>
            </a:r>
          </a:p>
          <a:p>
            <a:pPr>
              <a:buFont typeface="Arial" pitchFamily="34" charset="0"/>
              <a:buChar char="•"/>
            </a:pPr>
            <a:r>
              <a:rPr lang="en-US" altLang="zh-CN" sz="1800" b="0" dirty="0" smtClean="0"/>
              <a:t>In this contribution, we extend </a:t>
            </a:r>
            <a:r>
              <a:rPr lang="en-US" altLang="zh-CN" sz="1800" b="0" dirty="0"/>
              <a:t>the dynamic </a:t>
            </a:r>
            <a:r>
              <a:rPr lang="en-US" altLang="zh-CN" sz="1800" b="0" dirty="0" smtClean="0"/>
              <a:t>SM power save mode to the multi-link scenario to decrease the power consumption of multi-link.</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bwMode="auto">
          <a:xfrm>
            <a:off x="7178500" y="4465635"/>
            <a:ext cx="1435700" cy="1554958"/>
          </a:xfrm>
          <a:prstGeom prst="rect">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22" name="矩形 21"/>
          <p:cNvSpPr/>
          <p:nvPr/>
        </p:nvSpPr>
        <p:spPr bwMode="auto">
          <a:xfrm>
            <a:off x="4420884" y="4459287"/>
            <a:ext cx="2763538" cy="1561306"/>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20" name="矩形 19"/>
          <p:cNvSpPr/>
          <p:nvPr/>
        </p:nvSpPr>
        <p:spPr bwMode="auto">
          <a:xfrm>
            <a:off x="2618344" y="4459288"/>
            <a:ext cx="1796620" cy="1561305"/>
          </a:xfrm>
          <a:prstGeom prst="rect">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0" name="矩形 9"/>
          <p:cNvSpPr/>
          <p:nvPr/>
        </p:nvSpPr>
        <p:spPr bwMode="auto">
          <a:xfrm>
            <a:off x="537000" y="4459289"/>
            <a:ext cx="2086490" cy="1561305"/>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2" name="标题 1"/>
          <p:cNvSpPr>
            <a:spLocks noGrp="1"/>
          </p:cNvSpPr>
          <p:nvPr>
            <p:ph type="title"/>
          </p:nvPr>
        </p:nvSpPr>
        <p:spPr/>
        <p:txBody>
          <a:bodyPr/>
          <a:lstStyle/>
          <a:p>
            <a:r>
              <a:rPr lang="en-US" altLang="zh-CN" dirty="0" smtClean="0"/>
              <a:t>Recap </a:t>
            </a:r>
            <a:r>
              <a:rPr lang="en-US" altLang="zh-CN" dirty="0"/>
              <a:t>– </a:t>
            </a:r>
            <a:r>
              <a:rPr lang="en-US" altLang="zh-CN" dirty="0" smtClean="0"/>
              <a:t>Dynamic </a:t>
            </a:r>
            <a:r>
              <a:rPr lang="en-US" altLang="zh-CN" dirty="0"/>
              <a:t>SM </a:t>
            </a:r>
            <a:r>
              <a:rPr lang="en-US" altLang="zh-CN" dirty="0" smtClean="0"/>
              <a:t>Power Save Mode</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25" name="内容占位符 2"/>
          <p:cNvSpPr>
            <a:spLocks noGrp="1"/>
          </p:cNvSpPr>
          <p:nvPr>
            <p:ph idx="1"/>
          </p:nvPr>
        </p:nvSpPr>
        <p:spPr>
          <a:xfrm>
            <a:off x="685799" y="1828800"/>
            <a:ext cx="7770813" cy="2590800"/>
          </a:xfrm>
        </p:spPr>
        <p:txBody>
          <a:bodyPr/>
          <a:lstStyle/>
          <a:p>
            <a:pPr>
              <a:buFont typeface="Arial" pitchFamily="34" charset="0"/>
              <a:buChar char="•"/>
            </a:pPr>
            <a:r>
              <a:rPr lang="en-US" altLang="zh-CN" sz="1600" b="0" dirty="0"/>
              <a:t>The dynamic </a:t>
            </a:r>
            <a:r>
              <a:rPr lang="en-US" altLang="zh-CN" sz="1600" b="0" dirty="0" smtClean="0"/>
              <a:t>SM </a:t>
            </a:r>
            <a:r>
              <a:rPr lang="en-US" altLang="zh-CN" sz="1600" b="0" dirty="0"/>
              <a:t>power save </a:t>
            </a:r>
            <a:r>
              <a:rPr lang="en-US" altLang="zh-CN" sz="1600" b="0" dirty="0" smtClean="0"/>
              <a:t>mode allows </a:t>
            </a:r>
            <a:r>
              <a:rPr lang="en-US" altLang="zh-CN" sz="1600" b="0" dirty="0"/>
              <a:t>a non-AP STA to operate with only one active receive chain for a significant portion of </a:t>
            </a:r>
            <a:r>
              <a:rPr lang="en-US" altLang="zh-CN" sz="1600" b="0" dirty="0" smtClean="0"/>
              <a:t>time.</a:t>
            </a:r>
          </a:p>
          <a:p>
            <a:pPr>
              <a:buFont typeface="Arial" pitchFamily="34" charset="0"/>
              <a:buChar char="•"/>
            </a:pPr>
            <a:r>
              <a:rPr lang="en-US" altLang="zh-CN" sz="1600" b="0" dirty="0" smtClean="0"/>
              <a:t>An SM Power Save Frame shall be transmitted to enter the dynamic SM Power Save Mode.</a:t>
            </a:r>
            <a:endParaRPr lang="en-US" altLang="zh-CN" sz="1600" b="0" dirty="0"/>
          </a:p>
          <a:p>
            <a:pPr>
              <a:buFont typeface="Arial" pitchFamily="34" charset="0"/>
              <a:buChar char="•"/>
            </a:pPr>
            <a:r>
              <a:rPr lang="en-US" altLang="zh-CN" sz="1600" b="0" dirty="0"/>
              <a:t>In dynamic SM power save mode, the STA switches to the multiple receive chain mode when it receives the frame addressed to it and switches back immediately when the frame exchange sequence </a:t>
            </a:r>
            <a:r>
              <a:rPr lang="en-US" altLang="zh-CN" sz="1600" b="0" dirty="0" smtClean="0"/>
              <a:t>ends. </a:t>
            </a:r>
            <a:endParaRPr lang="en-US" altLang="zh-CN" sz="1600" b="0" dirty="0"/>
          </a:p>
          <a:p>
            <a:pPr>
              <a:buFont typeface="Arial" pitchFamily="34" charset="0"/>
              <a:buChar char="•"/>
            </a:pPr>
            <a:r>
              <a:rPr lang="en-US" altLang="zh-CN" sz="1600" b="0" dirty="0"/>
              <a:t>Such a frame exchange sequence shall start with a single-spatial stream individually addressed frame that requires an immediate </a:t>
            </a:r>
            <a:r>
              <a:rPr lang="en-US" altLang="zh-CN" sz="1600" b="0" dirty="0" smtClean="0"/>
              <a:t>response. </a:t>
            </a:r>
          </a:p>
        </p:txBody>
      </p:sp>
      <p:cxnSp>
        <p:nvCxnSpPr>
          <p:cNvPr id="5" name="直接连接符 4"/>
          <p:cNvCxnSpPr/>
          <p:nvPr/>
        </p:nvCxnSpPr>
        <p:spPr bwMode="auto">
          <a:xfrm>
            <a:off x="533400" y="5373689"/>
            <a:ext cx="8080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 name="矩形 5"/>
          <p:cNvSpPr/>
          <p:nvPr/>
        </p:nvSpPr>
        <p:spPr bwMode="auto">
          <a:xfrm>
            <a:off x="885886" y="5373688"/>
            <a:ext cx="9906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SM Power Save Frame</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8" name="矩形 7"/>
          <p:cNvSpPr/>
          <p:nvPr/>
        </p:nvSpPr>
        <p:spPr bwMode="auto">
          <a:xfrm>
            <a:off x="2081984" y="4910267"/>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ACK</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cxnSp>
        <p:nvCxnSpPr>
          <p:cNvPr id="9" name="直接连接符 8"/>
          <p:cNvCxnSpPr/>
          <p:nvPr/>
        </p:nvCxnSpPr>
        <p:spPr bwMode="auto">
          <a:xfrm>
            <a:off x="2624263" y="4496595"/>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1" name="矩形 10"/>
          <p:cNvSpPr/>
          <p:nvPr/>
        </p:nvSpPr>
        <p:spPr bwMode="auto">
          <a:xfrm>
            <a:off x="3195763" y="4916489"/>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RTS/Data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2" name="矩形 11"/>
          <p:cNvSpPr/>
          <p:nvPr/>
        </p:nvSpPr>
        <p:spPr bwMode="auto">
          <a:xfrm>
            <a:off x="3881563" y="5373689"/>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chemeClr val="tx1"/>
                </a:solidFill>
              </a:rPr>
              <a:t>C</a:t>
            </a: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TS/BA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cxnSp>
        <p:nvCxnSpPr>
          <p:cNvPr id="13" name="直接连接符 12"/>
          <p:cNvCxnSpPr/>
          <p:nvPr/>
        </p:nvCxnSpPr>
        <p:spPr bwMode="auto">
          <a:xfrm>
            <a:off x="4414963" y="4496595"/>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4" name="矩形 13"/>
          <p:cNvSpPr/>
          <p:nvPr/>
        </p:nvSpPr>
        <p:spPr bwMode="auto">
          <a:xfrm>
            <a:off x="4575600" y="4916489"/>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5" name="矩形 14"/>
          <p:cNvSpPr/>
          <p:nvPr/>
        </p:nvSpPr>
        <p:spPr bwMode="auto">
          <a:xfrm>
            <a:off x="5261400" y="5373689"/>
            <a:ext cx="410862"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6" name="矩形 15"/>
          <p:cNvSpPr/>
          <p:nvPr/>
        </p:nvSpPr>
        <p:spPr bwMode="auto">
          <a:xfrm>
            <a:off x="6087759" y="4916489"/>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7" name="矩形 16"/>
          <p:cNvSpPr/>
          <p:nvPr/>
        </p:nvSpPr>
        <p:spPr bwMode="auto">
          <a:xfrm>
            <a:off x="6773559" y="5373689"/>
            <a:ext cx="410862"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cxnSp>
        <p:nvCxnSpPr>
          <p:cNvPr id="18" name="直接连接符 17"/>
          <p:cNvCxnSpPr/>
          <p:nvPr/>
        </p:nvCxnSpPr>
        <p:spPr bwMode="auto">
          <a:xfrm>
            <a:off x="7184421" y="4496595"/>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9" name="矩形 18"/>
          <p:cNvSpPr/>
          <p:nvPr/>
        </p:nvSpPr>
        <p:spPr bwMode="auto">
          <a:xfrm>
            <a:off x="710253" y="4534695"/>
            <a:ext cx="1676400"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Multiple</a:t>
            </a:r>
            <a:r>
              <a:rPr kumimoji="0" lang="en-US" altLang="zh-CN" sz="1050" b="1" i="0" u="none" strike="noStrike" cap="none" normalizeH="0" dirty="0" smtClean="0">
                <a:ln>
                  <a:noFill/>
                </a:ln>
                <a:effectLst/>
                <a:latin typeface="Times New Roman" pitchFamily="16" charset="0"/>
                <a:ea typeface="MS Gothic" charset="-128"/>
              </a:rPr>
              <a:t> Receive Chains</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24" name="矩形 23"/>
          <p:cNvSpPr/>
          <p:nvPr/>
        </p:nvSpPr>
        <p:spPr bwMode="auto">
          <a:xfrm>
            <a:off x="5022892" y="4533504"/>
            <a:ext cx="1676400"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Multiple</a:t>
            </a:r>
            <a:r>
              <a:rPr kumimoji="0" lang="en-US" altLang="zh-CN" sz="1050" b="1" i="0" u="none" strike="noStrike" cap="none" normalizeH="0" dirty="0" smtClean="0">
                <a:ln>
                  <a:noFill/>
                </a:ln>
                <a:effectLst/>
                <a:latin typeface="Times New Roman" pitchFamily="16" charset="0"/>
                <a:ea typeface="MS Gothic" charset="-128"/>
              </a:rPr>
              <a:t> Receive Chains</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26" name="矩形 25"/>
          <p:cNvSpPr/>
          <p:nvPr/>
        </p:nvSpPr>
        <p:spPr bwMode="auto">
          <a:xfrm>
            <a:off x="2678454" y="4533901"/>
            <a:ext cx="1676400"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Single</a:t>
            </a:r>
            <a:r>
              <a:rPr kumimoji="0" lang="en-US" altLang="zh-CN" sz="1050" b="1" i="0" u="none" strike="noStrike" cap="none" normalizeH="0" dirty="0" smtClean="0">
                <a:ln>
                  <a:noFill/>
                </a:ln>
                <a:effectLst/>
                <a:latin typeface="Times New Roman" pitchFamily="16" charset="0"/>
                <a:ea typeface="MS Gothic" charset="-128"/>
              </a:rPr>
              <a:t> Receive Chain</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27" name="矩形 26"/>
          <p:cNvSpPr/>
          <p:nvPr/>
        </p:nvSpPr>
        <p:spPr bwMode="auto">
          <a:xfrm>
            <a:off x="7193106" y="4533901"/>
            <a:ext cx="1421094"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Single</a:t>
            </a:r>
            <a:r>
              <a:rPr kumimoji="0" lang="en-US" altLang="zh-CN" sz="1050" b="1" i="0" u="none" strike="noStrike" cap="none" normalizeH="0" dirty="0" smtClean="0">
                <a:ln>
                  <a:noFill/>
                </a:ln>
                <a:effectLst/>
                <a:latin typeface="Times New Roman" pitchFamily="16" charset="0"/>
                <a:ea typeface="MS Gothic" charset="-128"/>
              </a:rPr>
              <a:t> Receive Chain</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28" name="文本框 27"/>
          <p:cNvSpPr txBox="1"/>
          <p:nvPr/>
        </p:nvSpPr>
        <p:spPr>
          <a:xfrm>
            <a:off x="5614870" y="4934037"/>
            <a:ext cx="492443" cy="276999"/>
          </a:xfrm>
          <a:prstGeom prst="rect">
            <a:avLst/>
          </a:prstGeom>
          <a:noFill/>
        </p:spPr>
        <p:txBody>
          <a:bodyPr wrap="none" rtlCol="0">
            <a:spAutoFit/>
          </a:bodyPr>
          <a:lstStyle/>
          <a:p>
            <a:r>
              <a:rPr lang="en-US" altLang="zh-CN" sz="1200" dirty="0" smtClean="0">
                <a:solidFill>
                  <a:schemeClr val="tx1"/>
                </a:solidFill>
              </a:rPr>
              <a:t>……</a:t>
            </a:r>
            <a:endParaRPr lang="zh-CN" altLang="en-US" sz="1200" dirty="0">
              <a:solidFill>
                <a:schemeClr val="tx1"/>
              </a:solidFill>
            </a:endParaRPr>
          </a:p>
        </p:txBody>
      </p:sp>
      <p:sp>
        <p:nvSpPr>
          <p:cNvPr id="3" name="文本框 2"/>
          <p:cNvSpPr txBox="1"/>
          <p:nvPr/>
        </p:nvSpPr>
        <p:spPr>
          <a:xfrm>
            <a:off x="191035" y="4934037"/>
            <a:ext cx="413896" cy="307777"/>
          </a:xfrm>
          <a:prstGeom prst="rect">
            <a:avLst/>
          </a:prstGeom>
          <a:noFill/>
        </p:spPr>
        <p:txBody>
          <a:bodyPr wrap="none" rtlCol="0">
            <a:spAutoFit/>
          </a:bodyPr>
          <a:lstStyle/>
          <a:p>
            <a:r>
              <a:rPr lang="en-US" altLang="zh-CN" sz="1400" dirty="0" smtClean="0">
                <a:solidFill>
                  <a:schemeClr val="tx1"/>
                </a:solidFill>
              </a:rPr>
              <a:t>AP</a:t>
            </a:r>
            <a:endParaRPr lang="zh-CN" altLang="en-US" sz="1400" dirty="0">
              <a:solidFill>
                <a:schemeClr val="tx1"/>
              </a:solidFill>
            </a:endParaRPr>
          </a:p>
        </p:txBody>
      </p:sp>
      <p:sp>
        <p:nvSpPr>
          <p:cNvPr id="29" name="文本框 28"/>
          <p:cNvSpPr txBox="1"/>
          <p:nvPr/>
        </p:nvSpPr>
        <p:spPr>
          <a:xfrm>
            <a:off x="188842" y="5552797"/>
            <a:ext cx="508537" cy="307777"/>
          </a:xfrm>
          <a:prstGeom prst="rect">
            <a:avLst/>
          </a:prstGeom>
          <a:noFill/>
        </p:spPr>
        <p:txBody>
          <a:bodyPr wrap="none" rtlCol="0">
            <a:spAutoFit/>
          </a:bodyPr>
          <a:lstStyle/>
          <a:p>
            <a:r>
              <a:rPr lang="en-US" altLang="zh-CN" sz="1400" dirty="0" smtClean="0">
                <a:solidFill>
                  <a:schemeClr val="tx1"/>
                </a:solidFill>
              </a:rPr>
              <a:t>STA</a:t>
            </a:r>
            <a:endParaRPr lang="zh-CN" altLang="en-US" sz="1400" dirty="0">
              <a:solidFill>
                <a:schemeClr val="tx1"/>
              </a:solidFill>
            </a:endParaRPr>
          </a:p>
        </p:txBody>
      </p:sp>
    </p:spTree>
    <p:extLst>
      <p:ext uri="{BB962C8B-B14F-4D97-AF65-F5344CB8AC3E}">
        <p14:creationId xmlns:p14="http://schemas.microsoft.com/office/powerpoint/2010/main" val="25290766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Recap – HE Dynamic SM Power Save Mode</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25" name="内容占位符 2"/>
          <p:cNvSpPr>
            <a:spLocks noGrp="1"/>
          </p:cNvSpPr>
          <p:nvPr>
            <p:ph idx="1"/>
          </p:nvPr>
        </p:nvSpPr>
        <p:spPr>
          <a:xfrm>
            <a:off x="685799" y="1828800"/>
            <a:ext cx="7770813" cy="2362199"/>
          </a:xfrm>
        </p:spPr>
        <p:txBody>
          <a:bodyPr/>
          <a:lstStyle/>
          <a:p>
            <a:pPr>
              <a:buFont typeface="Arial" pitchFamily="34" charset="0"/>
              <a:buChar char="•"/>
            </a:pPr>
            <a:r>
              <a:rPr lang="en-US" altLang="zh-CN" sz="1600" b="0" dirty="0" smtClean="0"/>
              <a:t>The </a:t>
            </a:r>
            <a:r>
              <a:rPr lang="en-US" altLang="zh-CN" sz="1600" b="0" dirty="0"/>
              <a:t>non-AP HE STA may enable its multiple receive chains if it receives a Trigger </a:t>
            </a:r>
            <a:r>
              <a:rPr lang="en-US" altLang="zh-CN" sz="1600" b="0" dirty="0" smtClean="0"/>
              <a:t>frame, including</a:t>
            </a:r>
          </a:p>
          <a:p>
            <a:pPr lvl="1">
              <a:buFont typeface="Arial" pitchFamily="34" charset="0"/>
              <a:buChar char="•"/>
            </a:pPr>
            <a:r>
              <a:rPr lang="en-US" altLang="zh-CN" sz="1400" b="0" dirty="0"/>
              <a:t>MU-RTS Trigger </a:t>
            </a:r>
            <a:r>
              <a:rPr lang="en-US" altLang="zh-CN" sz="1400" b="0" dirty="0" smtClean="0"/>
              <a:t>frame</a:t>
            </a:r>
            <a:endParaRPr lang="en-US" altLang="zh-CN" sz="1400" b="0" dirty="0"/>
          </a:p>
          <a:p>
            <a:pPr lvl="1">
              <a:buFont typeface="Arial" pitchFamily="34" charset="0"/>
              <a:buChar char="•"/>
            </a:pPr>
            <a:r>
              <a:rPr lang="en-US" altLang="zh-CN" sz="1400" b="0" dirty="0"/>
              <a:t>BSRP Trigger </a:t>
            </a:r>
            <a:r>
              <a:rPr lang="en-US" altLang="zh-CN" sz="1400" b="0" dirty="0" smtClean="0"/>
              <a:t>frame</a:t>
            </a:r>
            <a:endParaRPr lang="en-US" altLang="zh-CN" sz="1400" b="0" dirty="0"/>
          </a:p>
          <a:p>
            <a:pPr lvl="1">
              <a:buFont typeface="Arial" pitchFamily="34" charset="0"/>
              <a:buChar char="•"/>
            </a:pPr>
            <a:r>
              <a:rPr lang="en-US" altLang="zh-CN" sz="1400" b="0" dirty="0" smtClean="0"/>
              <a:t>BQRP </a:t>
            </a:r>
            <a:r>
              <a:rPr lang="en-US" altLang="zh-CN" sz="1400" b="0" dirty="0"/>
              <a:t>Trigger </a:t>
            </a:r>
            <a:r>
              <a:rPr lang="en-US" altLang="zh-CN" sz="1400" b="0" dirty="0" smtClean="0"/>
              <a:t>frame</a:t>
            </a:r>
          </a:p>
          <a:p>
            <a:pPr>
              <a:buFont typeface="Arial" pitchFamily="34" charset="0"/>
              <a:buChar char="•"/>
            </a:pPr>
            <a:r>
              <a:rPr lang="en-US" altLang="zh-CN" sz="1600" b="0" dirty="0"/>
              <a:t>The STA switches to the multiple receive chain mode if it receives the </a:t>
            </a:r>
            <a:r>
              <a:rPr lang="en-US" altLang="zh-CN" sz="1600" b="0" dirty="0" smtClean="0"/>
              <a:t>Trigger frame </a:t>
            </a:r>
            <a:r>
              <a:rPr lang="en-US" altLang="zh-CN" sz="1600" b="0" dirty="0"/>
              <a:t>addressed to it as defined above and switches back immediately after the </a:t>
            </a:r>
            <a:r>
              <a:rPr lang="en-US" altLang="zh-CN" sz="1600" b="0" dirty="0" smtClean="0"/>
              <a:t>frame exchange sequence ends</a:t>
            </a:r>
            <a:endParaRPr lang="en-US" altLang="zh-CN" sz="1600" b="0" dirty="0"/>
          </a:p>
        </p:txBody>
      </p:sp>
      <p:sp>
        <p:nvSpPr>
          <p:cNvPr id="5" name="矩形 4"/>
          <p:cNvSpPr/>
          <p:nvPr/>
        </p:nvSpPr>
        <p:spPr bwMode="auto">
          <a:xfrm>
            <a:off x="7178500" y="4465635"/>
            <a:ext cx="1435700" cy="1554958"/>
          </a:xfrm>
          <a:prstGeom prst="rect">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6" name="矩形 5"/>
          <p:cNvSpPr/>
          <p:nvPr/>
        </p:nvSpPr>
        <p:spPr bwMode="auto">
          <a:xfrm>
            <a:off x="4420884" y="4459287"/>
            <a:ext cx="2763538" cy="1561306"/>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7" name="矩形 6"/>
          <p:cNvSpPr/>
          <p:nvPr/>
        </p:nvSpPr>
        <p:spPr bwMode="auto">
          <a:xfrm>
            <a:off x="2618344" y="4459288"/>
            <a:ext cx="1796620" cy="1561305"/>
          </a:xfrm>
          <a:prstGeom prst="rect">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8" name="矩形 7"/>
          <p:cNvSpPr/>
          <p:nvPr/>
        </p:nvSpPr>
        <p:spPr bwMode="auto">
          <a:xfrm>
            <a:off x="537000" y="4459289"/>
            <a:ext cx="2086490" cy="1561305"/>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cxnSp>
        <p:nvCxnSpPr>
          <p:cNvPr id="9" name="直接连接符 8"/>
          <p:cNvCxnSpPr/>
          <p:nvPr/>
        </p:nvCxnSpPr>
        <p:spPr bwMode="auto">
          <a:xfrm>
            <a:off x="533400" y="5373689"/>
            <a:ext cx="808080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2" name="直接连接符 11"/>
          <p:cNvCxnSpPr/>
          <p:nvPr/>
        </p:nvCxnSpPr>
        <p:spPr bwMode="auto">
          <a:xfrm>
            <a:off x="2624263" y="4496595"/>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3" name="矩形 12"/>
          <p:cNvSpPr/>
          <p:nvPr/>
        </p:nvSpPr>
        <p:spPr bwMode="auto">
          <a:xfrm>
            <a:off x="3195763" y="4916489"/>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Trigger</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4" name="矩形 13"/>
          <p:cNvSpPr/>
          <p:nvPr/>
        </p:nvSpPr>
        <p:spPr bwMode="auto">
          <a:xfrm>
            <a:off x="3881563" y="5373689"/>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smtClean="0">
                <a:solidFill>
                  <a:schemeClr val="tx1"/>
                </a:solidFill>
              </a:rPr>
              <a:t>response</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cxnSp>
        <p:nvCxnSpPr>
          <p:cNvPr id="15" name="直接连接符 14"/>
          <p:cNvCxnSpPr/>
          <p:nvPr/>
        </p:nvCxnSpPr>
        <p:spPr bwMode="auto">
          <a:xfrm>
            <a:off x="4414963" y="4496595"/>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6" name="矩形 15"/>
          <p:cNvSpPr/>
          <p:nvPr/>
        </p:nvSpPr>
        <p:spPr bwMode="auto">
          <a:xfrm>
            <a:off x="4575600" y="4916489"/>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7" name="矩形 16"/>
          <p:cNvSpPr/>
          <p:nvPr/>
        </p:nvSpPr>
        <p:spPr bwMode="auto">
          <a:xfrm>
            <a:off x="5181600" y="5373689"/>
            <a:ext cx="487322"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8" name="矩形 17"/>
          <p:cNvSpPr/>
          <p:nvPr/>
        </p:nvSpPr>
        <p:spPr bwMode="auto">
          <a:xfrm>
            <a:off x="6087759" y="4916489"/>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19" name="矩形 18"/>
          <p:cNvSpPr/>
          <p:nvPr/>
        </p:nvSpPr>
        <p:spPr bwMode="auto">
          <a:xfrm>
            <a:off x="6699292" y="5373689"/>
            <a:ext cx="485129"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cxnSp>
        <p:nvCxnSpPr>
          <p:cNvPr id="20" name="直接连接符 19"/>
          <p:cNvCxnSpPr/>
          <p:nvPr/>
        </p:nvCxnSpPr>
        <p:spPr bwMode="auto">
          <a:xfrm>
            <a:off x="7184421" y="4496595"/>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1" name="矩形 20"/>
          <p:cNvSpPr/>
          <p:nvPr/>
        </p:nvSpPr>
        <p:spPr bwMode="auto">
          <a:xfrm>
            <a:off x="710253" y="4534695"/>
            <a:ext cx="1676400"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Multiple</a:t>
            </a:r>
            <a:r>
              <a:rPr kumimoji="0" lang="en-US" altLang="zh-CN" sz="1050" b="1" i="0" u="none" strike="noStrike" cap="none" normalizeH="0" dirty="0" smtClean="0">
                <a:ln>
                  <a:noFill/>
                </a:ln>
                <a:effectLst/>
                <a:latin typeface="Times New Roman" pitchFamily="16" charset="0"/>
                <a:ea typeface="MS Gothic" charset="-128"/>
              </a:rPr>
              <a:t> Receive Chains</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22" name="矩形 21"/>
          <p:cNvSpPr/>
          <p:nvPr/>
        </p:nvSpPr>
        <p:spPr bwMode="auto">
          <a:xfrm>
            <a:off x="5022892" y="4533504"/>
            <a:ext cx="1676400"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Multiple</a:t>
            </a:r>
            <a:r>
              <a:rPr kumimoji="0" lang="en-US" altLang="zh-CN" sz="1050" b="1" i="0" u="none" strike="noStrike" cap="none" normalizeH="0" dirty="0" smtClean="0">
                <a:ln>
                  <a:noFill/>
                </a:ln>
                <a:effectLst/>
                <a:latin typeface="Times New Roman" pitchFamily="16" charset="0"/>
                <a:ea typeface="MS Gothic" charset="-128"/>
              </a:rPr>
              <a:t> Receive Chains</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23" name="矩形 22"/>
          <p:cNvSpPr/>
          <p:nvPr/>
        </p:nvSpPr>
        <p:spPr bwMode="auto">
          <a:xfrm>
            <a:off x="2678454" y="4533901"/>
            <a:ext cx="1676400"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Single</a:t>
            </a:r>
            <a:r>
              <a:rPr kumimoji="0" lang="en-US" altLang="zh-CN" sz="1050" b="1" i="0" u="none" strike="noStrike" cap="none" normalizeH="0" dirty="0" smtClean="0">
                <a:ln>
                  <a:noFill/>
                </a:ln>
                <a:effectLst/>
                <a:latin typeface="Times New Roman" pitchFamily="16" charset="0"/>
                <a:ea typeface="MS Gothic" charset="-128"/>
              </a:rPr>
              <a:t> Receive Chain</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24" name="矩形 23"/>
          <p:cNvSpPr/>
          <p:nvPr/>
        </p:nvSpPr>
        <p:spPr bwMode="auto">
          <a:xfrm>
            <a:off x="7193106" y="4533901"/>
            <a:ext cx="1421094"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Single</a:t>
            </a:r>
            <a:r>
              <a:rPr kumimoji="0" lang="en-US" altLang="zh-CN" sz="1050" b="1" i="0" u="none" strike="noStrike" cap="none" normalizeH="0" dirty="0" smtClean="0">
                <a:ln>
                  <a:noFill/>
                </a:ln>
                <a:effectLst/>
                <a:latin typeface="Times New Roman" pitchFamily="16" charset="0"/>
                <a:ea typeface="MS Gothic" charset="-128"/>
              </a:rPr>
              <a:t> Receive Chain</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26" name="文本框 25"/>
          <p:cNvSpPr txBox="1"/>
          <p:nvPr/>
        </p:nvSpPr>
        <p:spPr>
          <a:xfrm>
            <a:off x="5614870" y="4934037"/>
            <a:ext cx="492443" cy="276999"/>
          </a:xfrm>
          <a:prstGeom prst="rect">
            <a:avLst/>
          </a:prstGeom>
          <a:noFill/>
        </p:spPr>
        <p:txBody>
          <a:bodyPr wrap="none" rtlCol="0">
            <a:spAutoFit/>
          </a:bodyPr>
          <a:lstStyle/>
          <a:p>
            <a:r>
              <a:rPr lang="en-US" altLang="zh-CN" sz="1200" dirty="0" smtClean="0">
                <a:solidFill>
                  <a:schemeClr val="tx1"/>
                </a:solidFill>
              </a:rPr>
              <a:t>……</a:t>
            </a:r>
            <a:endParaRPr lang="zh-CN" altLang="en-US" sz="1200" dirty="0">
              <a:solidFill>
                <a:schemeClr val="tx1"/>
              </a:solidFill>
            </a:endParaRPr>
          </a:p>
        </p:txBody>
      </p:sp>
      <p:sp>
        <p:nvSpPr>
          <p:cNvPr id="27" name="矩形 26"/>
          <p:cNvSpPr/>
          <p:nvPr/>
        </p:nvSpPr>
        <p:spPr bwMode="auto">
          <a:xfrm>
            <a:off x="885886" y="5373688"/>
            <a:ext cx="9906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SM Power Save Frame</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28" name="矩形 27"/>
          <p:cNvSpPr/>
          <p:nvPr/>
        </p:nvSpPr>
        <p:spPr bwMode="auto">
          <a:xfrm>
            <a:off x="2081984" y="4910267"/>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ACK</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29" name="文本框 28"/>
          <p:cNvSpPr txBox="1"/>
          <p:nvPr/>
        </p:nvSpPr>
        <p:spPr>
          <a:xfrm>
            <a:off x="191035" y="4934037"/>
            <a:ext cx="413896" cy="307777"/>
          </a:xfrm>
          <a:prstGeom prst="rect">
            <a:avLst/>
          </a:prstGeom>
          <a:noFill/>
        </p:spPr>
        <p:txBody>
          <a:bodyPr wrap="none" rtlCol="0">
            <a:spAutoFit/>
          </a:bodyPr>
          <a:lstStyle/>
          <a:p>
            <a:r>
              <a:rPr lang="en-US" altLang="zh-CN" sz="1400" dirty="0" smtClean="0">
                <a:solidFill>
                  <a:schemeClr val="tx1"/>
                </a:solidFill>
              </a:rPr>
              <a:t>AP</a:t>
            </a:r>
            <a:endParaRPr lang="zh-CN" altLang="en-US" sz="1400" dirty="0">
              <a:solidFill>
                <a:schemeClr val="tx1"/>
              </a:solidFill>
            </a:endParaRPr>
          </a:p>
        </p:txBody>
      </p:sp>
      <p:sp>
        <p:nvSpPr>
          <p:cNvPr id="30" name="文本框 29"/>
          <p:cNvSpPr txBox="1"/>
          <p:nvPr/>
        </p:nvSpPr>
        <p:spPr>
          <a:xfrm>
            <a:off x="188842" y="5552797"/>
            <a:ext cx="508537" cy="307777"/>
          </a:xfrm>
          <a:prstGeom prst="rect">
            <a:avLst/>
          </a:prstGeom>
          <a:noFill/>
        </p:spPr>
        <p:txBody>
          <a:bodyPr wrap="none" rtlCol="0">
            <a:spAutoFit/>
          </a:bodyPr>
          <a:lstStyle/>
          <a:p>
            <a:r>
              <a:rPr lang="en-US" altLang="zh-CN" sz="1400" dirty="0" smtClean="0">
                <a:solidFill>
                  <a:schemeClr val="tx1"/>
                </a:solidFill>
              </a:rPr>
              <a:t>STA</a:t>
            </a:r>
            <a:endParaRPr lang="zh-CN" altLang="en-US" sz="1400" dirty="0">
              <a:solidFill>
                <a:schemeClr val="tx1"/>
              </a:solidFill>
            </a:endParaRPr>
          </a:p>
        </p:txBody>
      </p:sp>
    </p:spTree>
    <p:extLst>
      <p:ext uri="{BB962C8B-B14F-4D97-AF65-F5344CB8AC3E}">
        <p14:creationId xmlns:p14="http://schemas.microsoft.com/office/powerpoint/2010/main" val="28280772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ML SM Power Save Mode</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25" name="内容占位符 2"/>
          <p:cNvSpPr>
            <a:spLocks noGrp="1"/>
          </p:cNvSpPr>
          <p:nvPr>
            <p:ph idx="1"/>
          </p:nvPr>
        </p:nvSpPr>
        <p:spPr>
          <a:xfrm>
            <a:off x="685799" y="1524001"/>
            <a:ext cx="7770813" cy="2076542"/>
          </a:xfrm>
        </p:spPr>
        <p:txBody>
          <a:bodyPr/>
          <a:lstStyle/>
          <a:p>
            <a:pPr>
              <a:buFont typeface="Arial" pitchFamily="34" charset="0"/>
              <a:buChar char="•"/>
            </a:pPr>
            <a:r>
              <a:rPr lang="en-US" altLang="zh-CN" sz="1400" b="0" dirty="0" smtClean="0"/>
              <a:t>After multi-ink setup, the non-AP STA can use multiple links and multiple RF chains to communicate with the AP</a:t>
            </a:r>
          </a:p>
          <a:p>
            <a:pPr>
              <a:buFont typeface="Arial" pitchFamily="34" charset="0"/>
              <a:buChar char="•"/>
            </a:pPr>
            <a:r>
              <a:rPr lang="en-US" altLang="zh-CN" sz="1400" b="0" dirty="0" smtClean="0"/>
              <a:t>However, when the traffic load is not so high, the non-AP STA can keep only one link active with only one RF chain, other links can be turned off, this link can be called anchor link</a:t>
            </a:r>
          </a:p>
          <a:p>
            <a:pPr>
              <a:buFont typeface="Arial" pitchFamily="34" charset="0"/>
              <a:buChar char="•"/>
            </a:pPr>
            <a:r>
              <a:rPr lang="en-US" altLang="zh-CN" sz="1400" b="0" dirty="0" smtClean="0"/>
              <a:t>Once the AP has data to transmit to the non-AP STA, the first frame shall be transmitted with single link and single stream, then the non-AP STA shall switch </a:t>
            </a:r>
            <a:r>
              <a:rPr lang="en-US" altLang="zh-CN" sz="1400" b="0" dirty="0"/>
              <a:t>to the </a:t>
            </a:r>
            <a:r>
              <a:rPr lang="en-US" altLang="zh-CN" sz="1400" b="0" dirty="0" smtClean="0"/>
              <a:t>multi-link multi-RF </a:t>
            </a:r>
            <a:r>
              <a:rPr lang="en-US" altLang="zh-CN" sz="1400" b="0" dirty="0"/>
              <a:t>chain </a:t>
            </a:r>
            <a:r>
              <a:rPr lang="en-US" altLang="zh-CN" sz="1400" b="0" dirty="0" smtClean="0"/>
              <a:t>state</a:t>
            </a:r>
          </a:p>
          <a:p>
            <a:pPr>
              <a:buFont typeface="Arial" pitchFamily="34" charset="0"/>
              <a:buChar char="•"/>
            </a:pPr>
            <a:r>
              <a:rPr lang="en-US" altLang="zh-CN" sz="1400" b="0" dirty="0" smtClean="0"/>
              <a:t>The non-AP STA can switch back to single-link and single-RF chain </a:t>
            </a:r>
            <a:r>
              <a:rPr lang="en-US" altLang="zh-CN" sz="1400" b="0" dirty="0"/>
              <a:t>immediately after the frame exchange sequence </a:t>
            </a:r>
            <a:r>
              <a:rPr lang="en-US" altLang="zh-CN" sz="1400" b="0" dirty="0" smtClean="0"/>
              <a:t>ends</a:t>
            </a:r>
            <a:endParaRPr lang="en-US" altLang="zh-CN" sz="1400" b="0" dirty="0"/>
          </a:p>
        </p:txBody>
      </p:sp>
      <p:sp>
        <p:nvSpPr>
          <p:cNvPr id="27" name="矩形 26"/>
          <p:cNvSpPr/>
          <p:nvPr/>
        </p:nvSpPr>
        <p:spPr bwMode="auto">
          <a:xfrm>
            <a:off x="7102579" y="3604262"/>
            <a:ext cx="1800955" cy="1419389"/>
          </a:xfrm>
          <a:prstGeom prst="rect">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28" name="矩形 27"/>
          <p:cNvSpPr/>
          <p:nvPr/>
        </p:nvSpPr>
        <p:spPr bwMode="auto">
          <a:xfrm>
            <a:off x="4344964" y="3597915"/>
            <a:ext cx="2763538" cy="2595004"/>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29" name="矩形 28"/>
          <p:cNvSpPr/>
          <p:nvPr/>
        </p:nvSpPr>
        <p:spPr bwMode="auto">
          <a:xfrm>
            <a:off x="2542424" y="3597916"/>
            <a:ext cx="1800740" cy="1442008"/>
          </a:xfrm>
          <a:prstGeom prst="rect">
            <a:avLst/>
          </a:prstGeom>
          <a:solidFill>
            <a:srgbClr val="92D05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30" name="矩形 29"/>
          <p:cNvSpPr/>
          <p:nvPr/>
        </p:nvSpPr>
        <p:spPr bwMode="auto">
          <a:xfrm>
            <a:off x="461080" y="3597917"/>
            <a:ext cx="2086490" cy="2595002"/>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cxnSp>
        <p:nvCxnSpPr>
          <p:cNvPr id="31" name="直接连接符 30"/>
          <p:cNvCxnSpPr/>
          <p:nvPr/>
        </p:nvCxnSpPr>
        <p:spPr bwMode="auto">
          <a:xfrm>
            <a:off x="457480" y="4512317"/>
            <a:ext cx="844605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4" name="直接连接符 33"/>
          <p:cNvCxnSpPr/>
          <p:nvPr/>
        </p:nvCxnSpPr>
        <p:spPr bwMode="auto">
          <a:xfrm>
            <a:off x="2548343" y="3635223"/>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35" name="矩形 34"/>
          <p:cNvSpPr/>
          <p:nvPr/>
        </p:nvSpPr>
        <p:spPr bwMode="auto">
          <a:xfrm>
            <a:off x="2840809" y="4055117"/>
            <a:ext cx="812434"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200" dirty="0" smtClean="0">
                <a:solidFill>
                  <a:schemeClr val="tx1"/>
                </a:solidFill>
              </a:rPr>
              <a:t>MU-RTS /Data/TF</a:t>
            </a:r>
            <a:endParaRPr lang="zh-CN" altLang="en-US" sz="1200" dirty="0" err="1">
              <a:solidFill>
                <a:schemeClr val="tx1"/>
              </a:solidFill>
            </a:endParaRPr>
          </a:p>
        </p:txBody>
      </p:sp>
      <p:sp>
        <p:nvSpPr>
          <p:cNvPr id="36" name="矩形 35"/>
          <p:cNvSpPr/>
          <p:nvPr/>
        </p:nvSpPr>
        <p:spPr bwMode="auto">
          <a:xfrm>
            <a:off x="3725843" y="4512317"/>
            <a:ext cx="6132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200" dirty="0" smtClean="0">
                <a:solidFill>
                  <a:schemeClr val="tx1"/>
                </a:solidFill>
              </a:rPr>
              <a:t>CTS/BA/</a:t>
            </a:r>
            <a:r>
              <a:rPr lang="en-US" altLang="zh-CN" sz="1200" dirty="0" err="1" smtClean="0">
                <a:solidFill>
                  <a:schemeClr val="tx1"/>
                </a:solidFill>
              </a:rPr>
              <a:t>resp</a:t>
            </a:r>
            <a:endParaRPr lang="zh-CN" altLang="en-US" sz="1200" dirty="0" err="1">
              <a:solidFill>
                <a:schemeClr val="tx1"/>
              </a:solidFill>
            </a:endParaRPr>
          </a:p>
        </p:txBody>
      </p:sp>
      <p:cxnSp>
        <p:nvCxnSpPr>
          <p:cNvPr id="37" name="直接连接符 36"/>
          <p:cNvCxnSpPr/>
          <p:nvPr/>
        </p:nvCxnSpPr>
        <p:spPr bwMode="auto">
          <a:xfrm>
            <a:off x="4339043" y="3635223"/>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38" name="矩形 37"/>
          <p:cNvSpPr/>
          <p:nvPr/>
        </p:nvSpPr>
        <p:spPr bwMode="auto">
          <a:xfrm>
            <a:off x="4499680" y="4055117"/>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39" name="矩形 38"/>
          <p:cNvSpPr/>
          <p:nvPr/>
        </p:nvSpPr>
        <p:spPr bwMode="auto">
          <a:xfrm>
            <a:off x="5105680" y="4512317"/>
            <a:ext cx="487322"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40" name="矩形 39"/>
          <p:cNvSpPr/>
          <p:nvPr/>
        </p:nvSpPr>
        <p:spPr bwMode="auto">
          <a:xfrm>
            <a:off x="6011839" y="4055117"/>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41" name="矩形 40"/>
          <p:cNvSpPr/>
          <p:nvPr/>
        </p:nvSpPr>
        <p:spPr bwMode="auto">
          <a:xfrm>
            <a:off x="6623372" y="4512317"/>
            <a:ext cx="485129"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cxnSp>
        <p:nvCxnSpPr>
          <p:cNvPr id="42" name="直接连接符 41"/>
          <p:cNvCxnSpPr/>
          <p:nvPr/>
        </p:nvCxnSpPr>
        <p:spPr bwMode="auto">
          <a:xfrm>
            <a:off x="7108501" y="3635223"/>
            <a:ext cx="0" cy="152400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43" name="矩形 42"/>
          <p:cNvSpPr/>
          <p:nvPr/>
        </p:nvSpPr>
        <p:spPr bwMode="auto">
          <a:xfrm>
            <a:off x="634332" y="3673323"/>
            <a:ext cx="1761957"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050" b="1" i="0" u="none" strike="noStrike" cap="none" normalizeH="0" baseline="0" dirty="0" smtClean="0">
                <a:ln>
                  <a:noFill/>
                </a:ln>
                <a:effectLst/>
                <a:latin typeface="Times New Roman" pitchFamily="16" charset="0"/>
                <a:ea typeface="MS Gothic" charset="-128"/>
              </a:rPr>
              <a:t>Multi-link Multi-RF chain</a:t>
            </a:r>
            <a:endParaRPr kumimoji="0" lang="zh-CN" altLang="en-US" sz="1050" b="1" i="0" u="none" strike="noStrike" cap="none" normalizeH="0" baseline="0" dirty="0" err="1" smtClean="0">
              <a:ln>
                <a:noFill/>
              </a:ln>
              <a:effectLst/>
              <a:latin typeface="Times New Roman" pitchFamily="16" charset="0"/>
              <a:ea typeface="MS Gothic" charset="-128"/>
            </a:endParaRPr>
          </a:p>
        </p:txBody>
      </p:sp>
      <p:sp>
        <p:nvSpPr>
          <p:cNvPr id="44" name="矩形 43"/>
          <p:cNvSpPr/>
          <p:nvPr/>
        </p:nvSpPr>
        <p:spPr bwMode="auto">
          <a:xfrm>
            <a:off x="4823144" y="3672132"/>
            <a:ext cx="1910280"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050" b="1" dirty="0"/>
              <a:t>Multi-link Multi-RF chain</a:t>
            </a:r>
            <a:endParaRPr lang="zh-CN" altLang="en-US" sz="1050" b="1" dirty="0" err="1"/>
          </a:p>
        </p:txBody>
      </p:sp>
      <p:sp>
        <p:nvSpPr>
          <p:cNvPr id="45" name="矩形 44"/>
          <p:cNvSpPr/>
          <p:nvPr/>
        </p:nvSpPr>
        <p:spPr bwMode="auto">
          <a:xfrm>
            <a:off x="2547569" y="3672529"/>
            <a:ext cx="1796367"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050" b="1" dirty="0" smtClean="0"/>
              <a:t>Single-link Single-RF </a:t>
            </a:r>
            <a:r>
              <a:rPr lang="en-US" altLang="zh-CN" sz="1050" b="1" dirty="0"/>
              <a:t>chain</a:t>
            </a:r>
            <a:endParaRPr lang="zh-CN" altLang="en-US" sz="1050" b="1" dirty="0" err="1"/>
          </a:p>
        </p:txBody>
      </p:sp>
      <p:sp>
        <p:nvSpPr>
          <p:cNvPr id="46" name="矩形 45"/>
          <p:cNvSpPr/>
          <p:nvPr/>
        </p:nvSpPr>
        <p:spPr bwMode="auto">
          <a:xfrm>
            <a:off x="7117186" y="3672529"/>
            <a:ext cx="1786910" cy="304800"/>
          </a:xfrm>
          <a:prstGeom prst="rect">
            <a:avLst/>
          </a:prstGeom>
          <a:solidFill>
            <a:schemeClr val="bg2">
              <a:lumMod val="7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050" b="1" dirty="0"/>
              <a:t>Single-link Single-RF chain</a:t>
            </a:r>
            <a:endParaRPr lang="zh-CN" altLang="en-US" sz="1050" b="1" dirty="0" err="1"/>
          </a:p>
        </p:txBody>
      </p:sp>
      <p:sp>
        <p:nvSpPr>
          <p:cNvPr id="47" name="文本框 46"/>
          <p:cNvSpPr txBox="1"/>
          <p:nvPr/>
        </p:nvSpPr>
        <p:spPr>
          <a:xfrm>
            <a:off x="5538950" y="4072665"/>
            <a:ext cx="492443" cy="276999"/>
          </a:xfrm>
          <a:prstGeom prst="rect">
            <a:avLst/>
          </a:prstGeom>
          <a:noFill/>
        </p:spPr>
        <p:txBody>
          <a:bodyPr wrap="none" rtlCol="0">
            <a:spAutoFit/>
          </a:bodyPr>
          <a:lstStyle/>
          <a:p>
            <a:r>
              <a:rPr lang="en-US" altLang="zh-CN" sz="1200" dirty="0" smtClean="0">
                <a:solidFill>
                  <a:schemeClr val="tx1"/>
                </a:solidFill>
              </a:rPr>
              <a:t>……</a:t>
            </a:r>
            <a:endParaRPr lang="zh-CN" altLang="en-US" sz="1200" dirty="0">
              <a:solidFill>
                <a:schemeClr val="tx1"/>
              </a:solidFill>
            </a:endParaRPr>
          </a:p>
        </p:txBody>
      </p:sp>
      <p:cxnSp>
        <p:nvCxnSpPr>
          <p:cNvPr id="48" name="直接连接符 47"/>
          <p:cNvCxnSpPr/>
          <p:nvPr/>
        </p:nvCxnSpPr>
        <p:spPr bwMode="auto">
          <a:xfrm>
            <a:off x="459280" y="5616421"/>
            <a:ext cx="844425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3" name="矩形 52"/>
          <p:cNvSpPr/>
          <p:nvPr/>
        </p:nvSpPr>
        <p:spPr bwMode="auto">
          <a:xfrm>
            <a:off x="4501480" y="5159221"/>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54" name="矩形 53"/>
          <p:cNvSpPr/>
          <p:nvPr/>
        </p:nvSpPr>
        <p:spPr bwMode="auto">
          <a:xfrm>
            <a:off x="5107480" y="5616421"/>
            <a:ext cx="487322"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55" name="矩形 54"/>
          <p:cNvSpPr/>
          <p:nvPr/>
        </p:nvSpPr>
        <p:spPr bwMode="auto">
          <a:xfrm>
            <a:off x="6013639" y="5159221"/>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Data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56" name="矩形 55"/>
          <p:cNvSpPr/>
          <p:nvPr/>
        </p:nvSpPr>
        <p:spPr bwMode="auto">
          <a:xfrm>
            <a:off x="6625172" y="5616421"/>
            <a:ext cx="485129"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BA</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57" name="文本框 56"/>
          <p:cNvSpPr txBox="1"/>
          <p:nvPr/>
        </p:nvSpPr>
        <p:spPr>
          <a:xfrm>
            <a:off x="5540750" y="5176769"/>
            <a:ext cx="492443" cy="276999"/>
          </a:xfrm>
          <a:prstGeom prst="rect">
            <a:avLst/>
          </a:prstGeom>
          <a:noFill/>
        </p:spPr>
        <p:txBody>
          <a:bodyPr wrap="none" rtlCol="0">
            <a:spAutoFit/>
          </a:bodyPr>
          <a:lstStyle/>
          <a:p>
            <a:r>
              <a:rPr lang="en-US" altLang="zh-CN" sz="1200" dirty="0" smtClean="0">
                <a:solidFill>
                  <a:schemeClr val="tx1"/>
                </a:solidFill>
              </a:rPr>
              <a:t>……</a:t>
            </a:r>
            <a:endParaRPr lang="zh-CN" altLang="en-US" sz="1200" dirty="0">
              <a:solidFill>
                <a:schemeClr val="tx1"/>
              </a:solidFill>
            </a:endParaRPr>
          </a:p>
        </p:txBody>
      </p:sp>
      <p:sp>
        <p:nvSpPr>
          <p:cNvPr id="58" name="矩形 57"/>
          <p:cNvSpPr/>
          <p:nvPr/>
        </p:nvSpPr>
        <p:spPr bwMode="auto">
          <a:xfrm>
            <a:off x="2549370" y="5023651"/>
            <a:ext cx="1800740" cy="1169268"/>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60" name="矩形 59"/>
          <p:cNvSpPr/>
          <p:nvPr/>
        </p:nvSpPr>
        <p:spPr bwMode="auto">
          <a:xfrm>
            <a:off x="7106548" y="5023651"/>
            <a:ext cx="1800740" cy="1169268"/>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61" name="矩形 60"/>
          <p:cNvSpPr/>
          <p:nvPr/>
        </p:nvSpPr>
        <p:spPr bwMode="auto">
          <a:xfrm>
            <a:off x="3228224" y="5455885"/>
            <a:ext cx="515540" cy="304800"/>
          </a:xfrm>
          <a:prstGeom prst="rect">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050" b="1" dirty="0" smtClean="0"/>
              <a:t>off</a:t>
            </a:r>
            <a:endParaRPr lang="zh-CN" altLang="en-US" sz="1050" b="1" dirty="0" err="1"/>
          </a:p>
        </p:txBody>
      </p:sp>
      <p:sp>
        <p:nvSpPr>
          <p:cNvPr id="62" name="矩形 61"/>
          <p:cNvSpPr/>
          <p:nvPr/>
        </p:nvSpPr>
        <p:spPr bwMode="auto">
          <a:xfrm>
            <a:off x="7801015" y="5455885"/>
            <a:ext cx="515540" cy="304800"/>
          </a:xfrm>
          <a:prstGeom prst="rect">
            <a:avLst/>
          </a:prstGeom>
          <a:solidFill>
            <a:schemeClr val="tx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en-US" altLang="zh-CN" sz="1050" b="1" dirty="0" smtClean="0"/>
              <a:t>off</a:t>
            </a:r>
            <a:endParaRPr lang="zh-CN" altLang="en-US" sz="1050" b="1" dirty="0" err="1"/>
          </a:p>
        </p:txBody>
      </p:sp>
      <p:sp>
        <p:nvSpPr>
          <p:cNvPr id="49" name="矩形 48"/>
          <p:cNvSpPr/>
          <p:nvPr/>
        </p:nvSpPr>
        <p:spPr bwMode="auto">
          <a:xfrm>
            <a:off x="838200" y="4518538"/>
            <a:ext cx="1094002"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ML SM Power Save Frame</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50" name="矩形 49"/>
          <p:cNvSpPr/>
          <p:nvPr/>
        </p:nvSpPr>
        <p:spPr bwMode="auto">
          <a:xfrm>
            <a:off x="2010335" y="4055116"/>
            <a:ext cx="533400" cy="45720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smtClean="0">
                <a:ln>
                  <a:noFill/>
                </a:ln>
                <a:solidFill>
                  <a:schemeClr val="tx1"/>
                </a:solidFill>
                <a:effectLst/>
                <a:latin typeface="Times New Roman" pitchFamily="16" charset="0"/>
                <a:ea typeface="MS Gothic" charset="-128"/>
              </a:rPr>
              <a:t>ACK</a:t>
            </a:r>
            <a:endParaRPr kumimoji="0" lang="zh-CN" altLang="en-US" sz="1200" b="0" i="0" u="none" strike="noStrike" cap="none" normalizeH="0" baseline="0" dirty="0" err="1" smtClean="0">
              <a:ln>
                <a:noFill/>
              </a:ln>
              <a:solidFill>
                <a:schemeClr val="tx1"/>
              </a:solidFill>
              <a:effectLst/>
              <a:latin typeface="Times New Roman" pitchFamily="16" charset="0"/>
              <a:ea typeface="MS Gothic" charset="-128"/>
            </a:endParaRPr>
          </a:p>
        </p:txBody>
      </p:sp>
      <p:sp>
        <p:nvSpPr>
          <p:cNvPr id="51" name="文本框 50"/>
          <p:cNvSpPr txBox="1"/>
          <p:nvPr/>
        </p:nvSpPr>
        <p:spPr>
          <a:xfrm>
            <a:off x="306993" y="4036796"/>
            <a:ext cx="503664" cy="307777"/>
          </a:xfrm>
          <a:prstGeom prst="rect">
            <a:avLst/>
          </a:prstGeom>
          <a:noFill/>
        </p:spPr>
        <p:txBody>
          <a:bodyPr wrap="none" rtlCol="0">
            <a:spAutoFit/>
          </a:bodyPr>
          <a:lstStyle/>
          <a:p>
            <a:r>
              <a:rPr lang="en-US" altLang="zh-CN" sz="1400" dirty="0" smtClean="0">
                <a:solidFill>
                  <a:schemeClr val="tx1"/>
                </a:solidFill>
              </a:rPr>
              <a:t>AP1</a:t>
            </a:r>
            <a:endParaRPr lang="zh-CN" altLang="en-US" sz="1400" dirty="0">
              <a:solidFill>
                <a:schemeClr val="tx1"/>
              </a:solidFill>
            </a:endParaRPr>
          </a:p>
        </p:txBody>
      </p:sp>
      <p:sp>
        <p:nvSpPr>
          <p:cNvPr id="52" name="文本框 51"/>
          <p:cNvSpPr txBox="1"/>
          <p:nvPr/>
        </p:nvSpPr>
        <p:spPr>
          <a:xfrm>
            <a:off x="304800" y="4655556"/>
            <a:ext cx="598305" cy="307777"/>
          </a:xfrm>
          <a:prstGeom prst="rect">
            <a:avLst/>
          </a:prstGeom>
          <a:noFill/>
        </p:spPr>
        <p:txBody>
          <a:bodyPr wrap="none" rtlCol="0">
            <a:spAutoFit/>
          </a:bodyPr>
          <a:lstStyle/>
          <a:p>
            <a:r>
              <a:rPr lang="en-US" altLang="zh-CN" sz="1400" dirty="0" smtClean="0">
                <a:solidFill>
                  <a:schemeClr val="tx1"/>
                </a:solidFill>
              </a:rPr>
              <a:t>STA1</a:t>
            </a:r>
            <a:endParaRPr lang="zh-CN" altLang="en-US" sz="1400" dirty="0">
              <a:solidFill>
                <a:schemeClr val="tx1"/>
              </a:solidFill>
            </a:endParaRPr>
          </a:p>
        </p:txBody>
      </p:sp>
      <p:sp>
        <p:nvSpPr>
          <p:cNvPr id="59" name="文本框 58"/>
          <p:cNvSpPr txBox="1"/>
          <p:nvPr/>
        </p:nvSpPr>
        <p:spPr>
          <a:xfrm>
            <a:off x="306993" y="5204031"/>
            <a:ext cx="503664" cy="307777"/>
          </a:xfrm>
          <a:prstGeom prst="rect">
            <a:avLst/>
          </a:prstGeom>
          <a:noFill/>
        </p:spPr>
        <p:txBody>
          <a:bodyPr wrap="none" rtlCol="0">
            <a:spAutoFit/>
          </a:bodyPr>
          <a:lstStyle/>
          <a:p>
            <a:r>
              <a:rPr lang="en-US" altLang="zh-CN" sz="1400" dirty="0" smtClean="0">
                <a:solidFill>
                  <a:schemeClr val="tx1"/>
                </a:solidFill>
              </a:rPr>
              <a:t>AP2</a:t>
            </a:r>
            <a:endParaRPr lang="zh-CN" altLang="en-US" sz="1400" dirty="0">
              <a:solidFill>
                <a:schemeClr val="tx1"/>
              </a:solidFill>
            </a:endParaRPr>
          </a:p>
        </p:txBody>
      </p:sp>
      <p:sp>
        <p:nvSpPr>
          <p:cNvPr id="63" name="文本框 62"/>
          <p:cNvSpPr txBox="1"/>
          <p:nvPr/>
        </p:nvSpPr>
        <p:spPr>
          <a:xfrm>
            <a:off x="304800" y="5822791"/>
            <a:ext cx="598305" cy="307777"/>
          </a:xfrm>
          <a:prstGeom prst="rect">
            <a:avLst/>
          </a:prstGeom>
          <a:noFill/>
        </p:spPr>
        <p:txBody>
          <a:bodyPr wrap="none" rtlCol="0">
            <a:spAutoFit/>
          </a:bodyPr>
          <a:lstStyle/>
          <a:p>
            <a:r>
              <a:rPr lang="en-US" altLang="zh-CN" sz="1400" dirty="0" smtClean="0">
                <a:solidFill>
                  <a:schemeClr val="tx1"/>
                </a:solidFill>
              </a:rPr>
              <a:t>STA2</a:t>
            </a:r>
            <a:endParaRPr lang="zh-CN" altLang="en-US" sz="1400" dirty="0">
              <a:solidFill>
                <a:schemeClr val="tx1"/>
              </a:solidFill>
            </a:endParaRPr>
          </a:p>
        </p:txBody>
      </p:sp>
      <p:sp>
        <p:nvSpPr>
          <p:cNvPr id="64" name="文本框 63"/>
          <p:cNvSpPr txBox="1"/>
          <p:nvPr/>
        </p:nvSpPr>
        <p:spPr>
          <a:xfrm>
            <a:off x="-8396" y="4347779"/>
            <a:ext cx="553357" cy="307777"/>
          </a:xfrm>
          <a:prstGeom prst="rect">
            <a:avLst/>
          </a:prstGeom>
          <a:noFill/>
        </p:spPr>
        <p:txBody>
          <a:bodyPr wrap="none" rtlCol="0">
            <a:spAutoFit/>
          </a:bodyPr>
          <a:lstStyle/>
          <a:p>
            <a:r>
              <a:rPr lang="en-US" altLang="zh-CN" sz="1400" dirty="0" smtClean="0">
                <a:solidFill>
                  <a:schemeClr val="tx1"/>
                </a:solidFill>
              </a:rPr>
              <a:t>link1</a:t>
            </a:r>
            <a:endParaRPr lang="zh-CN" altLang="en-US" sz="1400" dirty="0">
              <a:solidFill>
                <a:schemeClr val="tx1"/>
              </a:solidFill>
            </a:endParaRPr>
          </a:p>
        </p:txBody>
      </p:sp>
      <p:sp>
        <p:nvSpPr>
          <p:cNvPr id="65" name="文本框 64"/>
          <p:cNvSpPr txBox="1"/>
          <p:nvPr/>
        </p:nvSpPr>
        <p:spPr>
          <a:xfrm>
            <a:off x="-18393" y="5462532"/>
            <a:ext cx="553357" cy="307777"/>
          </a:xfrm>
          <a:prstGeom prst="rect">
            <a:avLst/>
          </a:prstGeom>
          <a:noFill/>
        </p:spPr>
        <p:txBody>
          <a:bodyPr wrap="none" rtlCol="0">
            <a:spAutoFit/>
          </a:bodyPr>
          <a:lstStyle/>
          <a:p>
            <a:r>
              <a:rPr lang="en-US" altLang="zh-CN" sz="1400" dirty="0" smtClean="0">
                <a:solidFill>
                  <a:schemeClr val="tx1"/>
                </a:solidFill>
              </a:rPr>
              <a:t>link2</a:t>
            </a:r>
            <a:endParaRPr lang="zh-CN" altLang="en-US" sz="1400" dirty="0">
              <a:solidFill>
                <a:schemeClr val="tx1"/>
              </a:solidFill>
            </a:endParaRPr>
          </a:p>
        </p:txBody>
      </p:sp>
      <p:sp>
        <p:nvSpPr>
          <p:cNvPr id="66" name="文本框 65"/>
          <p:cNvSpPr txBox="1"/>
          <p:nvPr/>
        </p:nvSpPr>
        <p:spPr>
          <a:xfrm>
            <a:off x="602803" y="6218480"/>
            <a:ext cx="6433556" cy="276999"/>
          </a:xfrm>
          <a:prstGeom prst="rect">
            <a:avLst/>
          </a:prstGeom>
          <a:noFill/>
        </p:spPr>
        <p:txBody>
          <a:bodyPr wrap="none" rtlCol="0">
            <a:spAutoFit/>
          </a:bodyPr>
          <a:lstStyle/>
          <a:p>
            <a:r>
              <a:rPr lang="en-US" altLang="zh-CN" sz="1200" dirty="0" smtClean="0">
                <a:solidFill>
                  <a:schemeClr val="tx1"/>
                </a:solidFill>
              </a:rPr>
              <a:t>Note: AP1 and AP2 belong to the same AP-MLD ; STA1 and STA2 belong to the same non-AP MLD</a:t>
            </a:r>
            <a:endParaRPr lang="zh-CN" altLang="en-US" sz="1200" dirty="0">
              <a:solidFill>
                <a:schemeClr val="tx1"/>
              </a:solidFill>
            </a:endParaRPr>
          </a:p>
        </p:txBody>
      </p:sp>
    </p:spTree>
    <p:extLst>
      <p:ext uri="{BB962C8B-B14F-4D97-AF65-F5344CB8AC3E}">
        <p14:creationId xmlns:p14="http://schemas.microsoft.com/office/powerpoint/2010/main" val="6317165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ML SM Power Save Mode</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25" name="内容占位符 2"/>
          <p:cNvSpPr>
            <a:spLocks noGrp="1"/>
          </p:cNvSpPr>
          <p:nvPr>
            <p:ph idx="1"/>
          </p:nvPr>
        </p:nvSpPr>
        <p:spPr>
          <a:xfrm>
            <a:off x="685799" y="1676400"/>
            <a:ext cx="7770813" cy="4572000"/>
          </a:xfrm>
        </p:spPr>
        <p:txBody>
          <a:bodyPr/>
          <a:lstStyle/>
          <a:p>
            <a:pPr>
              <a:buFont typeface="Arial" pitchFamily="34" charset="0"/>
              <a:buChar char="•"/>
            </a:pPr>
            <a:r>
              <a:rPr lang="en-US" altLang="zh-CN" sz="1600" b="0" dirty="0" smtClean="0"/>
              <a:t>Question 1: when the non-AP STA switches to the multi-link multi-RF chain mode, which links should the non-AP STA turn on?</a:t>
            </a:r>
          </a:p>
          <a:p>
            <a:pPr>
              <a:buFont typeface="Arial" pitchFamily="34" charset="0"/>
              <a:buChar char="•"/>
            </a:pPr>
            <a:endParaRPr lang="en-US" altLang="zh-CN" sz="1600" b="0" dirty="0" smtClean="0"/>
          </a:p>
          <a:p>
            <a:pPr>
              <a:buFont typeface="Arial" pitchFamily="34" charset="0"/>
              <a:buChar char="•"/>
            </a:pPr>
            <a:r>
              <a:rPr lang="en-US" altLang="zh-CN" sz="1600" b="0" dirty="0" smtClean="0"/>
              <a:t>Option 1: turn on all the enabled links</a:t>
            </a:r>
          </a:p>
          <a:p>
            <a:pPr lvl="1">
              <a:buFont typeface="Arial" pitchFamily="34" charset="0"/>
              <a:buChar char="•"/>
            </a:pPr>
            <a:r>
              <a:rPr lang="en-US" altLang="zh-CN" sz="1400" dirty="0" smtClean="0"/>
              <a:t>Easy, but consumes more power</a:t>
            </a:r>
            <a:endParaRPr lang="en-US" altLang="zh-CN" sz="1400" b="0" dirty="0" smtClean="0"/>
          </a:p>
          <a:p>
            <a:pPr>
              <a:buFont typeface="Arial" pitchFamily="34" charset="0"/>
              <a:buChar char="•"/>
            </a:pPr>
            <a:r>
              <a:rPr lang="en-US" altLang="zh-CN" sz="1600" b="0" dirty="0" smtClean="0"/>
              <a:t>Option 2: turn on the links which are mapped by the TIDs of the corresponding DL data frames.</a:t>
            </a:r>
          </a:p>
          <a:p>
            <a:pPr lvl="1">
              <a:buFont typeface="Arial" pitchFamily="34" charset="0"/>
              <a:buChar char="•"/>
            </a:pPr>
            <a:r>
              <a:rPr lang="en-US" altLang="zh-CN" sz="1400" dirty="0" smtClean="0"/>
              <a:t>Power efficient, the AP needs to tell the non-AP STA the TIDs of the DL data</a:t>
            </a:r>
            <a:endParaRPr lang="en-US" altLang="zh-CN" sz="1200" b="0" dirty="0" smtClean="0"/>
          </a:p>
          <a:p>
            <a:pPr>
              <a:buFont typeface="Arial" pitchFamily="34" charset="0"/>
              <a:buChar char="•"/>
            </a:pPr>
            <a:r>
              <a:rPr lang="en-US" altLang="zh-CN" sz="1600" b="0" dirty="0" smtClean="0"/>
              <a:t>Option 3: the </a:t>
            </a:r>
            <a:r>
              <a:rPr lang="en-US" altLang="zh-CN" sz="1600" b="0" dirty="0"/>
              <a:t>AP can </a:t>
            </a:r>
            <a:r>
              <a:rPr lang="en-US" altLang="zh-CN" sz="1600" b="0" dirty="0" smtClean="0"/>
              <a:t>indicate the </a:t>
            </a:r>
            <a:r>
              <a:rPr lang="en-US" altLang="zh-CN" sz="1600" b="0" dirty="0"/>
              <a:t>non-AP STA which links to turn </a:t>
            </a:r>
            <a:r>
              <a:rPr lang="en-US" altLang="zh-CN" sz="1600" b="0" dirty="0" smtClean="0"/>
              <a:t>on in the first frame</a:t>
            </a:r>
          </a:p>
          <a:p>
            <a:pPr lvl="1">
              <a:buFont typeface="Arial" pitchFamily="34" charset="0"/>
              <a:buChar char="•"/>
            </a:pPr>
            <a:r>
              <a:rPr lang="en-US" altLang="zh-CN" sz="1400" dirty="0"/>
              <a:t>Power efficient, the AP needs to tell the non-AP STA the </a:t>
            </a:r>
            <a:r>
              <a:rPr lang="en-US" altLang="zh-CN" sz="1400" dirty="0" smtClean="0"/>
              <a:t>links that it is going to use</a:t>
            </a:r>
          </a:p>
          <a:p>
            <a:pPr lvl="1">
              <a:buFont typeface="Arial" pitchFamily="34" charset="0"/>
              <a:buChar char="•"/>
            </a:pPr>
            <a:r>
              <a:rPr lang="en-US" altLang="zh-CN" sz="1400" dirty="0" smtClean="0"/>
              <a:t>The first frame can be a MU-RTS frame (with some modification to carry the indication)</a:t>
            </a:r>
          </a:p>
          <a:p>
            <a:pPr>
              <a:buFont typeface="Arial" pitchFamily="34" charset="0"/>
              <a:buChar char="•"/>
            </a:pPr>
            <a:endParaRPr lang="en-US" altLang="zh-CN" sz="1800" dirty="0"/>
          </a:p>
          <a:p>
            <a:pPr>
              <a:buFont typeface="Arial" pitchFamily="34" charset="0"/>
              <a:buChar char="•"/>
            </a:pPr>
            <a:r>
              <a:rPr lang="en-US" altLang="zh-CN" sz="1800" dirty="0" smtClean="0"/>
              <a:t>We </a:t>
            </a:r>
            <a:r>
              <a:rPr lang="en-US" altLang="zh-CN" sz="1800" dirty="0"/>
              <a:t>prefer option 3. Reason: </a:t>
            </a:r>
          </a:p>
          <a:p>
            <a:pPr lvl="1">
              <a:buFont typeface="Arial" pitchFamily="34" charset="0"/>
              <a:buChar char="•"/>
            </a:pPr>
            <a:r>
              <a:rPr lang="en-US" altLang="zh-CN" sz="1200" dirty="0"/>
              <a:t>T</a:t>
            </a:r>
            <a:r>
              <a:rPr lang="en-US" altLang="zh-CN" sz="1200" dirty="0" smtClean="0"/>
              <a:t>he AP MLD decides which links are scheduled to be used for data transmission to the non-AP MLD;</a:t>
            </a:r>
          </a:p>
          <a:p>
            <a:pPr lvl="1">
              <a:buFont typeface="Arial" pitchFamily="34" charset="0"/>
              <a:buChar char="•"/>
            </a:pPr>
            <a:r>
              <a:rPr lang="en-US" altLang="zh-CN" sz="1200" dirty="0" smtClean="0"/>
              <a:t>The AP MLD knows which links it is about to win the contention based on the medium state and the </a:t>
            </a:r>
            <a:r>
              <a:rPr lang="en-US" altLang="zh-CN" sz="1200" dirty="0" err="1" smtClean="0"/>
              <a:t>backoff</a:t>
            </a:r>
            <a:r>
              <a:rPr lang="en-US" altLang="zh-CN" sz="1200" dirty="0" smtClean="0"/>
              <a:t> counter value</a:t>
            </a:r>
            <a:endParaRPr lang="en-US" altLang="zh-CN" sz="1200" b="0" dirty="0" smtClean="0"/>
          </a:p>
        </p:txBody>
      </p:sp>
    </p:spTree>
    <p:extLst>
      <p:ext uri="{BB962C8B-B14F-4D97-AF65-F5344CB8AC3E}">
        <p14:creationId xmlns:p14="http://schemas.microsoft.com/office/powerpoint/2010/main" val="36458489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ML SM Power Save Mode</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25" name="内容占位符 2"/>
          <p:cNvSpPr>
            <a:spLocks noGrp="1"/>
          </p:cNvSpPr>
          <p:nvPr>
            <p:ph idx="1"/>
          </p:nvPr>
        </p:nvSpPr>
        <p:spPr>
          <a:xfrm>
            <a:off x="685799" y="1676400"/>
            <a:ext cx="7770813" cy="3809999"/>
          </a:xfrm>
        </p:spPr>
        <p:txBody>
          <a:bodyPr/>
          <a:lstStyle/>
          <a:p>
            <a:pPr>
              <a:buFont typeface="Arial" pitchFamily="34" charset="0"/>
              <a:buChar char="•"/>
            </a:pPr>
            <a:r>
              <a:rPr lang="en-US" altLang="zh-CN" sz="1600" b="0" dirty="0" smtClean="0"/>
              <a:t>Question 2: How to determine the frame sequences on multiple links have ended?</a:t>
            </a:r>
          </a:p>
          <a:p>
            <a:pPr>
              <a:buFont typeface="Arial" pitchFamily="34" charset="0"/>
              <a:buChar char="•"/>
            </a:pPr>
            <a:endParaRPr lang="en-US" altLang="zh-CN" sz="1600" b="0" dirty="0" smtClean="0"/>
          </a:p>
          <a:p>
            <a:pPr>
              <a:buFont typeface="Arial" pitchFamily="34" charset="0"/>
              <a:buChar char="•"/>
            </a:pPr>
            <a:r>
              <a:rPr lang="en-US" altLang="zh-CN" sz="1600" b="0" dirty="0" smtClean="0"/>
              <a:t>Option 1: Link-by-Link determination</a:t>
            </a:r>
          </a:p>
          <a:p>
            <a:pPr lvl="1">
              <a:buFont typeface="Arial" pitchFamily="34" charset="0"/>
              <a:buChar char="•"/>
            </a:pPr>
            <a:r>
              <a:rPr lang="en-US" altLang="zh-CN" sz="1400" dirty="0" smtClean="0"/>
              <a:t>Each link can be switched off if one of the following happens</a:t>
            </a:r>
          </a:p>
          <a:p>
            <a:pPr lvl="2">
              <a:buFont typeface="Arial" pitchFamily="34" charset="0"/>
              <a:buChar char="•"/>
            </a:pPr>
            <a:r>
              <a:rPr lang="en-US" altLang="zh-CN" sz="1200" dirty="0"/>
              <a:t>It receives an individually addressed frame addressed to another STA</a:t>
            </a:r>
            <a:r>
              <a:rPr lang="en-US" altLang="zh-CN" sz="1200" dirty="0" smtClean="0"/>
              <a:t>.</a:t>
            </a:r>
          </a:p>
          <a:p>
            <a:pPr lvl="2">
              <a:buFont typeface="Arial" pitchFamily="34" charset="0"/>
              <a:buChar char="•"/>
            </a:pPr>
            <a:r>
              <a:rPr lang="en-US" altLang="zh-CN" sz="1200" dirty="0" smtClean="0"/>
              <a:t>It </a:t>
            </a:r>
            <a:r>
              <a:rPr lang="en-US" altLang="zh-CN" sz="1200" dirty="0"/>
              <a:t>receives a frame with a TA that differs from the TA of the frame that started the TXOP</a:t>
            </a:r>
            <a:r>
              <a:rPr lang="en-US" altLang="zh-CN" sz="1200" dirty="0" smtClean="0"/>
              <a:t>.</a:t>
            </a:r>
          </a:p>
          <a:p>
            <a:pPr lvl="2">
              <a:buFont typeface="Arial" pitchFamily="34" charset="0"/>
              <a:buChar char="•"/>
            </a:pPr>
            <a:r>
              <a:rPr lang="en-US" altLang="zh-CN" sz="1200" dirty="0" smtClean="0"/>
              <a:t>The </a:t>
            </a:r>
            <a:r>
              <a:rPr lang="en-US" altLang="zh-CN" sz="1200" dirty="0"/>
              <a:t>CS mechanism </a:t>
            </a:r>
            <a:r>
              <a:rPr lang="en-US" altLang="zh-CN" sz="1200" dirty="0" smtClean="0"/>
              <a:t>indicates </a:t>
            </a:r>
            <a:r>
              <a:rPr lang="en-US" altLang="zh-CN" sz="1200" dirty="0"/>
              <a:t>that the medium is idle at the </a:t>
            </a:r>
            <a:r>
              <a:rPr lang="en-US" altLang="zh-CN" sz="1200" dirty="0" err="1" smtClean="0"/>
              <a:t>TxPIFS</a:t>
            </a:r>
            <a:r>
              <a:rPr lang="en-US" altLang="zh-CN" sz="1200" dirty="0" smtClean="0"/>
              <a:t> slot boundary (counting from the time that the STA starts receiving its own frames). </a:t>
            </a:r>
          </a:p>
          <a:p>
            <a:pPr lvl="1">
              <a:buFont typeface="Arial" pitchFamily="34" charset="0"/>
              <a:buChar char="•"/>
            </a:pPr>
            <a:r>
              <a:rPr lang="en-US" altLang="zh-CN" sz="1400" b="0" dirty="0" smtClean="0"/>
              <a:t>Drawback: limitation on cross-link retry</a:t>
            </a:r>
          </a:p>
          <a:p>
            <a:pPr>
              <a:buFont typeface="Arial" pitchFamily="34" charset="0"/>
              <a:buChar char="•"/>
            </a:pPr>
            <a:r>
              <a:rPr lang="en-US" altLang="zh-CN" sz="1600" b="0" dirty="0" smtClean="0"/>
              <a:t>Option 2: MLD level determination</a:t>
            </a:r>
          </a:p>
          <a:p>
            <a:pPr lvl="1">
              <a:buFont typeface="Arial" pitchFamily="34" charset="0"/>
              <a:buChar char="•"/>
            </a:pPr>
            <a:r>
              <a:rPr lang="en-US" altLang="zh-CN" sz="1400" dirty="0" smtClean="0"/>
              <a:t>Use the “More Data” bit to serve the purpose since the meaning of the “More Data” bit has been changed for the MLD [1]</a:t>
            </a:r>
          </a:p>
          <a:p>
            <a:pPr lvl="2">
              <a:buFont typeface="Arial" pitchFamily="34" charset="0"/>
              <a:buChar char="•"/>
            </a:pPr>
            <a:r>
              <a:rPr lang="en-US" altLang="zh-CN" sz="1100" dirty="0" smtClean="0"/>
              <a:t>Passed SP: When </a:t>
            </a:r>
            <a:r>
              <a:rPr lang="en-US" altLang="zh-CN" sz="1100" dirty="0"/>
              <a:t>AP MLD transmit a BU in one link to a non-AP MLD, if there is at least one additional buffered BU of any TID or management frames that is mapped to this link by TID-to-link mapping or default mapping for the same non-AP MLD, the More Data subfield is set to 1, otherwise the More Data subfield is set to 0.</a:t>
            </a:r>
            <a:endParaRPr lang="en-US" altLang="zh-CN" sz="1100" b="0" dirty="0" smtClean="0"/>
          </a:p>
          <a:p>
            <a:pPr>
              <a:buFont typeface="Arial" pitchFamily="34" charset="0"/>
              <a:buChar char="•"/>
            </a:pPr>
            <a:r>
              <a:rPr lang="en-US" altLang="zh-CN" sz="1600" dirty="0"/>
              <a:t>We </a:t>
            </a:r>
            <a:r>
              <a:rPr lang="en-US" altLang="zh-CN" sz="1600" dirty="0" smtClean="0"/>
              <a:t>are OK with either option</a:t>
            </a:r>
            <a:endParaRPr lang="en-US" altLang="zh-CN" sz="1600" b="0" dirty="0" smtClean="0"/>
          </a:p>
        </p:txBody>
      </p:sp>
    </p:spTree>
    <p:extLst>
      <p:ext uri="{BB962C8B-B14F-4D97-AF65-F5344CB8AC3E}">
        <p14:creationId xmlns:p14="http://schemas.microsoft.com/office/powerpoint/2010/main" val="22238611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ML SM Power Save Mode</a:t>
            </a:r>
            <a:endParaRPr lang="zh-CN" altLang="en-US" dirty="0"/>
          </a:p>
        </p:txBody>
      </p:sp>
      <p:sp>
        <p:nvSpPr>
          <p:cNvPr id="4" name="灯片编号占位符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25" name="内容占位符 2"/>
          <p:cNvSpPr>
            <a:spLocks noGrp="1"/>
          </p:cNvSpPr>
          <p:nvPr>
            <p:ph idx="1"/>
          </p:nvPr>
        </p:nvSpPr>
        <p:spPr>
          <a:xfrm>
            <a:off x="685799" y="1676400"/>
            <a:ext cx="7770813" cy="3809999"/>
          </a:xfrm>
        </p:spPr>
        <p:txBody>
          <a:bodyPr/>
          <a:lstStyle/>
          <a:p>
            <a:pPr>
              <a:buFont typeface="Arial" pitchFamily="34" charset="0"/>
              <a:buChar char="•"/>
            </a:pPr>
            <a:r>
              <a:rPr lang="en-US" altLang="zh-CN" sz="1600" b="0" dirty="0" smtClean="0"/>
              <a:t>Question 3: What if the non-AP MLD does not receive any frame addressed to it on the newly enabled links?</a:t>
            </a:r>
          </a:p>
          <a:p>
            <a:pPr>
              <a:buFont typeface="Arial" pitchFamily="34" charset="0"/>
              <a:buChar char="•"/>
            </a:pPr>
            <a:endParaRPr lang="en-US" altLang="zh-CN" sz="1600" b="0" dirty="0" smtClean="0"/>
          </a:p>
          <a:p>
            <a:pPr>
              <a:buFont typeface="Arial" pitchFamily="34" charset="0"/>
              <a:buChar char="•"/>
            </a:pPr>
            <a:r>
              <a:rPr lang="en-US" altLang="zh-CN" sz="1600" b="0" dirty="0" smtClean="0"/>
              <a:t>Solution: the newly enabled links are automatically turned off </a:t>
            </a:r>
            <a:r>
              <a:rPr lang="en-US" altLang="zh-CN" sz="1600" b="0" dirty="0"/>
              <a:t>if the non-AP MLD does not receive any frame addressed to it </a:t>
            </a:r>
            <a:r>
              <a:rPr lang="en-US" altLang="zh-CN" sz="1600" b="0" dirty="0" smtClean="0"/>
              <a:t>when the TXOP on the anchor link has finished.</a:t>
            </a:r>
          </a:p>
        </p:txBody>
      </p:sp>
    </p:spTree>
    <p:extLst>
      <p:ext uri="{BB962C8B-B14F-4D97-AF65-F5344CB8AC3E}">
        <p14:creationId xmlns:p14="http://schemas.microsoft.com/office/powerpoint/2010/main" val="984925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Conclusion</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8" name="内容占位符 7"/>
          <p:cNvSpPr>
            <a:spLocks noGrp="1"/>
          </p:cNvSpPr>
          <p:nvPr>
            <p:ph idx="1"/>
          </p:nvPr>
        </p:nvSpPr>
        <p:spPr/>
        <p:txBody>
          <a:bodyPr/>
          <a:lstStyle/>
          <a:p>
            <a:pPr marL="342900" lvl="1" indent="-342900">
              <a:buChar char="•"/>
            </a:pPr>
            <a:r>
              <a:rPr lang="en-US" altLang="zh-CN" dirty="0" smtClean="0"/>
              <a:t>We propose a multi-link SM power save mode in this contribution</a:t>
            </a:r>
          </a:p>
          <a:p>
            <a:pPr marL="342900" lvl="1" indent="-342900">
              <a:buChar char="•"/>
            </a:pPr>
            <a:r>
              <a:rPr lang="en-US" altLang="zh-CN" dirty="0" smtClean="0"/>
              <a:t>Single link and single stream is enabled after entering the ML SM power save mode</a:t>
            </a:r>
          </a:p>
          <a:p>
            <a:pPr marL="342900" lvl="1" indent="-342900">
              <a:buChar char="•"/>
            </a:pPr>
            <a:r>
              <a:rPr lang="en-US" altLang="zh-CN" dirty="0" smtClean="0"/>
              <a:t>Multi-link and multi-stream will be activated when the DL data frames arrive.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sz="1200" b="0" i="0" u="none" strike="noStrike" cap="none" normalizeH="0" baseline="0" dirty="0" err="1" smtClean="0">
            <a:ln>
              <a:noFill/>
            </a:ln>
            <a:solidFill>
              <a:schemeClr val="tx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74354</TotalTime>
  <Words>1220</Words>
  <Application>Microsoft Office PowerPoint</Application>
  <PresentationFormat>全屏显示(4:3)</PresentationFormat>
  <Paragraphs>156</Paragraphs>
  <Slides>11</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11</vt:i4>
      </vt:variant>
    </vt:vector>
  </HeadingPairs>
  <TitlesOfParts>
    <vt:vector size="16" baseType="lpstr">
      <vt:lpstr>Arial Unicode MS</vt:lpstr>
      <vt:lpstr>MS Gothic</vt:lpstr>
      <vt:lpstr>Arial</vt:lpstr>
      <vt:lpstr>Times New Roman</vt:lpstr>
      <vt:lpstr>Office Theme</vt:lpstr>
      <vt:lpstr>Multi Link SM Power Save Mode</vt:lpstr>
      <vt:lpstr>Introduction</vt:lpstr>
      <vt:lpstr>Recap – Dynamic SM Power Save Mode</vt:lpstr>
      <vt:lpstr>Recap – HE Dynamic SM Power Save Mode</vt:lpstr>
      <vt:lpstr>ML SM Power Save Mode</vt:lpstr>
      <vt:lpstr>ML SM Power Save Mode</vt:lpstr>
      <vt:lpstr>ML SM Power Save Mode</vt:lpstr>
      <vt:lpstr>ML SM Power Save Mode</vt:lpstr>
      <vt:lpstr>Conclusion</vt:lpstr>
      <vt:lpstr>Straw Poll 1</vt:lpstr>
      <vt:lpstr>Reference</vt:lpstr>
    </vt:vector>
  </TitlesOfParts>
  <Company>Huawei technology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 Coordination in EHT</dc:title>
  <dc:creator>Jason Yuchen Guo</dc:creator>
  <cp:lastModifiedBy>Guoyuchen (Jason Yuchen Guo)</cp:lastModifiedBy>
  <cp:revision>1324</cp:revision>
  <cp:lastPrinted>1601-01-01T00:00:00Z</cp:lastPrinted>
  <dcterms:created xsi:type="dcterms:W3CDTF">2015-10-31T00:33:08Z</dcterms:created>
  <dcterms:modified xsi:type="dcterms:W3CDTF">2020-12-07T13:53:25Z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(3)EHin6NnZSGfU59NXn7KH7nDXBzTwK4I6s+NMroYPjGL14mTM3TWZLvI8tTitHz4jjq6QScZ4
dktzgzIjeS7rC3CyLwixSRfzdFA10mSSxvCq+KfGbi2bANyFOW5iycKYGyIte+/lM7X3pMSk
D0agGMqTtfqlJ2wpaMevox4MuOxr4uHf0EHP0jD9MAZ9Ozr8jlStz/bk5piMNT585hZLQ5l6
j2IxFvak3pk7dCZu4S</vt:lpwstr>
  </property>
  <property fmtid="{D5CDD505-2E9C-101B-9397-08002B2CF9AE}" pid="3" name="_2015_ms_pID_7253431">
    <vt:lpwstr>f2CUt3ADd4D4Pe2w/HJfW2jBpm7+hlFfWhUjiujW/Q7iZ2NndmSqbV
fQgK/p1TTjga/NwUwS4SMeE9R4G2WCJzv6SmDsBWgFkbP59an16En2wGgP6n3mV8I9ZqhPCF
P2cDLU1Qj57L6j8FuKRZxYixk/j3SzeJFYEKvzYaqvScdkueK49XnyrET8GL7rZU+fX4SwUX
ai0jm6RFu1gpgeRnFplUfKJPj/1cpSZ19coV</vt:lpwstr>
  </property>
  <property fmtid="{D5CDD505-2E9C-101B-9397-08002B2CF9AE}" pid="4" name="_2015_ms_pID_7253432">
    <vt:lpwstr>BFIenbPCLS630Ry2cB+mAM0=</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1607091166</vt:lpwstr>
  </property>
</Properties>
</file>