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69" r:id="rId3"/>
    <p:sldId id="273" r:id="rId4"/>
    <p:sldId id="303" r:id="rId5"/>
    <p:sldId id="304" r:id="rId6"/>
    <p:sldId id="305" r:id="rId7"/>
    <p:sldId id="306" r:id="rId8"/>
    <p:sldId id="268" r:id="rId9"/>
    <p:sldId id="276" r:id="rId10"/>
    <p:sldId id="307"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6349" autoAdjust="0"/>
  </p:normalViewPr>
  <p:slideViewPr>
    <p:cSldViewPr>
      <p:cViewPr varScale="1">
        <p:scale>
          <a:sx n="116" d="100"/>
          <a:sy n="116"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2018</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802.11-20/0760r1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smtClean="0"/>
              <a:t>Multi Link SM Power Save Mode</a:t>
            </a:r>
            <a:endParaRPr lang="en-GB" dirty="0"/>
          </a:p>
        </p:txBody>
      </p:sp>
      <p:sp>
        <p:nvSpPr>
          <p:cNvPr id="3074" name="Rectangle 2"/>
          <p:cNvSpPr>
            <a:spLocks noGrp="1" noChangeArrowheads="1"/>
          </p:cNvSpPr>
          <p:nvPr>
            <p:ph idx="1"/>
          </p:nvPr>
        </p:nvSpPr>
        <p:spPr/>
        <p:txBody>
          <a:bodyPr/>
          <a:lstStyle/>
          <a:p>
            <a:pPr algn="ctr"/>
            <a:r>
              <a:rPr lang="en-GB" dirty="0" smtClean="0"/>
              <a:t>Date: 2020-04-29</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701754979"/>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gridCol w="1325880"/>
                <a:gridCol w="1325880"/>
                <a:gridCol w="1325880"/>
                <a:gridCol w="1325880"/>
              </a:tblGrid>
              <a:tr h="370840">
                <a:tc>
                  <a:txBody>
                    <a:bodyPr/>
                    <a:lstStyle/>
                    <a:p>
                      <a:r>
                        <a:rPr lang="en-US" sz="1600" dirty="0" smtClean="0"/>
                        <a:t>Name</a:t>
                      </a:r>
                      <a:endParaRPr lang="en-US" sz="1600" dirty="0"/>
                    </a:p>
                  </a:txBody>
                  <a:tcPr/>
                </a:tc>
                <a:tc>
                  <a:txBody>
                    <a:bodyPr/>
                    <a:lstStyle/>
                    <a:p>
                      <a:r>
                        <a:rPr lang="en-US" sz="1600" dirty="0" smtClean="0"/>
                        <a:t>Affiliations</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200" dirty="0" smtClean="0"/>
                        <a:t>Jason Yuchen Guo</a:t>
                      </a:r>
                      <a:endParaRPr lang="en-US" sz="1200" dirty="0"/>
                    </a:p>
                  </a:txBody>
                  <a:tcPr/>
                </a:tc>
                <a:tc rowSpan="6">
                  <a:txBody>
                    <a:bodyPr/>
                    <a:lstStyle/>
                    <a:p>
                      <a:r>
                        <a:rPr lang="en-US" sz="1200" dirty="0" smtClean="0"/>
                        <a:t>Huawei Technologies</a:t>
                      </a:r>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smtClean="0"/>
                        <a:t>guoyuchen@huawei.com</a:t>
                      </a:r>
                      <a:endParaRPr lang="en-US" sz="1200" dirty="0"/>
                    </a:p>
                  </a:txBody>
                  <a:tcPr/>
                </a:tc>
              </a:tr>
              <a:tr h="370840">
                <a:tc>
                  <a:txBody>
                    <a:bodyPr/>
                    <a:lstStyle/>
                    <a:p>
                      <a:r>
                        <a:rPr lang="en-US" sz="1200" dirty="0" err="1" smtClean="0"/>
                        <a:t>Yunbo</a:t>
                      </a:r>
                      <a:r>
                        <a:rPr lang="en-US" sz="1200" dirty="0" smtClean="0"/>
                        <a:t> Li</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tr>
              <a:tr h="370840">
                <a:tc>
                  <a:txBody>
                    <a:bodyPr/>
                    <a:lstStyle/>
                    <a:p>
                      <a:r>
                        <a:rPr lang="en-US" sz="1200" dirty="0" err="1" smtClean="0"/>
                        <a:t>Guogang</a:t>
                      </a:r>
                      <a:r>
                        <a:rPr lang="en-US" sz="1200" dirty="0" smtClean="0"/>
                        <a:t> Huang</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smtClean="0"/>
                        <a:t>Ming </a:t>
                      </a:r>
                      <a:r>
                        <a:rPr lang="en-US" sz="1200" dirty="0" err="1" smtClean="0"/>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Yifan</a:t>
                      </a:r>
                      <a:r>
                        <a:rPr lang="en-US" sz="1200" baseline="0" dirty="0" smtClean="0"/>
                        <a:t> Zhou</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Yiqing</a:t>
                      </a:r>
                      <a:r>
                        <a:rPr lang="en-US" sz="1200" dirty="0" smtClean="0"/>
                        <a:t> Li</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r>
              <a:rPr lang="en-US" altLang="zh-CN" dirty="0"/>
              <a:t>[1] 11-20-0472-02-00be-discussion-of-more-data-subfield-for-multi-link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日期占位符 4"/>
          <p:cNvSpPr>
            <a:spLocks noGrp="1"/>
          </p:cNvSpPr>
          <p:nvPr>
            <p:ph type="dt" idx="15"/>
          </p:nvPr>
        </p:nvSpPr>
        <p:spPr/>
        <p:txBody>
          <a:bodyPr/>
          <a:lstStyle/>
          <a:p>
            <a:r>
              <a:rPr lang="en-US" altLang="zh-CN" smtClean="0"/>
              <a:t>2018</a:t>
            </a:r>
            <a:endParaRPr lang="en-GB" altLang="zh-CN" dirty="0"/>
          </a:p>
        </p:txBody>
      </p:sp>
    </p:spTree>
    <p:extLst>
      <p:ext uri="{BB962C8B-B14F-4D97-AF65-F5344CB8AC3E}">
        <p14:creationId xmlns:p14="http://schemas.microsoft.com/office/powerpoint/2010/main" val="3958550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smtClean="0"/>
              <a:t>Multi-link operation will bring a lot of benefits, including higher peak throughput, lower latency, increased reliability, etc.</a:t>
            </a:r>
          </a:p>
          <a:p>
            <a:pPr>
              <a:buFont typeface="Arial" pitchFamily="34" charset="0"/>
              <a:buChar char="•"/>
            </a:pPr>
            <a:r>
              <a:rPr lang="en-US" altLang="zh-CN" sz="1800" b="0" dirty="0" smtClean="0"/>
              <a:t>On the other hand, due to the use of multiple RF chains, multi-link operation will also bring higher power consumption.</a:t>
            </a:r>
          </a:p>
          <a:p>
            <a:pPr>
              <a:buFont typeface="Arial" pitchFamily="34" charset="0"/>
              <a:buChar char="•"/>
            </a:pPr>
            <a:r>
              <a:rPr lang="en-US" altLang="zh-CN" sz="1800" b="0" dirty="0" smtClean="0"/>
              <a:t>In the baseline SPEC, we have the dynamic SM power save mode to control the power consumption when the traffic is light loaded.</a:t>
            </a:r>
          </a:p>
          <a:p>
            <a:pPr>
              <a:buFont typeface="Arial" pitchFamily="34" charset="0"/>
              <a:buChar char="•"/>
            </a:pPr>
            <a:r>
              <a:rPr lang="en-US" altLang="zh-CN" sz="1800" b="0" dirty="0" smtClean="0"/>
              <a:t>In this contribution, we extend </a:t>
            </a:r>
            <a:r>
              <a:rPr lang="en-US" altLang="zh-CN" sz="1800" b="0" dirty="0"/>
              <a:t>the dynamic </a:t>
            </a:r>
            <a:r>
              <a:rPr lang="en-US" altLang="zh-CN" sz="1800" b="0" dirty="0" smtClean="0"/>
              <a:t>SM power save mode to the multi-link scenario to decrease the power consumption of multi-link.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bwMode="auto">
          <a:xfrm>
            <a:off x="7178500" y="4465635"/>
            <a:ext cx="1435700" cy="155495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2" name="矩形 21"/>
          <p:cNvSpPr/>
          <p:nvPr/>
        </p:nvSpPr>
        <p:spPr bwMode="auto">
          <a:xfrm>
            <a:off x="4420884" y="4459287"/>
            <a:ext cx="2763538" cy="1561306"/>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0" name="矩形 19"/>
          <p:cNvSpPr/>
          <p:nvPr/>
        </p:nvSpPr>
        <p:spPr bwMode="auto">
          <a:xfrm>
            <a:off x="2618344" y="4459288"/>
            <a:ext cx="1796620" cy="1561305"/>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0" name="矩形 9"/>
          <p:cNvSpPr/>
          <p:nvPr/>
        </p:nvSpPr>
        <p:spPr bwMode="auto">
          <a:xfrm>
            <a:off x="537000" y="4459289"/>
            <a:ext cx="2086490" cy="1561305"/>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 name="标题 1"/>
          <p:cNvSpPr>
            <a:spLocks noGrp="1"/>
          </p:cNvSpPr>
          <p:nvPr>
            <p:ph type="title"/>
          </p:nvPr>
        </p:nvSpPr>
        <p:spPr/>
        <p:txBody>
          <a:bodyPr/>
          <a:lstStyle/>
          <a:p>
            <a:r>
              <a:rPr lang="en-US" altLang="zh-CN" dirty="0" smtClean="0"/>
              <a:t>Recap </a:t>
            </a:r>
            <a:r>
              <a:rPr lang="en-US" altLang="zh-CN" dirty="0"/>
              <a:t>– </a:t>
            </a:r>
            <a:r>
              <a:rPr lang="en-US" altLang="zh-CN" dirty="0" smtClean="0"/>
              <a:t>Dynamic </a:t>
            </a:r>
            <a:r>
              <a:rPr lang="en-US" altLang="zh-CN" dirty="0"/>
              <a:t>SM </a:t>
            </a:r>
            <a:r>
              <a:rPr lang="en-US" altLang="zh-CN" dirty="0" smtClean="0"/>
              <a:t>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799" y="1828800"/>
            <a:ext cx="7770813" cy="2590800"/>
          </a:xfrm>
        </p:spPr>
        <p:txBody>
          <a:bodyPr/>
          <a:lstStyle/>
          <a:p>
            <a:pPr>
              <a:buFont typeface="Arial" pitchFamily="34" charset="0"/>
              <a:buChar char="•"/>
            </a:pPr>
            <a:r>
              <a:rPr lang="en-US" altLang="zh-CN" sz="1600" b="0" dirty="0"/>
              <a:t>The dynamic </a:t>
            </a:r>
            <a:r>
              <a:rPr lang="en-US" altLang="zh-CN" sz="1600" b="0" dirty="0" smtClean="0"/>
              <a:t>SM </a:t>
            </a:r>
            <a:r>
              <a:rPr lang="en-US" altLang="zh-CN" sz="1600" b="0" dirty="0"/>
              <a:t>power save </a:t>
            </a:r>
            <a:r>
              <a:rPr lang="en-US" altLang="zh-CN" sz="1600" b="0" dirty="0" smtClean="0"/>
              <a:t>mode allows </a:t>
            </a:r>
            <a:r>
              <a:rPr lang="en-US" altLang="zh-CN" sz="1600" b="0" dirty="0"/>
              <a:t>a non-AP STA to operate with only one active receive chain for a significant portion of </a:t>
            </a:r>
            <a:r>
              <a:rPr lang="en-US" altLang="zh-CN" sz="1600" b="0" dirty="0" smtClean="0"/>
              <a:t>time.</a:t>
            </a:r>
          </a:p>
          <a:p>
            <a:pPr>
              <a:buFont typeface="Arial" pitchFamily="34" charset="0"/>
              <a:buChar char="•"/>
            </a:pPr>
            <a:r>
              <a:rPr lang="en-US" altLang="zh-CN" sz="1600" b="0" dirty="0" smtClean="0"/>
              <a:t>An SM Power Save Frame shall be transmitted to enter the dynamic SM Power Save Mode.</a:t>
            </a:r>
            <a:endParaRPr lang="en-US" altLang="zh-CN" sz="1600" b="0" dirty="0"/>
          </a:p>
          <a:p>
            <a:pPr>
              <a:buFont typeface="Arial" pitchFamily="34" charset="0"/>
              <a:buChar char="•"/>
            </a:pPr>
            <a:r>
              <a:rPr lang="en-US" altLang="zh-CN" sz="1600" b="0" dirty="0"/>
              <a:t>In dynamic SM power save mode, the STA switches to the multiple receive chain mode when it receives the frame addressed to it and switches back immediately when the frame exchange sequence </a:t>
            </a:r>
            <a:r>
              <a:rPr lang="en-US" altLang="zh-CN" sz="1600" b="0" dirty="0" smtClean="0"/>
              <a:t>ends. </a:t>
            </a:r>
            <a:endParaRPr lang="en-US" altLang="zh-CN" sz="1600" b="0" dirty="0"/>
          </a:p>
          <a:p>
            <a:pPr>
              <a:buFont typeface="Arial" pitchFamily="34" charset="0"/>
              <a:buChar char="•"/>
            </a:pPr>
            <a:r>
              <a:rPr lang="en-US" altLang="zh-CN" sz="1600" b="0" dirty="0"/>
              <a:t>Such a frame exchange sequence shall start with a single-spatial stream individually addressed frame that requires an immediate </a:t>
            </a:r>
            <a:r>
              <a:rPr lang="en-US" altLang="zh-CN" sz="1600" b="0" dirty="0" smtClean="0"/>
              <a:t>response. </a:t>
            </a:r>
          </a:p>
        </p:txBody>
      </p:sp>
      <p:cxnSp>
        <p:nvCxnSpPr>
          <p:cNvPr id="5" name="直接连接符 4"/>
          <p:cNvCxnSpPr/>
          <p:nvPr/>
        </p:nvCxnSpPr>
        <p:spPr bwMode="auto">
          <a:xfrm>
            <a:off x="533400" y="5373689"/>
            <a:ext cx="808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 name="矩形 5"/>
          <p:cNvSpPr/>
          <p:nvPr/>
        </p:nvSpPr>
        <p:spPr bwMode="auto">
          <a:xfrm>
            <a:off x="885886" y="5373688"/>
            <a:ext cx="990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2081984" y="491026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9" name="直接连接符 8"/>
          <p:cNvCxnSpPr/>
          <p:nvPr/>
        </p:nvCxnSpPr>
        <p:spPr bwMode="auto">
          <a:xfrm>
            <a:off x="26242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矩形 10"/>
          <p:cNvSpPr/>
          <p:nvPr/>
        </p:nvSpPr>
        <p:spPr bwMode="auto">
          <a:xfrm>
            <a:off x="3195763"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RTS/Data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3881563" y="53736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C</a:t>
            </a: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TS/BA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3" name="直接连接符 12"/>
          <p:cNvCxnSpPr/>
          <p:nvPr/>
        </p:nvCxnSpPr>
        <p:spPr bwMode="auto">
          <a:xfrm>
            <a:off x="44149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4" name="矩形 13"/>
          <p:cNvSpPr/>
          <p:nvPr/>
        </p:nvSpPr>
        <p:spPr bwMode="auto">
          <a:xfrm>
            <a:off x="4575600"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5261400" y="5373689"/>
            <a:ext cx="41086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6" name="矩形 15"/>
          <p:cNvSpPr/>
          <p:nvPr/>
        </p:nvSpPr>
        <p:spPr bwMode="auto">
          <a:xfrm>
            <a:off x="6087759"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7" name="矩形 16"/>
          <p:cNvSpPr/>
          <p:nvPr/>
        </p:nvSpPr>
        <p:spPr bwMode="auto">
          <a:xfrm>
            <a:off x="6773559" y="5373689"/>
            <a:ext cx="41086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8" name="直接连接符 17"/>
          <p:cNvCxnSpPr/>
          <p:nvPr/>
        </p:nvCxnSpPr>
        <p:spPr bwMode="auto">
          <a:xfrm>
            <a:off x="7184421"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9" name="矩形 18"/>
          <p:cNvSpPr/>
          <p:nvPr/>
        </p:nvSpPr>
        <p:spPr bwMode="auto">
          <a:xfrm>
            <a:off x="710253" y="4534695"/>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4" name="矩形 23"/>
          <p:cNvSpPr/>
          <p:nvPr/>
        </p:nvSpPr>
        <p:spPr bwMode="auto">
          <a:xfrm>
            <a:off x="5022892" y="4533504"/>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6" name="矩形 25"/>
          <p:cNvSpPr/>
          <p:nvPr/>
        </p:nvSpPr>
        <p:spPr bwMode="auto">
          <a:xfrm>
            <a:off x="2678454" y="4533901"/>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7" name="矩形 26"/>
          <p:cNvSpPr/>
          <p:nvPr/>
        </p:nvSpPr>
        <p:spPr bwMode="auto">
          <a:xfrm>
            <a:off x="7193106" y="4533901"/>
            <a:ext cx="1421094"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8" name="文本框 27"/>
          <p:cNvSpPr txBox="1"/>
          <p:nvPr/>
        </p:nvSpPr>
        <p:spPr>
          <a:xfrm>
            <a:off x="5614870" y="4934037"/>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3" name="文本框 2"/>
          <p:cNvSpPr txBox="1"/>
          <p:nvPr/>
        </p:nvSpPr>
        <p:spPr>
          <a:xfrm>
            <a:off x="191035" y="4934037"/>
            <a:ext cx="413896" cy="307777"/>
          </a:xfrm>
          <a:prstGeom prst="rect">
            <a:avLst/>
          </a:prstGeom>
          <a:noFill/>
        </p:spPr>
        <p:txBody>
          <a:bodyPr wrap="non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29" name="文本框 28"/>
          <p:cNvSpPr txBox="1"/>
          <p:nvPr/>
        </p:nvSpPr>
        <p:spPr>
          <a:xfrm>
            <a:off x="188842" y="5552797"/>
            <a:ext cx="508537" cy="307777"/>
          </a:xfrm>
          <a:prstGeom prst="rect">
            <a:avLst/>
          </a:prstGeom>
          <a:noFill/>
        </p:spPr>
        <p:txBody>
          <a:bodyPr wrap="none" rtlCol="0">
            <a:spAutoFit/>
          </a:bodyPr>
          <a:lstStyle/>
          <a:p>
            <a:r>
              <a:rPr lang="en-US" altLang="zh-CN" sz="1400" dirty="0" smtClean="0">
                <a:solidFill>
                  <a:schemeClr val="tx1"/>
                </a:solidFill>
              </a:rPr>
              <a:t>STA</a:t>
            </a:r>
            <a:endParaRPr lang="zh-CN" altLang="en-US" sz="1400" dirty="0">
              <a:solidFill>
                <a:schemeClr val="tx1"/>
              </a:solidFill>
            </a:endParaRPr>
          </a:p>
        </p:txBody>
      </p:sp>
    </p:spTree>
    <p:extLst>
      <p:ext uri="{BB962C8B-B14F-4D97-AF65-F5344CB8AC3E}">
        <p14:creationId xmlns:p14="http://schemas.microsoft.com/office/powerpoint/2010/main" val="2529076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 HE Dynamic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799" y="1828800"/>
            <a:ext cx="7770813" cy="2362199"/>
          </a:xfrm>
        </p:spPr>
        <p:txBody>
          <a:bodyPr/>
          <a:lstStyle/>
          <a:p>
            <a:pPr>
              <a:buFont typeface="Arial" pitchFamily="34" charset="0"/>
              <a:buChar char="•"/>
            </a:pPr>
            <a:r>
              <a:rPr lang="en-US" altLang="zh-CN" sz="1600" b="0" dirty="0" smtClean="0"/>
              <a:t>The </a:t>
            </a:r>
            <a:r>
              <a:rPr lang="en-US" altLang="zh-CN" sz="1600" b="0" dirty="0"/>
              <a:t>non-AP HE STA may enable its multiple receive chains if it receives a Trigger </a:t>
            </a:r>
            <a:r>
              <a:rPr lang="en-US" altLang="zh-CN" sz="1600" b="0" dirty="0" smtClean="0"/>
              <a:t>frame, including</a:t>
            </a:r>
          </a:p>
          <a:p>
            <a:pPr lvl="1">
              <a:buFont typeface="Arial" pitchFamily="34" charset="0"/>
              <a:buChar char="•"/>
            </a:pPr>
            <a:r>
              <a:rPr lang="en-US" altLang="zh-CN" sz="1400" b="0" dirty="0"/>
              <a:t>MU-RTS Trigger </a:t>
            </a:r>
            <a:r>
              <a:rPr lang="en-US" altLang="zh-CN" sz="1400" b="0" dirty="0" smtClean="0"/>
              <a:t>frame</a:t>
            </a:r>
            <a:endParaRPr lang="en-US" altLang="zh-CN" sz="1400" b="0" dirty="0"/>
          </a:p>
          <a:p>
            <a:pPr lvl="1">
              <a:buFont typeface="Arial" pitchFamily="34" charset="0"/>
              <a:buChar char="•"/>
            </a:pPr>
            <a:r>
              <a:rPr lang="en-US" altLang="zh-CN" sz="1400" b="0" dirty="0"/>
              <a:t>BSRP Trigger </a:t>
            </a:r>
            <a:r>
              <a:rPr lang="en-US" altLang="zh-CN" sz="1400" b="0" dirty="0" smtClean="0"/>
              <a:t>frame</a:t>
            </a:r>
            <a:endParaRPr lang="en-US" altLang="zh-CN" sz="1400" b="0" dirty="0"/>
          </a:p>
          <a:p>
            <a:pPr lvl="1">
              <a:buFont typeface="Arial" pitchFamily="34" charset="0"/>
              <a:buChar char="•"/>
            </a:pPr>
            <a:r>
              <a:rPr lang="en-US" altLang="zh-CN" sz="1400" b="0" dirty="0" smtClean="0"/>
              <a:t>BQRP </a:t>
            </a:r>
            <a:r>
              <a:rPr lang="en-US" altLang="zh-CN" sz="1400" b="0" dirty="0"/>
              <a:t>Trigger </a:t>
            </a:r>
            <a:r>
              <a:rPr lang="en-US" altLang="zh-CN" sz="1400" b="0" dirty="0" smtClean="0"/>
              <a:t>frame</a:t>
            </a:r>
          </a:p>
          <a:p>
            <a:pPr>
              <a:buFont typeface="Arial" pitchFamily="34" charset="0"/>
              <a:buChar char="•"/>
            </a:pPr>
            <a:r>
              <a:rPr lang="en-US" altLang="zh-CN" sz="1600" b="0" dirty="0"/>
              <a:t>The STA switches to the multiple receive chain mode if it receives the </a:t>
            </a:r>
            <a:r>
              <a:rPr lang="en-US" altLang="zh-CN" sz="1600" b="0" dirty="0" smtClean="0"/>
              <a:t>Trigger frame </a:t>
            </a:r>
            <a:r>
              <a:rPr lang="en-US" altLang="zh-CN" sz="1600" b="0" dirty="0"/>
              <a:t>addressed to it as defined above and switches back immediately after the </a:t>
            </a:r>
            <a:r>
              <a:rPr lang="en-US" altLang="zh-CN" sz="1600" b="0" dirty="0" smtClean="0"/>
              <a:t>frame exchange sequence ends</a:t>
            </a:r>
            <a:endParaRPr lang="en-US" altLang="zh-CN" sz="1600" b="0" dirty="0"/>
          </a:p>
        </p:txBody>
      </p:sp>
      <p:sp>
        <p:nvSpPr>
          <p:cNvPr id="5" name="矩形 4"/>
          <p:cNvSpPr/>
          <p:nvPr/>
        </p:nvSpPr>
        <p:spPr bwMode="auto">
          <a:xfrm>
            <a:off x="7178500" y="4465635"/>
            <a:ext cx="1435700" cy="155495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 name="矩形 5"/>
          <p:cNvSpPr/>
          <p:nvPr/>
        </p:nvSpPr>
        <p:spPr bwMode="auto">
          <a:xfrm>
            <a:off x="4420884" y="4459287"/>
            <a:ext cx="2763538" cy="1561306"/>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7" name="矩形 6"/>
          <p:cNvSpPr/>
          <p:nvPr/>
        </p:nvSpPr>
        <p:spPr bwMode="auto">
          <a:xfrm>
            <a:off x="2618344" y="4459288"/>
            <a:ext cx="1796620" cy="1561305"/>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537000" y="4459289"/>
            <a:ext cx="2086490" cy="1561305"/>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9" name="直接连接符 8"/>
          <p:cNvCxnSpPr/>
          <p:nvPr/>
        </p:nvCxnSpPr>
        <p:spPr bwMode="auto">
          <a:xfrm>
            <a:off x="533400" y="5373689"/>
            <a:ext cx="808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直接连接符 11"/>
          <p:cNvCxnSpPr/>
          <p:nvPr/>
        </p:nvCxnSpPr>
        <p:spPr bwMode="auto">
          <a:xfrm>
            <a:off x="26242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3" name="矩形 12"/>
          <p:cNvSpPr/>
          <p:nvPr/>
        </p:nvSpPr>
        <p:spPr bwMode="auto">
          <a:xfrm>
            <a:off x="3195763"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Trigger</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4" name="矩形 13"/>
          <p:cNvSpPr/>
          <p:nvPr/>
        </p:nvSpPr>
        <p:spPr bwMode="auto">
          <a:xfrm>
            <a:off x="3881563" y="53736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response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5" name="直接连接符 14"/>
          <p:cNvCxnSpPr/>
          <p:nvPr/>
        </p:nvCxnSpPr>
        <p:spPr bwMode="auto">
          <a:xfrm>
            <a:off x="44149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6" name="矩形 15"/>
          <p:cNvSpPr/>
          <p:nvPr/>
        </p:nvSpPr>
        <p:spPr bwMode="auto">
          <a:xfrm>
            <a:off x="4575600"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7" name="矩形 16"/>
          <p:cNvSpPr/>
          <p:nvPr/>
        </p:nvSpPr>
        <p:spPr bwMode="auto">
          <a:xfrm>
            <a:off x="5181600" y="5373689"/>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8" name="矩形 17"/>
          <p:cNvSpPr/>
          <p:nvPr/>
        </p:nvSpPr>
        <p:spPr bwMode="auto">
          <a:xfrm>
            <a:off x="6087759"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9" name="矩形 18"/>
          <p:cNvSpPr/>
          <p:nvPr/>
        </p:nvSpPr>
        <p:spPr bwMode="auto">
          <a:xfrm>
            <a:off x="6699292" y="5373689"/>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20" name="直接连接符 19"/>
          <p:cNvCxnSpPr/>
          <p:nvPr/>
        </p:nvCxnSpPr>
        <p:spPr bwMode="auto">
          <a:xfrm>
            <a:off x="7184421"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1" name="矩形 20"/>
          <p:cNvSpPr/>
          <p:nvPr/>
        </p:nvSpPr>
        <p:spPr bwMode="auto">
          <a:xfrm>
            <a:off x="710253" y="4534695"/>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2" name="矩形 21"/>
          <p:cNvSpPr/>
          <p:nvPr/>
        </p:nvSpPr>
        <p:spPr bwMode="auto">
          <a:xfrm>
            <a:off x="5022892" y="4533504"/>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3" name="矩形 22"/>
          <p:cNvSpPr/>
          <p:nvPr/>
        </p:nvSpPr>
        <p:spPr bwMode="auto">
          <a:xfrm>
            <a:off x="2678454" y="4533901"/>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4" name="矩形 23"/>
          <p:cNvSpPr/>
          <p:nvPr/>
        </p:nvSpPr>
        <p:spPr bwMode="auto">
          <a:xfrm>
            <a:off x="7193106" y="4533901"/>
            <a:ext cx="1421094"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6" name="文本框 25"/>
          <p:cNvSpPr txBox="1"/>
          <p:nvPr/>
        </p:nvSpPr>
        <p:spPr>
          <a:xfrm>
            <a:off x="5614870" y="4934037"/>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27" name="矩形 26"/>
          <p:cNvSpPr/>
          <p:nvPr/>
        </p:nvSpPr>
        <p:spPr bwMode="auto">
          <a:xfrm>
            <a:off x="885886" y="5373688"/>
            <a:ext cx="990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8" name="矩形 27"/>
          <p:cNvSpPr/>
          <p:nvPr/>
        </p:nvSpPr>
        <p:spPr bwMode="auto">
          <a:xfrm>
            <a:off x="2081984" y="491026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9" name="文本框 28"/>
          <p:cNvSpPr txBox="1"/>
          <p:nvPr/>
        </p:nvSpPr>
        <p:spPr>
          <a:xfrm>
            <a:off x="191035" y="4934037"/>
            <a:ext cx="413896" cy="307777"/>
          </a:xfrm>
          <a:prstGeom prst="rect">
            <a:avLst/>
          </a:prstGeom>
          <a:noFill/>
        </p:spPr>
        <p:txBody>
          <a:bodyPr wrap="non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30" name="文本框 29"/>
          <p:cNvSpPr txBox="1"/>
          <p:nvPr/>
        </p:nvSpPr>
        <p:spPr>
          <a:xfrm>
            <a:off x="188842" y="5552797"/>
            <a:ext cx="508537" cy="307777"/>
          </a:xfrm>
          <a:prstGeom prst="rect">
            <a:avLst/>
          </a:prstGeom>
          <a:noFill/>
        </p:spPr>
        <p:txBody>
          <a:bodyPr wrap="none" rtlCol="0">
            <a:spAutoFit/>
          </a:bodyPr>
          <a:lstStyle/>
          <a:p>
            <a:r>
              <a:rPr lang="en-US" altLang="zh-CN" sz="1400" dirty="0" smtClean="0">
                <a:solidFill>
                  <a:schemeClr val="tx1"/>
                </a:solidFill>
              </a:rPr>
              <a:t>STA</a:t>
            </a:r>
            <a:endParaRPr lang="zh-CN" altLang="en-US" sz="1400" dirty="0">
              <a:solidFill>
                <a:schemeClr val="tx1"/>
              </a:solidFill>
            </a:endParaRPr>
          </a:p>
        </p:txBody>
      </p:sp>
    </p:spTree>
    <p:extLst>
      <p:ext uri="{BB962C8B-B14F-4D97-AF65-F5344CB8AC3E}">
        <p14:creationId xmlns:p14="http://schemas.microsoft.com/office/powerpoint/2010/main" val="2828077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799" y="1524001"/>
            <a:ext cx="7770813" cy="2076542"/>
          </a:xfrm>
        </p:spPr>
        <p:txBody>
          <a:bodyPr/>
          <a:lstStyle/>
          <a:p>
            <a:pPr>
              <a:buFont typeface="Arial" pitchFamily="34" charset="0"/>
              <a:buChar char="•"/>
            </a:pPr>
            <a:r>
              <a:rPr lang="en-US" altLang="zh-CN" sz="1400" b="0" dirty="0" smtClean="0"/>
              <a:t>After multi-ink setup, the non-AP STA can use multiple links and multiple RF chains to communicate with the AP</a:t>
            </a:r>
          </a:p>
          <a:p>
            <a:pPr>
              <a:buFont typeface="Arial" pitchFamily="34" charset="0"/>
              <a:buChar char="•"/>
            </a:pPr>
            <a:r>
              <a:rPr lang="en-US" altLang="zh-CN" sz="1400" b="0" dirty="0" smtClean="0"/>
              <a:t>However, when the traffic load is not so high, the non-AP STA can keep only one link active with only one RF chain, other links can be turned off</a:t>
            </a:r>
          </a:p>
          <a:p>
            <a:pPr>
              <a:buFont typeface="Arial" pitchFamily="34" charset="0"/>
              <a:buChar char="•"/>
            </a:pPr>
            <a:r>
              <a:rPr lang="en-US" altLang="zh-CN" sz="1400" b="0" dirty="0" smtClean="0"/>
              <a:t>Once the AP has data to transmit to the non-AP STA, the first frame shall be transmitted with single link and single stream, then the non-AP STA shall switch </a:t>
            </a:r>
            <a:r>
              <a:rPr lang="en-US" altLang="zh-CN" sz="1400" b="0" dirty="0"/>
              <a:t>to the </a:t>
            </a:r>
            <a:r>
              <a:rPr lang="en-US" altLang="zh-CN" sz="1400" b="0" dirty="0" smtClean="0"/>
              <a:t>multi-link multi-RF </a:t>
            </a:r>
            <a:r>
              <a:rPr lang="en-US" altLang="zh-CN" sz="1400" b="0" dirty="0"/>
              <a:t>chain </a:t>
            </a:r>
            <a:r>
              <a:rPr lang="en-US" altLang="zh-CN" sz="1400" b="0" dirty="0" smtClean="0"/>
              <a:t>state</a:t>
            </a:r>
          </a:p>
          <a:p>
            <a:pPr>
              <a:buFont typeface="Arial" pitchFamily="34" charset="0"/>
              <a:buChar char="•"/>
            </a:pPr>
            <a:r>
              <a:rPr lang="en-US" altLang="zh-CN" sz="1400" b="0" dirty="0" smtClean="0"/>
              <a:t>The non-AP STA can switch back to single-link and single-RF chain </a:t>
            </a:r>
            <a:r>
              <a:rPr lang="en-US" altLang="zh-CN" sz="1400" b="0" dirty="0"/>
              <a:t>immediately after the frame exchange sequence </a:t>
            </a:r>
            <a:r>
              <a:rPr lang="en-US" altLang="zh-CN" sz="1400" b="0" dirty="0" smtClean="0"/>
              <a:t>ends</a:t>
            </a:r>
            <a:endParaRPr lang="en-US" altLang="zh-CN" sz="1400" b="0" dirty="0"/>
          </a:p>
        </p:txBody>
      </p:sp>
      <p:sp>
        <p:nvSpPr>
          <p:cNvPr id="27" name="矩形 26"/>
          <p:cNvSpPr/>
          <p:nvPr/>
        </p:nvSpPr>
        <p:spPr bwMode="auto">
          <a:xfrm>
            <a:off x="7102579" y="3604262"/>
            <a:ext cx="1800955" cy="1419389"/>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8" name="矩形 27"/>
          <p:cNvSpPr/>
          <p:nvPr/>
        </p:nvSpPr>
        <p:spPr bwMode="auto">
          <a:xfrm>
            <a:off x="4344964" y="3597915"/>
            <a:ext cx="2763538" cy="259500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9" name="矩形 28"/>
          <p:cNvSpPr/>
          <p:nvPr/>
        </p:nvSpPr>
        <p:spPr bwMode="auto">
          <a:xfrm>
            <a:off x="2542424" y="3597916"/>
            <a:ext cx="1800740" cy="144200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30" name="矩形 29"/>
          <p:cNvSpPr/>
          <p:nvPr/>
        </p:nvSpPr>
        <p:spPr bwMode="auto">
          <a:xfrm>
            <a:off x="461080" y="3597917"/>
            <a:ext cx="2086490" cy="2595002"/>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31" name="直接连接符 30"/>
          <p:cNvCxnSpPr/>
          <p:nvPr/>
        </p:nvCxnSpPr>
        <p:spPr bwMode="auto">
          <a:xfrm>
            <a:off x="457480" y="4512317"/>
            <a:ext cx="84460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直接连接符 33"/>
          <p:cNvCxnSpPr/>
          <p:nvPr/>
        </p:nvCxnSpPr>
        <p:spPr bwMode="auto">
          <a:xfrm>
            <a:off x="2548343"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5" name="矩形 34"/>
          <p:cNvSpPr/>
          <p:nvPr/>
        </p:nvSpPr>
        <p:spPr bwMode="auto">
          <a:xfrm>
            <a:off x="3026777" y="4055117"/>
            <a:ext cx="626466"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RTS/Data/TF</a:t>
            </a:r>
            <a:endParaRPr lang="zh-CN" altLang="en-US" sz="1200" dirty="0" err="1">
              <a:solidFill>
                <a:schemeClr val="tx1"/>
              </a:solidFill>
            </a:endParaRPr>
          </a:p>
        </p:txBody>
      </p:sp>
      <p:sp>
        <p:nvSpPr>
          <p:cNvPr id="36" name="矩形 35"/>
          <p:cNvSpPr/>
          <p:nvPr/>
        </p:nvSpPr>
        <p:spPr bwMode="auto">
          <a:xfrm>
            <a:off x="3725843" y="4512317"/>
            <a:ext cx="6132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CTS/BA/</a:t>
            </a:r>
            <a:r>
              <a:rPr lang="en-US" altLang="zh-CN" sz="1200" dirty="0" err="1" smtClean="0">
                <a:solidFill>
                  <a:schemeClr val="tx1"/>
                </a:solidFill>
              </a:rPr>
              <a:t>resp</a:t>
            </a:r>
            <a:endParaRPr lang="zh-CN" altLang="en-US" sz="1200" dirty="0" err="1">
              <a:solidFill>
                <a:schemeClr val="tx1"/>
              </a:solidFill>
            </a:endParaRPr>
          </a:p>
        </p:txBody>
      </p:sp>
      <p:cxnSp>
        <p:nvCxnSpPr>
          <p:cNvPr id="37" name="直接连接符 36"/>
          <p:cNvCxnSpPr/>
          <p:nvPr/>
        </p:nvCxnSpPr>
        <p:spPr bwMode="auto">
          <a:xfrm>
            <a:off x="4339043"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8" name="矩形 37"/>
          <p:cNvSpPr/>
          <p:nvPr/>
        </p:nvSpPr>
        <p:spPr bwMode="auto">
          <a:xfrm>
            <a:off x="4499680" y="405511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39" name="矩形 38"/>
          <p:cNvSpPr/>
          <p:nvPr/>
        </p:nvSpPr>
        <p:spPr bwMode="auto">
          <a:xfrm>
            <a:off x="5105680" y="4512317"/>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40" name="矩形 39"/>
          <p:cNvSpPr/>
          <p:nvPr/>
        </p:nvSpPr>
        <p:spPr bwMode="auto">
          <a:xfrm>
            <a:off x="6011839" y="405511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41" name="矩形 40"/>
          <p:cNvSpPr/>
          <p:nvPr/>
        </p:nvSpPr>
        <p:spPr bwMode="auto">
          <a:xfrm>
            <a:off x="6623372" y="4512317"/>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42" name="直接连接符 41"/>
          <p:cNvCxnSpPr/>
          <p:nvPr/>
        </p:nvCxnSpPr>
        <p:spPr bwMode="auto">
          <a:xfrm>
            <a:off x="7108501"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3" name="矩形 42"/>
          <p:cNvSpPr/>
          <p:nvPr/>
        </p:nvSpPr>
        <p:spPr bwMode="auto">
          <a:xfrm>
            <a:off x="634332" y="3673323"/>
            <a:ext cx="1761957"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Multi-link Multi-RF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44" name="矩形 43"/>
          <p:cNvSpPr/>
          <p:nvPr/>
        </p:nvSpPr>
        <p:spPr bwMode="auto">
          <a:xfrm>
            <a:off x="4823144" y="3672132"/>
            <a:ext cx="191028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a:t>Multi-link Multi-RF chain</a:t>
            </a:r>
            <a:endParaRPr lang="zh-CN" altLang="en-US" sz="1050" b="1" dirty="0" err="1"/>
          </a:p>
        </p:txBody>
      </p:sp>
      <p:sp>
        <p:nvSpPr>
          <p:cNvPr id="45" name="矩形 44"/>
          <p:cNvSpPr/>
          <p:nvPr/>
        </p:nvSpPr>
        <p:spPr bwMode="auto">
          <a:xfrm>
            <a:off x="2547569" y="3672529"/>
            <a:ext cx="1796367"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Single-link Single-RF </a:t>
            </a:r>
            <a:r>
              <a:rPr lang="en-US" altLang="zh-CN" sz="1050" b="1" dirty="0"/>
              <a:t>chain</a:t>
            </a:r>
            <a:endParaRPr lang="zh-CN" altLang="en-US" sz="1050" b="1" dirty="0" err="1"/>
          </a:p>
        </p:txBody>
      </p:sp>
      <p:sp>
        <p:nvSpPr>
          <p:cNvPr id="46" name="矩形 45"/>
          <p:cNvSpPr/>
          <p:nvPr/>
        </p:nvSpPr>
        <p:spPr bwMode="auto">
          <a:xfrm>
            <a:off x="7117186" y="3672529"/>
            <a:ext cx="178691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a:t>Single-link Single-RF chain</a:t>
            </a:r>
            <a:endParaRPr lang="zh-CN" altLang="en-US" sz="1050" b="1" dirty="0" err="1"/>
          </a:p>
        </p:txBody>
      </p:sp>
      <p:sp>
        <p:nvSpPr>
          <p:cNvPr id="47" name="文本框 46"/>
          <p:cNvSpPr txBox="1"/>
          <p:nvPr/>
        </p:nvSpPr>
        <p:spPr>
          <a:xfrm>
            <a:off x="5538950" y="4072665"/>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cxnSp>
        <p:nvCxnSpPr>
          <p:cNvPr id="48" name="直接连接符 47"/>
          <p:cNvCxnSpPr/>
          <p:nvPr/>
        </p:nvCxnSpPr>
        <p:spPr bwMode="auto">
          <a:xfrm>
            <a:off x="459280" y="5616421"/>
            <a:ext cx="8444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3" name="矩形 52"/>
          <p:cNvSpPr/>
          <p:nvPr/>
        </p:nvSpPr>
        <p:spPr bwMode="auto">
          <a:xfrm>
            <a:off x="4501480" y="5159221"/>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4" name="矩形 53"/>
          <p:cNvSpPr/>
          <p:nvPr/>
        </p:nvSpPr>
        <p:spPr bwMode="auto">
          <a:xfrm>
            <a:off x="5107480" y="5616421"/>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5" name="矩形 54"/>
          <p:cNvSpPr/>
          <p:nvPr/>
        </p:nvSpPr>
        <p:spPr bwMode="auto">
          <a:xfrm>
            <a:off x="6013639" y="5159221"/>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6" name="矩形 55"/>
          <p:cNvSpPr/>
          <p:nvPr/>
        </p:nvSpPr>
        <p:spPr bwMode="auto">
          <a:xfrm>
            <a:off x="6625172" y="5616421"/>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7" name="文本框 56"/>
          <p:cNvSpPr txBox="1"/>
          <p:nvPr/>
        </p:nvSpPr>
        <p:spPr>
          <a:xfrm>
            <a:off x="5540750" y="5176769"/>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58" name="矩形 57"/>
          <p:cNvSpPr/>
          <p:nvPr/>
        </p:nvSpPr>
        <p:spPr bwMode="auto">
          <a:xfrm>
            <a:off x="2549370" y="5023651"/>
            <a:ext cx="1800740" cy="11692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0" name="矩形 59"/>
          <p:cNvSpPr/>
          <p:nvPr/>
        </p:nvSpPr>
        <p:spPr bwMode="auto">
          <a:xfrm>
            <a:off x="7106548" y="5023651"/>
            <a:ext cx="1800740" cy="11692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1" name="矩形 60"/>
          <p:cNvSpPr/>
          <p:nvPr/>
        </p:nvSpPr>
        <p:spPr bwMode="auto">
          <a:xfrm>
            <a:off x="3228224" y="5455885"/>
            <a:ext cx="515540" cy="3048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off</a:t>
            </a:r>
            <a:endParaRPr lang="zh-CN" altLang="en-US" sz="1050" b="1" dirty="0" err="1"/>
          </a:p>
        </p:txBody>
      </p:sp>
      <p:sp>
        <p:nvSpPr>
          <p:cNvPr id="62" name="矩形 61"/>
          <p:cNvSpPr/>
          <p:nvPr/>
        </p:nvSpPr>
        <p:spPr bwMode="auto">
          <a:xfrm>
            <a:off x="7801015" y="5455885"/>
            <a:ext cx="515540" cy="3048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off</a:t>
            </a:r>
            <a:endParaRPr lang="zh-CN" altLang="en-US" sz="1050" b="1" dirty="0" err="1"/>
          </a:p>
        </p:txBody>
      </p:sp>
      <p:sp>
        <p:nvSpPr>
          <p:cNvPr id="49" name="矩形 48"/>
          <p:cNvSpPr/>
          <p:nvPr/>
        </p:nvSpPr>
        <p:spPr bwMode="auto">
          <a:xfrm>
            <a:off x="838200" y="4518538"/>
            <a:ext cx="109400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 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0" name="矩形 49"/>
          <p:cNvSpPr/>
          <p:nvPr/>
        </p:nvSpPr>
        <p:spPr bwMode="auto">
          <a:xfrm>
            <a:off x="2010335" y="4055116"/>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1" name="文本框 50"/>
          <p:cNvSpPr txBox="1"/>
          <p:nvPr/>
        </p:nvSpPr>
        <p:spPr>
          <a:xfrm>
            <a:off x="306993" y="4036796"/>
            <a:ext cx="503664" cy="307777"/>
          </a:xfrm>
          <a:prstGeom prst="rect">
            <a:avLst/>
          </a:prstGeom>
          <a:noFill/>
        </p:spPr>
        <p:txBody>
          <a:bodyPr wrap="none" rtlCol="0">
            <a:spAutoFit/>
          </a:bodyPr>
          <a:lstStyle/>
          <a:p>
            <a:r>
              <a:rPr lang="en-US" altLang="zh-CN" sz="1400" dirty="0" smtClean="0">
                <a:solidFill>
                  <a:schemeClr val="tx1"/>
                </a:solidFill>
              </a:rPr>
              <a:t>AP1</a:t>
            </a:r>
            <a:endParaRPr lang="zh-CN" altLang="en-US" sz="1400" dirty="0">
              <a:solidFill>
                <a:schemeClr val="tx1"/>
              </a:solidFill>
            </a:endParaRPr>
          </a:p>
        </p:txBody>
      </p:sp>
      <p:sp>
        <p:nvSpPr>
          <p:cNvPr id="52" name="文本框 51"/>
          <p:cNvSpPr txBox="1"/>
          <p:nvPr/>
        </p:nvSpPr>
        <p:spPr>
          <a:xfrm>
            <a:off x="304800" y="4655556"/>
            <a:ext cx="598305" cy="307777"/>
          </a:xfrm>
          <a:prstGeom prst="rect">
            <a:avLst/>
          </a:prstGeom>
          <a:noFill/>
        </p:spPr>
        <p:txBody>
          <a:bodyPr wrap="none" rtlCol="0">
            <a:spAutoFit/>
          </a:bodyPr>
          <a:lstStyle/>
          <a:p>
            <a:r>
              <a:rPr lang="en-US" altLang="zh-CN" sz="1400" dirty="0" smtClean="0">
                <a:solidFill>
                  <a:schemeClr val="tx1"/>
                </a:solidFill>
              </a:rPr>
              <a:t>STA1</a:t>
            </a:r>
            <a:endParaRPr lang="zh-CN" altLang="en-US" sz="1400" dirty="0">
              <a:solidFill>
                <a:schemeClr val="tx1"/>
              </a:solidFill>
            </a:endParaRPr>
          </a:p>
        </p:txBody>
      </p:sp>
      <p:sp>
        <p:nvSpPr>
          <p:cNvPr id="59" name="文本框 58"/>
          <p:cNvSpPr txBox="1"/>
          <p:nvPr/>
        </p:nvSpPr>
        <p:spPr>
          <a:xfrm>
            <a:off x="306993" y="5204031"/>
            <a:ext cx="503664" cy="307777"/>
          </a:xfrm>
          <a:prstGeom prst="rect">
            <a:avLst/>
          </a:prstGeom>
          <a:noFill/>
        </p:spPr>
        <p:txBody>
          <a:bodyPr wrap="none" rtlCol="0">
            <a:spAutoFit/>
          </a:bodyPr>
          <a:lstStyle/>
          <a:p>
            <a:r>
              <a:rPr lang="en-US" altLang="zh-CN" sz="1400" dirty="0" smtClean="0">
                <a:solidFill>
                  <a:schemeClr val="tx1"/>
                </a:solidFill>
              </a:rPr>
              <a:t>AP2</a:t>
            </a:r>
            <a:endParaRPr lang="zh-CN" altLang="en-US" sz="1400" dirty="0">
              <a:solidFill>
                <a:schemeClr val="tx1"/>
              </a:solidFill>
            </a:endParaRPr>
          </a:p>
        </p:txBody>
      </p:sp>
      <p:sp>
        <p:nvSpPr>
          <p:cNvPr id="63" name="文本框 62"/>
          <p:cNvSpPr txBox="1"/>
          <p:nvPr/>
        </p:nvSpPr>
        <p:spPr>
          <a:xfrm>
            <a:off x="304800" y="5822791"/>
            <a:ext cx="598305" cy="307777"/>
          </a:xfrm>
          <a:prstGeom prst="rect">
            <a:avLst/>
          </a:prstGeom>
          <a:noFill/>
        </p:spPr>
        <p:txBody>
          <a:bodyPr wrap="none" rtlCol="0">
            <a:spAutoFit/>
          </a:bodyPr>
          <a:lstStyle/>
          <a:p>
            <a:r>
              <a:rPr lang="en-US" altLang="zh-CN" sz="1400" dirty="0" smtClean="0">
                <a:solidFill>
                  <a:schemeClr val="tx1"/>
                </a:solidFill>
              </a:rPr>
              <a:t>STA2</a:t>
            </a:r>
            <a:endParaRPr lang="zh-CN" altLang="en-US" sz="1400" dirty="0">
              <a:solidFill>
                <a:schemeClr val="tx1"/>
              </a:solidFill>
            </a:endParaRPr>
          </a:p>
        </p:txBody>
      </p:sp>
      <p:sp>
        <p:nvSpPr>
          <p:cNvPr id="64" name="文本框 63"/>
          <p:cNvSpPr txBox="1"/>
          <p:nvPr/>
        </p:nvSpPr>
        <p:spPr>
          <a:xfrm>
            <a:off x="-8396" y="4347779"/>
            <a:ext cx="553357" cy="307777"/>
          </a:xfrm>
          <a:prstGeom prst="rect">
            <a:avLst/>
          </a:prstGeom>
          <a:noFill/>
        </p:spPr>
        <p:txBody>
          <a:bodyPr wrap="none" rtlCol="0">
            <a:spAutoFit/>
          </a:bodyPr>
          <a:lstStyle/>
          <a:p>
            <a:r>
              <a:rPr lang="en-US" altLang="zh-CN" sz="1400" dirty="0" smtClean="0">
                <a:solidFill>
                  <a:schemeClr val="tx1"/>
                </a:solidFill>
              </a:rPr>
              <a:t>link1</a:t>
            </a:r>
            <a:endParaRPr lang="zh-CN" altLang="en-US" sz="1400" dirty="0">
              <a:solidFill>
                <a:schemeClr val="tx1"/>
              </a:solidFill>
            </a:endParaRPr>
          </a:p>
        </p:txBody>
      </p:sp>
      <p:sp>
        <p:nvSpPr>
          <p:cNvPr id="65" name="文本框 64"/>
          <p:cNvSpPr txBox="1"/>
          <p:nvPr/>
        </p:nvSpPr>
        <p:spPr>
          <a:xfrm>
            <a:off x="-18393" y="5462532"/>
            <a:ext cx="553357" cy="307777"/>
          </a:xfrm>
          <a:prstGeom prst="rect">
            <a:avLst/>
          </a:prstGeom>
          <a:noFill/>
        </p:spPr>
        <p:txBody>
          <a:bodyPr wrap="none" rtlCol="0">
            <a:spAutoFit/>
          </a:bodyPr>
          <a:lstStyle/>
          <a:p>
            <a:r>
              <a:rPr lang="en-US" altLang="zh-CN" sz="1400" dirty="0" smtClean="0">
                <a:solidFill>
                  <a:schemeClr val="tx1"/>
                </a:solidFill>
              </a:rPr>
              <a:t>link2</a:t>
            </a:r>
            <a:endParaRPr lang="zh-CN" altLang="en-US" sz="1400" dirty="0">
              <a:solidFill>
                <a:schemeClr val="tx1"/>
              </a:solidFill>
            </a:endParaRPr>
          </a:p>
        </p:txBody>
      </p:sp>
      <p:sp>
        <p:nvSpPr>
          <p:cNvPr id="66" name="文本框 65"/>
          <p:cNvSpPr txBox="1"/>
          <p:nvPr/>
        </p:nvSpPr>
        <p:spPr>
          <a:xfrm>
            <a:off x="602803" y="6218480"/>
            <a:ext cx="6433556" cy="276999"/>
          </a:xfrm>
          <a:prstGeom prst="rect">
            <a:avLst/>
          </a:prstGeom>
          <a:noFill/>
        </p:spPr>
        <p:txBody>
          <a:bodyPr wrap="none" rtlCol="0">
            <a:spAutoFit/>
          </a:bodyPr>
          <a:lstStyle/>
          <a:p>
            <a:r>
              <a:rPr lang="en-US" altLang="zh-CN" sz="1200" dirty="0" smtClean="0">
                <a:solidFill>
                  <a:schemeClr val="tx1"/>
                </a:solidFill>
              </a:rPr>
              <a:t>Note: AP1 and AP2 belong to the same AP-MLD ; STA1 and STA2 belong to the same non-AP MLD</a:t>
            </a:r>
            <a:endParaRPr lang="zh-CN" altLang="en-US" sz="1200" dirty="0">
              <a:solidFill>
                <a:schemeClr val="tx1"/>
              </a:solidFill>
            </a:endParaRPr>
          </a:p>
        </p:txBody>
      </p:sp>
    </p:spTree>
    <p:extLst>
      <p:ext uri="{BB962C8B-B14F-4D97-AF65-F5344CB8AC3E}">
        <p14:creationId xmlns:p14="http://schemas.microsoft.com/office/powerpoint/2010/main" val="631716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799" y="1676400"/>
            <a:ext cx="7770813" cy="3809999"/>
          </a:xfrm>
        </p:spPr>
        <p:txBody>
          <a:bodyPr/>
          <a:lstStyle/>
          <a:p>
            <a:pPr>
              <a:buFont typeface="Arial" pitchFamily="34" charset="0"/>
              <a:buChar char="•"/>
            </a:pPr>
            <a:r>
              <a:rPr lang="en-US" altLang="zh-CN" sz="1600" b="0" dirty="0" smtClean="0"/>
              <a:t>Question 1: when the non-AP STA switches to the multi-link multi-RF chain mode, which links should the non-AP STA turn on?</a:t>
            </a:r>
          </a:p>
          <a:p>
            <a:pPr>
              <a:buFont typeface="Arial" pitchFamily="34" charset="0"/>
              <a:buChar char="•"/>
            </a:pPr>
            <a:endParaRPr lang="en-US" altLang="zh-CN" sz="1600" b="0" dirty="0" smtClean="0"/>
          </a:p>
          <a:p>
            <a:pPr>
              <a:buFont typeface="Arial" pitchFamily="34" charset="0"/>
              <a:buChar char="•"/>
            </a:pPr>
            <a:r>
              <a:rPr lang="en-US" altLang="zh-CN" sz="1600" b="0" dirty="0" smtClean="0"/>
              <a:t>Option 1: turn on all the enabled links</a:t>
            </a:r>
          </a:p>
          <a:p>
            <a:pPr lvl="1">
              <a:buFont typeface="Arial" pitchFamily="34" charset="0"/>
              <a:buChar char="•"/>
            </a:pPr>
            <a:r>
              <a:rPr lang="en-US" altLang="zh-CN" sz="1400" dirty="0" smtClean="0"/>
              <a:t>Easy, but consumes more power</a:t>
            </a:r>
            <a:endParaRPr lang="en-US" altLang="zh-CN" sz="1400" b="0" dirty="0" smtClean="0"/>
          </a:p>
          <a:p>
            <a:pPr>
              <a:buFont typeface="Arial" pitchFamily="34" charset="0"/>
              <a:buChar char="•"/>
            </a:pPr>
            <a:r>
              <a:rPr lang="en-US" altLang="zh-CN" sz="1600" b="0" dirty="0" smtClean="0"/>
              <a:t>Option 2: turn on the links which are mapped by the TIDs of the corresponding DL data frames.</a:t>
            </a:r>
          </a:p>
          <a:p>
            <a:pPr lvl="1">
              <a:buFont typeface="Arial" pitchFamily="34" charset="0"/>
              <a:buChar char="•"/>
            </a:pPr>
            <a:r>
              <a:rPr lang="en-US" altLang="zh-CN" sz="1400" dirty="0" smtClean="0"/>
              <a:t>Power efficient, the AP needs to tell the non-AP STA the TIDs of the DL data</a:t>
            </a:r>
            <a:endParaRPr lang="en-US" altLang="zh-CN" sz="1200" b="0" dirty="0" smtClean="0"/>
          </a:p>
          <a:p>
            <a:pPr>
              <a:buFont typeface="Arial" pitchFamily="34" charset="0"/>
              <a:buChar char="•"/>
            </a:pPr>
            <a:r>
              <a:rPr lang="en-US" altLang="zh-CN" sz="1600" b="0" dirty="0" smtClean="0"/>
              <a:t>Option 3: the </a:t>
            </a:r>
            <a:r>
              <a:rPr lang="en-US" altLang="zh-CN" sz="1600" b="0" dirty="0"/>
              <a:t>AP can tell the non-AP STA which links to turn on</a:t>
            </a:r>
            <a:endParaRPr lang="en-US" altLang="zh-CN" sz="1600" b="0" dirty="0" smtClean="0"/>
          </a:p>
          <a:p>
            <a:pPr lvl="1">
              <a:buFont typeface="Arial" pitchFamily="34" charset="0"/>
              <a:buChar char="•"/>
            </a:pPr>
            <a:r>
              <a:rPr lang="en-US" altLang="zh-CN" sz="1400" dirty="0"/>
              <a:t>Power efficient, the AP needs to tell the non-AP STA the </a:t>
            </a:r>
            <a:r>
              <a:rPr lang="en-US" altLang="zh-CN" sz="1400" dirty="0" smtClean="0"/>
              <a:t>links that it is going to use</a:t>
            </a:r>
          </a:p>
          <a:p>
            <a:pPr>
              <a:buFont typeface="Arial" pitchFamily="34" charset="0"/>
              <a:buChar char="•"/>
            </a:pPr>
            <a:endParaRPr lang="en-US" altLang="zh-CN" sz="1800" dirty="0"/>
          </a:p>
          <a:p>
            <a:pPr>
              <a:buFont typeface="Arial" pitchFamily="34" charset="0"/>
              <a:buChar char="•"/>
            </a:pPr>
            <a:r>
              <a:rPr lang="en-US" altLang="zh-CN" sz="1800" dirty="0" smtClean="0"/>
              <a:t>We prefer option 3, and OK with option 1 and 2</a:t>
            </a:r>
            <a:endParaRPr lang="en-US" altLang="zh-CN" sz="1800" dirty="0"/>
          </a:p>
          <a:p>
            <a:pPr>
              <a:buFont typeface="Arial" pitchFamily="34" charset="0"/>
              <a:buChar char="•"/>
            </a:pPr>
            <a:endParaRPr lang="en-US" altLang="zh-CN" sz="1600" b="0" dirty="0" smtClean="0"/>
          </a:p>
        </p:txBody>
      </p:sp>
    </p:spTree>
    <p:extLst>
      <p:ext uri="{BB962C8B-B14F-4D97-AF65-F5344CB8AC3E}">
        <p14:creationId xmlns:p14="http://schemas.microsoft.com/office/powerpoint/2010/main" val="3645848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799" y="1676400"/>
            <a:ext cx="7770813" cy="3809999"/>
          </a:xfrm>
        </p:spPr>
        <p:txBody>
          <a:bodyPr/>
          <a:lstStyle/>
          <a:p>
            <a:pPr>
              <a:buFont typeface="Arial" pitchFamily="34" charset="0"/>
              <a:buChar char="•"/>
            </a:pPr>
            <a:r>
              <a:rPr lang="en-US" altLang="zh-CN" sz="1600" b="0" dirty="0" smtClean="0"/>
              <a:t>Question 2: How to determine the frame sequences on multiple links have ended?</a:t>
            </a:r>
          </a:p>
          <a:p>
            <a:pPr>
              <a:buFont typeface="Arial" pitchFamily="34" charset="0"/>
              <a:buChar char="•"/>
            </a:pPr>
            <a:endParaRPr lang="en-US" altLang="zh-CN" sz="1600" b="0" dirty="0" smtClean="0"/>
          </a:p>
          <a:p>
            <a:pPr>
              <a:buFont typeface="Arial" pitchFamily="34" charset="0"/>
              <a:buChar char="•"/>
            </a:pPr>
            <a:r>
              <a:rPr lang="en-US" altLang="zh-CN" sz="1600" b="0" dirty="0" smtClean="0"/>
              <a:t>Option 1: Link-by-Link determination</a:t>
            </a:r>
          </a:p>
          <a:p>
            <a:pPr lvl="1">
              <a:buFont typeface="Arial" pitchFamily="34" charset="0"/>
              <a:buChar char="•"/>
            </a:pPr>
            <a:r>
              <a:rPr lang="en-US" altLang="zh-CN" sz="1400" dirty="0" smtClean="0"/>
              <a:t>Each link can be switched off if one of the following happens</a:t>
            </a:r>
          </a:p>
          <a:p>
            <a:pPr lvl="2">
              <a:buFont typeface="Arial" pitchFamily="34" charset="0"/>
              <a:buChar char="•"/>
            </a:pPr>
            <a:r>
              <a:rPr lang="en-US" altLang="zh-CN" sz="1200" dirty="0"/>
              <a:t>It receives an individually addressed frame addressed to another STA</a:t>
            </a:r>
            <a:r>
              <a:rPr lang="en-US" altLang="zh-CN" sz="1200" dirty="0" smtClean="0"/>
              <a:t>.</a:t>
            </a:r>
          </a:p>
          <a:p>
            <a:pPr lvl="2">
              <a:buFont typeface="Arial" pitchFamily="34" charset="0"/>
              <a:buChar char="•"/>
            </a:pPr>
            <a:r>
              <a:rPr lang="en-US" altLang="zh-CN" sz="1200" dirty="0" smtClean="0"/>
              <a:t>It </a:t>
            </a:r>
            <a:r>
              <a:rPr lang="en-US" altLang="zh-CN" sz="1200" dirty="0"/>
              <a:t>receives a frame with a TA that differs from the TA of the frame that started the TXOP</a:t>
            </a:r>
            <a:r>
              <a:rPr lang="en-US" altLang="zh-CN" sz="1200" dirty="0" smtClean="0"/>
              <a:t>.</a:t>
            </a:r>
          </a:p>
          <a:p>
            <a:pPr lvl="2">
              <a:buFont typeface="Arial" pitchFamily="34" charset="0"/>
              <a:buChar char="•"/>
            </a:pPr>
            <a:r>
              <a:rPr lang="en-US" altLang="zh-CN" sz="1200" dirty="0" smtClean="0"/>
              <a:t>The </a:t>
            </a:r>
            <a:r>
              <a:rPr lang="en-US" altLang="zh-CN" sz="1200" dirty="0"/>
              <a:t>CS mechanism </a:t>
            </a:r>
            <a:r>
              <a:rPr lang="en-US" altLang="zh-CN" sz="1200" dirty="0" smtClean="0"/>
              <a:t>indicates </a:t>
            </a:r>
            <a:r>
              <a:rPr lang="en-US" altLang="zh-CN" sz="1200" dirty="0"/>
              <a:t>that the medium is idle at the </a:t>
            </a:r>
            <a:r>
              <a:rPr lang="en-US" altLang="zh-CN" sz="1200" dirty="0" err="1" smtClean="0"/>
              <a:t>TxPIFS</a:t>
            </a:r>
            <a:r>
              <a:rPr lang="en-US" altLang="zh-CN" sz="1200" dirty="0" smtClean="0"/>
              <a:t> slot boundary (counting from the time that the STA starts receiving its own frames). </a:t>
            </a:r>
          </a:p>
          <a:p>
            <a:pPr lvl="1">
              <a:buFont typeface="Arial" pitchFamily="34" charset="0"/>
              <a:buChar char="•"/>
            </a:pPr>
            <a:r>
              <a:rPr lang="en-US" altLang="zh-CN" sz="1400" b="0" dirty="0" smtClean="0"/>
              <a:t>Drawback: limitation on cross-link retry</a:t>
            </a:r>
          </a:p>
          <a:p>
            <a:pPr>
              <a:buFont typeface="Arial" pitchFamily="34" charset="0"/>
              <a:buChar char="•"/>
            </a:pPr>
            <a:r>
              <a:rPr lang="en-US" altLang="zh-CN" sz="1600" b="0" dirty="0" smtClean="0"/>
              <a:t>Option 2: MLD level determination</a:t>
            </a:r>
          </a:p>
          <a:p>
            <a:pPr lvl="1">
              <a:buFont typeface="Arial" pitchFamily="34" charset="0"/>
              <a:buChar char="•"/>
            </a:pPr>
            <a:r>
              <a:rPr lang="en-US" altLang="zh-CN" sz="1400" dirty="0" smtClean="0"/>
              <a:t>Use the “More Data” bit to serve the purpose since the meaning of the “More Data” bit has been changed for the MLD [1]</a:t>
            </a:r>
          </a:p>
          <a:p>
            <a:pPr lvl="2">
              <a:buFont typeface="Arial" pitchFamily="34" charset="0"/>
              <a:buChar char="•"/>
            </a:pPr>
            <a:r>
              <a:rPr lang="en-US" altLang="zh-CN" sz="1100" dirty="0" smtClean="0"/>
              <a:t>Passed SP: When </a:t>
            </a:r>
            <a:r>
              <a:rPr lang="en-US" altLang="zh-CN" sz="1100" dirty="0"/>
              <a:t>AP MLD transmit a BU in one link to a non-AP MLD, if there is at least one additional buffered BU of any TID or management frames that is mapped to this link by TID-to-link mapping or default mapping for the same non-AP MLD, the More Data subfield is set to 1, otherwise the More Data subfield is set to 0.</a:t>
            </a:r>
            <a:endParaRPr lang="en-US" altLang="zh-CN" sz="1100" b="0" dirty="0" smtClean="0"/>
          </a:p>
          <a:p>
            <a:pPr>
              <a:buFont typeface="Arial" pitchFamily="34" charset="0"/>
              <a:buChar char="•"/>
            </a:pPr>
            <a:r>
              <a:rPr lang="en-US" altLang="zh-CN" sz="1600" dirty="0"/>
              <a:t>We prefer option </a:t>
            </a:r>
            <a:r>
              <a:rPr lang="en-US" altLang="zh-CN" sz="1600" dirty="0" smtClean="0"/>
              <a:t>2, and OK </a:t>
            </a:r>
            <a:r>
              <a:rPr lang="en-US" altLang="zh-CN" sz="1600" dirty="0"/>
              <a:t>with option </a:t>
            </a:r>
            <a:r>
              <a:rPr lang="en-US" altLang="zh-CN" sz="1600" dirty="0" smtClean="0"/>
              <a:t>1</a:t>
            </a:r>
            <a:endParaRPr lang="en-US" altLang="zh-CN" sz="1600" dirty="0"/>
          </a:p>
          <a:p>
            <a:pPr>
              <a:buFont typeface="Arial" pitchFamily="34" charset="0"/>
              <a:buChar char="•"/>
            </a:pPr>
            <a:endParaRPr lang="en-US" altLang="zh-CN" sz="1600" b="0" dirty="0" smtClean="0"/>
          </a:p>
        </p:txBody>
      </p:sp>
    </p:spTree>
    <p:extLst>
      <p:ext uri="{BB962C8B-B14F-4D97-AF65-F5344CB8AC3E}">
        <p14:creationId xmlns:p14="http://schemas.microsoft.com/office/powerpoint/2010/main" val="2223861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We propose a multi-link SM power save mode in this contribution</a:t>
            </a:r>
          </a:p>
          <a:p>
            <a:pPr marL="342900" lvl="1" indent="-342900">
              <a:buChar char="•"/>
            </a:pPr>
            <a:r>
              <a:rPr lang="en-US" altLang="zh-CN" dirty="0" smtClean="0"/>
              <a:t>Single link and single stream is enabled after entering the ML SM power save mode</a:t>
            </a:r>
          </a:p>
          <a:p>
            <a:pPr marL="342900" lvl="1" indent="-342900">
              <a:buChar char="•"/>
            </a:pPr>
            <a:r>
              <a:rPr lang="en-US" altLang="zh-CN" dirty="0" smtClean="0"/>
              <a:t>Multi-link and multi-stream will be activated when the DL data frames arrive.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support to define a Multi-link SM Power Save Mode as in slide 5?</a:t>
            </a:r>
            <a:endParaRPr lang="en-US" altLang="zh-CN" sz="1200" dirty="0"/>
          </a:p>
        </p:txBody>
      </p:sp>
    </p:spTree>
    <p:extLst>
      <p:ext uri="{BB962C8B-B14F-4D97-AF65-F5344CB8AC3E}">
        <p14:creationId xmlns:p14="http://schemas.microsoft.com/office/powerpoint/2010/main" val="3921189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200" b="0" i="0" u="none" strike="noStrike" cap="none" normalizeH="0" baseline="0" dirty="0" err="1"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CEEACA"/>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60101</TotalTime>
  <Words>961</Words>
  <Application>Microsoft Office PowerPoint</Application>
  <PresentationFormat>全屏显示(4:3)</PresentationFormat>
  <Paragraphs>141</Paragraphs>
  <Slides>10</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Arial Unicode MS</vt:lpstr>
      <vt:lpstr>MS Gothic</vt:lpstr>
      <vt:lpstr>Arial</vt:lpstr>
      <vt:lpstr>Times New Roman</vt:lpstr>
      <vt:lpstr>Office Theme</vt:lpstr>
      <vt:lpstr>Multi Link SM Power Save Mode</vt:lpstr>
      <vt:lpstr>Introduction</vt:lpstr>
      <vt:lpstr>Recap – Dynamic SM Power Save Mode</vt:lpstr>
      <vt:lpstr>Recap – HE Dynamic SM Power Save Mode</vt:lpstr>
      <vt:lpstr>ML SM Power Save Mode</vt:lpstr>
      <vt:lpstr>ML SM Power Save Mode</vt:lpstr>
      <vt:lpstr>ML SM Power Save Mode</vt:lpstr>
      <vt:lpstr>Conclusion</vt:lpstr>
      <vt:lpstr>Straw Poll 1</vt:lpstr>
      <vt:lpstr>Reference</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Jason Yuchen Guo</dc:creator>
  <cp:lastModifiedBy>Guoyuchen (Jason Yuchen Guo)</cp:lastModifiedBy>
  <cp:revision>1286</cp:revision>
  <cp:lastPrinted>1601-01-01T00:00:00Z</cp:lastPrinted>
  <dcterms:created xsi:type="dcterms:W3CDTF">2015-10-31T00:33:08Z</dcterms:created>
  <dcterms:modified xsi:type="dcterms:W3CDTF">2020-07-13T12:01:52Z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(3)U9QgTq0MTRLt1IPu6/zBWBnGS9CfEd6+fZo13XW2UOvjU7M8LZUX4oi+Qz8D23KrXvtRMvih
zBjt75pYM3svskdtxLm7J7Ji5pD1NNnFHWFeFXj8o5XodSdfrMewuhJ0kchWdxNc/e10ZGkK
GxoyejwbPG4GFSdKuvIeIdxtlptLzETS+g0zjlY2R3Oe3yRiPleEg/qTNVQH01zMyjw0r0ZP
KATUasRd7p4FGR6hQB</vt:lpwstr>
  </property>
  <property fmtid="{D5CDD505-2E9C-101B-9397-08002B2CF9AE}" pid="3" name="_2015_ms_pID_7253431">
    <vt:lpwstr>aqY4gqYqHs0EWj3C21av8EatOIFXkVuUQcL/luW0MMOG5ZZuf386gz
a9ZuuGVWaskGcGupjPB1K+YLGVJikeXXED39yuW2EsCQr2vo1XgpK/kOcMSR4aFOJPnXC12W
kiOyQPbx7RTEC3kh/bhYWLePZyMINL/8aFNOnzDZZd/LTYwZyBUUEWZFKveJHOIpqkn8X8DQ
hFkDKh0ibDe32RhYdllx774y81+Q6NNyYD4+</vt:lpwstr>
  </property>
  <property fmtid="{D5CDD505-2E9C-101B-9397-08002B2CF9AE}" pid="4" name="_2015_ms_pID_7253432">
    <vt:lpwstr>tZ245nhC/ORg1XnSCdwQcpw=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1594600459</vt:lpwstr>
  </property>
</Properties>
</file>