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330" r:id="rId3"/>
    <p:sldId id="346" r:id="rId4"/>
    <p:sldId id="347" r:id="rId5"/>
    <p:sldId id="355" r:id="rId6"/>
    <p:sldId id="351" r:id="rId7"/>
    <p:sldId id="348" r:id="rId8"/>
    <p:sldId id="352" r:id="rId9"/>
    <p:sldId id="353" r:id="rId10"/>
    <p:sldId id="349" r:id="rId11"/>
    <p:sldId id="354" r:id="rId12"/>
    <p:sldId id="350" r:id="rId13"/>
    <p:sldId id="336" r:id="rId14"/>
    <p:sldId id="312" r:id="rId15"/>
    <p:sldId id="357" r:id="rId16"/>
    <p:sldId id="345" r:id="rId17"/>
    <p:sldId id="358" r:id="rId18"/>
    <p:sldId id="360" r:id="rId1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ITRAKAR_Rojan" initials="C" lastIdx="3" clrIdx="0"/>
  <p:cmAuthor id="1" name="Rojan Chitrakar" initials="RC" lastIdx="6" clrIdx="1">
    <p:extLst>
      <p:ext uri="{19B8F6BF-5375-455C-9EA6-DF929625EA0E}">
        <p15:presenceInfo xmlns="" xmlns:p15="http://schemas.microsoft.com/office/powerpoint/2012/main" userId="S-1-5-21-3734395507-3439540992-2097805461-7557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31" autoAdjust="0"/>
    <p:restoredTop sz="92244" autoAdjust="0"/>
  </p:normalViewPr>
  <p:slideViewPr>
    <p:cSldViewPr>
      <p:cViewPr varScale="1">
        <p:scale>
          <a:sx n="78" d="100"/>
          <a:sy n="78" d="100"/>
        </p:scale>
        <p:origin x="-1930" y="-6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Less signaling overhead, but also less flexible.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802.11-15/0496r5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Edward Au (Marvell Semiconductor)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dirty="0" smtClean="0"/>
              <a:t>Page </a:t>
            </a:r>
            <a:fld id="{A4C469B6-0354-4D64-BCEB-6541BE9EF06F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21374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More signaling overhead, but more</a:t>
            </a:r>
            <a:r>
              <a:rPr lang="en-US" baseline="0" dirty="0" smtClean="0"/>
              <a:t> </a:t>
            </a:r>
            <a:r>
              <a:rPr lang="en-US" dirty="0" smtClean="0"/>
              <a:t>flexible.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802.11-15/0496r5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Edward Au (Marvell Semiconductor)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dirty="0" smtClean="0"/>
              <a:t>Page </a:t>
            </a:r>
            <a:fld id="{A4C469B6-0354-4D64-BCEB-6541BE9EF06F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5782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 dirty="0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802.11-20/0751r0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 smtClean="0"/>
              <a:t>May </a:t>
            </a:r>
            <a:r>
              <a:rPr lang="en-US" altLang="en-US" sz="1800" b="1" dirty="0"/>
              <a:t>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Multi-link </a:t>
            </a:r>
            <a:r>
              <a:rPr lang="en-US" altLang="ko-KR" dirty="0" smtClean="0"/>
              <a:t>Setup clarifications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2020-05-11</a:t>
            </a:r>
            <a:endParaRPr lang="en-US" altLang="en-US" sz="2000" b="0" dirty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648235"/>
              </p:ext>
            </p:extLst>
          </p:nvPr>
        </p:nvGraphicFramePr>
        <p:xfrm>
          <a:off x="381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2469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202 Bedok South Avenue 1, #02-11 Singapore 469332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rojan.chitrakar@sg.panasonic.com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 Ding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78486419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 smtClean="0"/>
              <a:t>Multi-link Setup Response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82608" y="1524000"/>
            <a:ext cx="8978783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200" dirty="0" smtClean="0"/>
              <a:t>An </a:t>
            </a:r>
            <a:r>
              <a:rPr lang="en-US" sz="2200" dirty="0"/>
              <a:t>AP </a:t>
            </a:r>
            <a:r>
              <a:rPr lang="en-US" sz="2200" dirty="0" smtClean="0"/>
              <a:t>MLD takes the link quality of a link in account when deciding whether or not to allow setup of a requested link. </a:t>
            </a:r>
            <a:r>
              <a:rPr lang="en-US" sz="2200" b="1" dirty="0" smtClean="0"/>
              <a:t>AP MLD may selectively disallow setup of links with low link quality </a:t>
            </a:r>
            <a:r>
              <a:rPr lang="en-US" sz="2200" dirty="0" smtClean="0"/>
              <a:t>and only allow setup of links with acceptable link quality.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000" dirty="0"/>
              <a:t>Multi-link Setup Response only includes information (e.g. Link ID, AID, capabilities, Operation parameters etc.) of the links that are setup. Information of links that are not setup is not included. 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000" dirty="0"/>
              <a:t>E.g. Information of link 2 &amp; link 3 are included, but information of link 1 is not included even though links 1,2 &amp; 3 were </a:t>
            </a:r>
            <a:r>
              <a:rPr lang="en-US" sz="2000" dirty="0" smtClean="0"/>
              <a:t>requested =&gt; link 2 &amp; link 3 are setup.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 bwMode="auto">
          <a:xfrm>
            <a:off x="82608" y="5029200"/>
            <a:ext cx="8908992" cy="838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Multi-link Setup 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Response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631660" y="5257800"/>
            <a:ext cx="2527570" cy="457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 2 Information: Link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ID, AID, capabilities, Operation parameters…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311630" y="5257800"/>
            <a:ext cx="2527570" cy="457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 3 Information: Link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ID, AID, Operation parameters…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828800" y="5257800"/>
            <a:ext cx="1371600" cy="457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ML Setup Status = SUCCESS</a:t>
            </a:r>
          </a:p>
        </p:txBody>
      </p:sp>
    </p:spTree>
    <p:extLst>
      <p:ext uri="{BB962C8B-B14F-4D97-AF65-F5344CB8AC3E}">
        <p14:creationId xmlns:p14="http://schemas.microsoft.com/office/powerpoint/2010/main" val="3501647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11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 smtClean="0"/>
              <a:t>Multi-link Setup: An Example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82608" y="1455003"/>
            <a:ext cx="89787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Non-AP MLD requests setup of links 1, 2 &amp; 3 by sending the Multi-link Setup Request over Link 3 and also includes the link quality of all 3 links.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AP MLD finds the link quality of link 1 to be below its acceptable range and only allows the setup of links 2 &amp; 3.</a:t>
            </a:r>
            <a:endParaRPr lang="en-US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098" y="3594100"/>
            <a:ext cx="8304213" cy="227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3209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 smtClean="0"/>
              <a:t>Multi-link Re-setup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82608" y="1371600"/>
            <a:ext cx="89787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1800" dirty="0" smtClean="0"/>
              <a:t>Non-AP MLD and AP MLD may negotiate the setup of additional links by performing a re-setup without needing to tear down existing Multi-link </a:t>
            </a:r>
            <a:r>
              <a:rPr lang="en-US" sz="1800" dirty="0" smtClean="0"/>
              <a:t>Setup, e.g. when the non-AP MLD gets in range of the AP MLD in an unsetup link.</a:t>
            </a:r>
            <a:endParaRPr lang="en-US" sz="1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710" y="2362200"/>
            <a:ext cx="7529512" cy="407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5904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13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Conclusion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228600" y="1524000"/>
            <a:ext cx="8686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800" dirty="0" smtClean="0"/>
              <a:t>We discussed how the links for Multi-link setup may be requested and responded. We prefer the links to be setup to be implicitly indicated by inclusion of the link information in the ML setup frames.</a:t>
            </a:r>
            <a:endParaRPr lang="en-US" sz="2800" dirty="0"/>
          </a:p>
          <a:p>
            <a:pPr marL="447675" indent="-447675"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800" dirty="0" smtClean="0"/>
              <a:t>We also proposed that non-AP MLD includes information of link quality of non-transmitted links in the Multi-link setup request to help the AP MLD to decide whether or not to accept the setup request of non-transmitted links.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82027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7630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0" dirty="0" smtClean="0"/>
              <a:t>[1</a:t>
            </a:r>
            <a:r>
              <a:rPr lang="en-US" sz="2200" b="0" dirty="0"/>
              <a:t>] </a:t>
            </a:r>
            <a:r>
              <a:rPr lang="en-US" sz="2200" b="0" dirty="0" smtClean="0"/>
              <a:t>20/0566r18 </a:t>
            </a:r>
            <a:r>
              <a:rPr lang="en-US" sz="2200" b="0" dirty="0"/>
              <a:t>- Compendium of straw polls and </a:t>
            </a:r>
            <a:r>
              <a:rPr lang="en-US" sz="2200" b="0" dirty="0" smtClean="0"/>
              <a:t>potential </a:t>
            </a:r>
            <a:r>
              <a:rPr lang="en-US" sz="2200" b="0" dirty="0"/>
              <a:t>changes to the Specification Framework </a:t>
            </a:r>
            <a:r>
              <a:rPr lang="en-US" sz="2200" b="0" dirty="0" smtClean="0"/>
              <a:t>Document</a:t>
            </a:r>
          </a:p>
          <a:p>
            <a:pPr marL="0" indent="0">
              <a:buNone/>
            </a:pPr>
            <a:r>
              <a:rPr lang="en-US" sz="2200" b="0" dirty="0"/>
              <a:t>[2] </a:t>
            </a:r>
            <a:r>
              <a:rPr lang="en-US" sz="2200" b="0" dirty="0" smtClean="0"/>
              <a:t>20/030r4 </a:t>
            </a:r>
            <a:r>
              <a:rPr lang="en-US" sz="2200" b="0" dirty="0"/>
              <a:t>- Multi-link Association Follow Up (Guogang </a:t>
            </a:r>
            <a:r>
              <a:rPr lang="en-US" sz="2200" b="0" dirty="0" smtClean="0"/>
              <a:t>Huang)</a:t>
            </a:r>
          </a:p>
          <a:p>
            <a:pPr marL="0" indent="0">
              <a:buNone/>
            </a:pPr>
            <a:r>
              <a:rPr lang="en-US" sz="2200" b="0" dirty="0" smtClean="0"/>
              <a:t>[3] 20/0387r0 - </a:t>
            </a:r>
            <a:r>
              <a:rPr lang="en-US" sz="2200" b="0" dirty="0"/>
              <a:t>Multi-link Setup Follow Up </a:t>
            </a:r>
            <a:r>
              <a:rPr lang="en-US" sz="2200" b="0" dirty="0" smtClean="0"/>
              <a:t>II (Po-kai)</a:t>
            </a:r>
            <a:endParaRPr lang="en-US" sz="2200" b="0" dirty="0"/>
          </a:p>
          <a:p>
            <a:pPr marL="0" indent="0">
              <a:buNone/>
            </a:pPr>
            <a:endParaRPr lang="en-US" sz="22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0FF88134-36A3-492E-B6B5-2F4703E76746}" type="slidenum">
              <a:rPr lang="en-US" altLang="en-US" smtClean="0"/>
              <a:pPr/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15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1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6200" y="1524000"/>
            <a:ext cx="89154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 smtClean="0"/>
              <a:t>In the Multi-link Setup Request, which option do you prefer </a:t>
            </a:r>
            <a:r>
              <a:rPr lang="en-US" sz="2800" b="1" dirty="0"/>
              <a:t>for </a:t>
            </a:r>
            <a:r>
              <a:rPr lang="en-US" sz="2800" b="1" dirty="0" smtClean="0"/>
              <a:t>a </a:t>
            </a:r>
            <a:r>
              <a:rPr lang="en-US" sz="2800" b="1" dirty="0"/>
              <a:t>non-AP MLD </a:t>
            </a:r>
            <a:r>
              <a:rPr lang="en-US" sz="2800" b="1" dirty="0" smtClean="0"/>
              <a:t>to indicate </a:t>
            </a:r>
            <a:r>
              <a:rPr lang="en-US" sz="2800" b="1" dirty="0"/>
              <a:t>that a link is requested for </a:t>
            </a:r>
            <a:r>
              <a:rPr lang="en-US" sz="2800" b="1" dirty="0" smtClean="0"/>
              <a:t>setup: </a:t>
            </a:r>
            <a:endParaRPr lang="en-US" sz="2800" b="1" dirty="0"/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800" dirty="0" smtClean="0"/>
              <a:t>Option 1: Implicitly by </a:t>
            </a:r>
            <a:r>
              <a:rPr lang="en-US" sz="2800" dirty="0"/>
              <a:t>including information of the link in the Multi-link Setup Request</a:t>
            </a:r>
            <a:r>
              <a:rPr lang="en-US" sz="2800" dirty="0" smtClean="0"/>
              <a:t>.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800" dirty="0" smtClean="0"/>
              <a:t>Option 2: Using explicit signaling (e.g. a Request bit in the Link Information)</a:t>
            </a:r>
          </a:p>
          <a:p>
            <a:pPr lvl="0"/>
            <a:endParaRPr lang="en-US" sz="24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 smtClean="0"/>
              <a:t>Option 1 / Option 2 / Others / Abstain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0335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16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</a:t>
            </a:r>
            <a:r>
              <a:rPr lang="en-US" altLang="ko-KR" sz="3600" kern="0" dirty="0" smtClean="0">
                <a:ea typeface="Gulim" pitchFamily="34" charset="-127"/>
              </a:rPr>
              <a:t>2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6200" y="1524000"/>
            <a:ext cx="89154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to </a:t>
            </a:r>
            <a:r>
              <a:rPr lang="en-US" sz="2800" b="1" dirty="0" smtClean="0"/>
              <a:t>add to the 11be SFD: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800" dirty="0" smtClean="0"/>
              <a:t>An AP </a:t>
            </a:r>
            <a:r>
              <a:rPr lang="en-US" sz="2800" dirty="0"/>
              <a:t>MLD indicates that a link </a:t>
            </a:r>
            <a:r>
              <a:rPr lang="en-US" sz="2800" dirty="0" smtClean="0"/>
              <a:t>has been setup as part of a Multi-link Setup </a:t>
            </a:r>
            <a:r>
              <a:rPr lang="en-US" sz="2800" dirty="0"/>
              <a:t>by including information of the link in the Multi-link Setup </a:t>
            </a:r>
            <a:r>
              <a:rPr lang="en-US" sz="2800" dirty="0" smtClean="0"/>
              <a:t>Response.</a:t>
            </a:r>
            <a:endParaRPr lang="en-US" sz="2800" dirty="0"/>
          </a:p>
          <a:p>
            <a:pPr lvl="0"/>
            <a:endParaRPr lang="en-US" sz="24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Y/N/A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02264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17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</a:t>
            </a:r>
            <a:r>
              <a:rPr lang="en-US" altLang="ko-KR" sz="3600" kern="0" dirty="0" smtClean="0">
                <a:ea typeface="Gulim" pitchFamily="34" charset="-127"/>
              </a:rPr>
              <a:t>3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6200" y="1524000"/>
            <a:ext cx="8915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to </a:t>
            </a:r>
            <a:r>
              <a:rPr lang="en-US" sz="2800" b="1" dirty="0" smtClean="0"/>
              <a:t>add to the 11be SFD: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800" dirty="0"/>
              <a:t>A non-AP MLD </a:t>
            </a:r>
            <a:r>
              <a:rPr lang="en-US" sz="2800" dirty="0" smtClean="0"/>
              <a:t>should indicate, in the </a:t>
            </a:r>
            <a:r>
              <a:rPr lang="en-US" sz="2800" dirty="0"/>
              <a:t>Multi-link Setup </a:t>
            </a:r>
            <a:r>
              <a:rPr lang="en-US" sz="2800" dirty="0" smtClean="0"/>
              <a:t>Request, the link quality of each link that is </a:t>
            </a:r>
            <a:r>
              <a:rPr lang="en-US" sz="2800" dirty="0"/>
              <a:t>requested for </a:t>
            </a:r>
            <a:r>
              <a:rPr lang="en-US" sz="2800" dirty="0" smtClean="0"/>
              <a:t>setup, aside from the link </a:t>
            </a:r>
            <a:r>
              <a:rPr lang="en-US" sz="2800" dirty="0" smtClean="0"/>
              <a:t>in </a:t>
            </a:r>
            <a:r>
              <a:rPr lang="en-US" sz="2800" dirty="0" smtClean="0"/>
              <a:t>which the Multi-link Setup is negotiated.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800" dirty="0" smtClean="0"/>
              <a:t>NOTE – Definition of link quality is TBD.</a:t>
            </a:r>
            <a:endParaRPr lang="en-US" sz="2400" dirty="0"/>
          </a:p>
          <a:p>
            <a:pPr marL="914400" lvl="1" indent="-457200">
              <a:buFont typeface="Wingdings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Y/N/A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58629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18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</a:t>
            </a:r>
            <a:r>
              <a:rPr lang="en-US" altLang="ko-KR" sz="3600" kern="0" dirty="0" smtClean="0">
                <a:ea typeface="Gulim" pitchFamily="34" charset="-127"/>
              </a:rPr>
              <a:t>4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6200" y="1524000"/>
            <a:ext cx="89154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to </a:t>
            </a:r>
            <a:r>
              <a:rPr lang="en-US" sz="2800" b="1" dirty="0" smtClean="0"/>
              <a:t>add to the 11be SFD: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800" dirty="0" smtClean="0"/>
              <a:t>A non-AP </a:t>
            </a:r>
            <a:r>
              <a:rPr lang="en-US" sz="2800" dirty="0"/>
              <a:t>MLD and </a:t>
            </a:r>
            <a:r>
              <a:rPr lang="en-US" sz="2800" dirty="0" smtClean="0"/>
              <a:t>an AP </a:t>
            </a:r>
            <a:r>
              <a:rPr lang="en-US" sz="2800" dirty="0"/>
              <a:t>MLD may negotiate the setup of additional links </a:t>
            </a:r>
            <a:r>
              <a:rPr lang="en-US" sz="2800" dirty="0" smtClean="0"/>
              <a:t>without tearing </a:t>
            </a:r>
            <a:r>
              <a:rPr lang="en-US" sz="2800" dirty="0"/>
              <a:t>down existing Multi-link Setup.</a:t>
            </a:r>
          </a:p>
          <a:p>
            <a:pPr marL="914400" lvl="1" indent="-457200">
              <a:buFont typeface="Wingdings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Y/N/A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78750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Introduction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228600" y="1524000"/>
            <a:ext cx="8686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 smtClean="0"/>
              <a:t>Some points related to Multi-link setup captured in the SFD:</a:t>
            </a:r>
          </a:p>
          <a:p>
            <a:pPr lvl="0"/>
            <a:endParaRPr lang="en-US" sz="2400" dirty="0" smtClean="0"/>
          </a:p>
          <a:p>
            <a:pPr marL="285750" marR="0" indent="-285750" algn="just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</a:pPr>
            <a:r>
              <a:rPr lang="en-GB" sz="2000" dirty="0">
                <a:latin typeface="Times New Roman"/>
                <a:ea typeface="Times New Roman"/>
              </a:rPr>
              <a:t>802.11be defines a multi-link setup </a:t>
            </a:r>
            <a:r>
              <a:rPr lang="en-GB" sz="2000" dirty="0" smtClean="0">
                <a:latin typeface="Times New Roman"/>
                <a:ea typeface="Times New Roman"/>
              </a:rPr>
              <a:t>signalling </a:t>
            </a:r>
            <a:r>
              <a:rPr lang="en-GB" sz="2000" dirty="0">
                <a:latin typeface="Times New Roman"/>
                <a:ea typeface="Times New Roman"/>
              </a:rPr>
              <a:t>exchange executed over one link initiated by a non-AP MLD with an AP MLD as follows:</a:t>
            </a:r>
            <a:endParaRPr lang="en-US" sz="2000" dirty="0">
              <a:latin typeface="Times New Roman"/>
              <a:ea typeface="Times New Roman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GB" sz="1800" dirty="0">
                <a:latin typeface="Times New Roman"/>
                <a:ea typeface="Times New Roman"/>
              </a:rPr>
              <a:t>Capability for one or more links can be exchanged during the multi-link setup.</a:t>
            </a:r>
            <a:endParaRPr lang="en-US" sz="1800" dirty="0">
              <a:latin typeface="Times New Roman"/>
              <a:ea typeface="Times New Roman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GB" sz="1800" dirty="0">
                <a:latin typeface="Times New Roman"/>
                <a:ea typeface="Times New Roman"/>
              </a:rPr>
              <a:t>The AP MLD serves as the interface to the DS for the non-AP MLD after successful multi-link </a:t>
            </a:r>
            <a:r>
              <a:rPr lang="en-GB" sz="1800" dirty="0" smtClean="0">
                <a:latin typeface="Times New Roman"/>
                <a:ea typeface="Times New Roman"/>
              </a:rPr>
              <a:t>setup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endParaRPr lang="en-GB" sz="1800" dirty="0">
              <a:latin typeface="Times New Roman"/>
              <a:ea typeface="Times New Roman"/>
            </a:endParaRP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</a:pPr>
            <a:r>
              <a:rPr lang="en-US" sz="2000" dirty="0">
                <a:latin typeface="Times New Roman"/>
                <a:ea typeface="Times New Roman"/>
              </a:rPr>
              <a:t>A new element will be defined as a container to advertise and exchange capability information for multi-link setup</a:t>
            </a:r>
            <a:r>
              <a:rPr lang="en-US" sz="2000" dirty="0" smtClean="0">
                <a:latin typeface="Times New Roman"/>
                <a:ea typeface="Times New Roman"/>
              </a:rPr>
              <a:t>.</a:t>
            </a: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</a:pPr>
            <a:endParaRPr lang="en-US" sz="2000" dirty="0">
              <a:latin typeface="Times New Roman"/>
              <a:ea typeface="Times New Roman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latin typeface="Times New Roman"/>
                <a:ea typeface="Times New Roman"/>
              </a:rPr>
              <a:t>In this contribution, we seek to clarify how the links are selected for setup during the Multi-link Setup procedure.</a:t>
            </a:r>
            <a:endParaRPr lang="en-US" sz="2000" dirty="0">
              <a:latin typeface="Times New Roman"/>
              <a:ea typeface="Times New Roman"/>
            </a:endParaRPr>
          </a:p>
          <a:p>
            <a:pPr lvl="0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175" y="1238250"/>
            <a:ext cx="6143625" cy="150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 smtClean="0"/>
              <a:t>Link conditions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6200" y="2835230"/>
            <a:ext cx="897878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The condition of different links between a non-AP MLD and an AP MLD may be different: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 non-AP MLD may be within range of the AP MLD in a </a:t>
            </a:r>
            <a:r>
              <a:rPr lang="en-US" sz="2000" dirty="0"/>
              <a:t>link </a:t>
            </a:r>
            <a:r>
              <a:rPr lang="en-US" sz="2000" dirty="0" smtClean="0"/>
              <a:t>in </a:t>
            </a:r>
            <a:r>
              <a:rPr lang="en-US" sz="2000" dirty="0"/>
              <a:t>a lower frequency band (e.g. 2.4 GHz band), </a:t>
            </a:r>
            <a:r>
              <a:rPr lang="en-US" sz="2000" dirty="0" smtClean="0"/>
              <a:t>but it </a:t>
            </a:r>
            <a:r>
              <a:rPr lang="en-US" sz="2000" dirty="0"/>
              <a:t>may </a:t>
            </a:r>
            <a:r>
              <a:rPr lang="en-US" sz="2000" dirty="0" smtClean="0"/>
              <a:t>be out of range </a:t>
            </a:r>
            <a:r>
              <a:rPr lang="en-US" sz="2000" dirty="0"/>
              <a:t>in the other links that are in higher frequency bands (e.g. 5 GHz or 6 GHz).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Even </a:t>
            </a:r>
            <a:r>
              <a:rPr lang="en-US" sz="2000" dirty="0"/>
              <a:t>if </a:t>
            </a:r>
            <a:r>
              <a:rPr lang="en-US" sz="2000" dirty="0" smtClean="0"/>
              <a:t>a non-AP </a:t>
            </a:r>
            <a:r>
              <a:rPr lang="en-US" sz="2000" dirty="0"/>
              <a:t>MLD is in range in </a:t>
            </a:r>
            <a:r>
              <a:rPr lang="en-US" sz="2000" dirty="0" smtClean="0"/>
              <a:t>all the supported </a:t>
            </a:r>
            <a:r>
              <a:rPr lang="en-US" sz="2000" dirty="0"/>
              <a:t>links, </a:t>
            </a:r>
            <a:r>
              <a:rPr lang="en-US" sz="2000" dirty="0" smtClean="0"/>
              <a:t>the non-AP MLD may choose not to setup certain links (e.g. </a:t>
            </a:r>
            <a:r>
              <a:rPr lang="en-US" sz="2000" dirty="0"/>
              <a:t>due to co-existence interference </a:t>
            </a:r>
            <a:r>
              <a:rPr lang="en-US" sz="2000" dirty="0" smtClean="0"/>
              <a:t>due </a:t>
            </a:r>
            <a:r>
              <a:rPr lang="en-US" sz="2000" dirty="0"/>
              <a:t>to Bluetooth in the 2.4 GHz band etc</a:t>
            </a:r>
            <a:r>
              <a:rPr lang="en-US" sz="2000" dirty="0" smtClean="0"/>
              <a:t>.).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different links may also have mutual restrictions e.g. a common radio is shared between 5 GHz and 6 GHz link and therefore can operate on only one of the two links at any time. </a:t>
            </a:r>
          </a:p>
        </p:txBody>
      </p:sp>
    </p:spTree>
    <p:extLst>
      <p:ext uri="{BB962C8B-B14F-4D97-AF65-F5344CB8AC3E}">
        <p14:creationId xmlns:p14="http://schemas.microsoft.com/office/powerpoint/2010/main" val="179107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 smtClean="0"/>
              <a:t>Legacy Association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82608" y="1676400"/>
            <a:ext cx="897878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In legacy (i.e. single link) case, the setup frames (e.g. Association Request/Response frames) are exchanged on the same channel (link) that is being setup. Further, both AP and non-AP STA may have also gauged the condition of the link even prior to initiating the setup request, e.g. through Beacon frames, Probe frames etc. 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Non-AP STAs can choose not to initiate association with an AP on a channel that is not good for the STA, while an AP may also reject association requests from non-AP STAs that experience poor channel conditions on the BSS operating channel.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51994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 smtClean="0"/>
              <a:t>Multi-link Setup: Terminology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82608" y="1295400"/>
            <a:ext cx="89787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For ease of discussion, we borrow the terminology used in [2] to differentiate the link on which the ML Setup frames are exchanged and the rest of the links:</a:t>
            </a:r>
          </a:p>
          <a:p>
            <a:pPr marL="904875" lvl="1" indent="-447675">
              <a:buFont typeface="Wingdings" pitchFamily="2" charset="2"/>
              <a:buChar char="§"/>
            </a:pPr>
            <a:r>
              <a:rPr lang="en-US" sz="1800" dirty="0" smtClean="0"/>
              <a:t>Transmitted link: Link on which the ML Setup frames are exchanged.</a:t>
            </a:r>
          </a:p>
          <a:p>
            <a:pPr marL="904875" lvl="1" indent="-447675">
              <a:buFont typeface="Wingdings" pitchFamily="2" charset="2"/>
              <a:buChar char="§"/>
            </a:pPr>
            <a:r>
              <a:rPr lang="en-US" sz="1800" dirty="0" smtClean="0"/>
              <a:t>Non-transmitted link: The other links included in the ML Setup.</a:t>
            </a:r>
            <a:endParaRPr lang="en-US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1940" y="2971800"/>
            <a:ext cx="4208463" cy="2303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82608" y="5257800"/>
            <a:ext cx="89089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srgbClr val="000000"/>
                </a:solidFill>
              </a:rPr>
              <a:t>Since Multi-link Setup </a:t>
            </a:r>
            <a:r>
              <a:rPr lang="en-US" sz="2400" dirty="0">
                <a:solidFill>
                  <a:srgbClr val="000000"/>
                </a:solidFill>
              </a:rPr>
              <a:t>for multiple links is performed on a single link, </a:t>
            </a:r>
            <a:r>
              <a:rPr lang="en-US" sz="2400" dirty="0"/>
              <a:t>AP MLD may not have visibility on the quality of the </a:t>
            </a:r>
            <a:r>
              <a:rPr lang="en-US" sz="2400" dirty="0" smtClean="0"/>
              <a:t>non-transmitted links.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1218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 smtClean="0"/>
              <a:t>Multi-link Setup clarifications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82608" y="3576935"/>
            <a:ext cx="897878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Does a non-AP MLD include the capability information of </a:t>
            </a:r>
            <a:r>
              <a:rPr lang="en-US" sz="2400" b="1" dirty="0" smtClean="0"/>
              <a:t>ALL</a:t>
            </a:r>
            <a:r>
              <a:rPr lang="en-US" sz="2400" dirty="0" smtClean="0"/>
              <a:t> the links that it supports in the Multi-link Setup Request?</a:t>
            </a:r>
          </a:p>
          <a:p>
            <a:pPr marL="904875" lvl="1" indent="-447675">
              <a:buFont typeface="Wingdings" pitchFamily="2" charset="2"/>
              <a:buChar char="§"/>
            </a:pPr>
            <a:r>
              <a:rPr lang="en-US" sz="2400" dirty="0" smtClean="0"/>
              <a:t>Or capability information are included only for the links that the non-AP MLD actually requests to setup?</a:t>
            </a:r>
          </a:p>
          <a:p>
            <a:pPr marL="904875" lvl="1" indent="-447675">
              <a:buFont typeface="Wingdings" pitchFamily="2" charset="2"/>
              <a:buChar char="§"/>
            </a:pPr>
            <a:endParaRPr lang="en-US" sz="24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Does the AP MLD setup or reject all requested links together?</a:t>
            </a:r>
          </a:p>
          <a:p>
            <a:pPr marL="904875" lvl="1" indent="-447675">
              <a:buFont typeface="Wingdings" pitchFamily="2" charset="2"/>
              <a:buChar char="§"/>
            </a:pPr>
            <a:r>
              <a:rPr lang="en-US" sz="2400" dirty="0" smtClean="0"/>
              <a:t>Or can it selectively reject the setup requests on some links?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75" y="1238250"/>
            <a:ext cx="7019925" cy="226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9756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 smtClean="0"/>
              <a:t>Multi-link Setup Request: Option-1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89017" y="1600200"/>
            <a:ext cx="89787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Multi-link Setup Request only includes information (e.g. capabilities, MAC address) of the STA/links that are requested for setup. Information of links that are not requested for setup is not included. E.g. Information of link1 &amp; link2 are included, but information of link 3 is not included.</a:t>
            </a:r>
          </a:p>
          <a:p>
            <a:pPr marL="904875" lvl="1" indent="-447675">
              <a:buFont typeface="Wingdings" pitchFamily="2" charset="2"/>
              <a:buChar char="§"/>
            </a:pPr>
            <a:r>
              <a:rPr lang="en-US" sz="2200" dirty="0" smtClean="0"/>
              <a:t>The transmitted link is always considered requested for setup</a:t>
            </a:r>
            <a:r>
              <a:rPr lang="en-US" sz="2400" dirty="0" smtClean="0"/>
              <a:t>.</a:t>
            </a:r>
            <a:endParaRPr lang="en-US" sz="18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470170" y="4114800"/>
            <a:ext cx="4774660" cy="838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Multi-link Setup 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Request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425430" y="4343400"/>
            <a:ext cx="990600" cy="457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 1 Information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873230" y="4343400"/>
            <a:ext cx="990600" cy="457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 </a:t>
            </a:r>
            <a:r>
              <a:rPr lang="en-US" dirty="0"/>
              <a:t>2 Information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6200" y="5493603"/>
            <a:ext cx="90549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 smtClean="0"/>
              <a:t>Inclusion of a STA/link’s information in the Multi-link Setup Request implicitly indicates that the STA/link is requested for setup. 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600019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 smtClean="0"/>
              <a:t>Multi-link Setup Request: Option-2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89017" y="1600200"/>
            <a:ext cx="8978783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Multi-link Setup Request includes information (at least capability) of all the STA/links that are supported (including information of links that are not requested for setup). In addition, non-AP MLD explicitly indicates which links are requested for </a:t>
            </a:r>
            <a:r>
              <a:rPr lang="en-US" sz="2400" dirty="0"/>
              <a:t>setup (e.g. </a:t>
            </a:r>
            <a:r>
              <a:rPr lang="en-US" sz="2400" dirty="0" smtClean="0"/>
              <a:t>using a </a:t>
            </a:r>
            <a:r>
              <a:rPr lang="en-US" sz="2400" dirty="0"/>
              <a:t>Request bit in the Link </a:t>
            </a:r>
            <a:r>
              <a:rPr lang="en-US" sz="2400" dirty="0" smtClean="0"/>
              <a:t>Information, or a Request Bitmap etc.). E.g. link1 &amp; link2 are requested, but link 3 is not requested.</a:t>
            </a:r>
          </a:p>
          <a:p>
            <a:pPr marL="904875" lvl="1" indent="-447675">
              <a:buFont typeface="Wingdings" pitchFamily="2" charset="2"/>
              <a:buChar char="§"/>
            </a:pPr>
            <a:r>
              <a:rPr lang="en-US" sz="2200" dirty="0">
                <a:solidFill>
                  <a:srgbClr val="000000"/>
                </a:solidFill>
              </a:rPr>
              <a:t>The </a:t>
            </a:r>
            <a:r>
              <a:rPr lang="en-US" sz="2200" dirty="0" smtClean="0">
                <a:solidFill>
                  <a:srgbClr val="000000"/>
                </a:solidFill>
              </a:rPr>
              <a:t>transmitted </a:t>
            </a:r>
            <a:r>
              <a:rPr lang="en-US" sz="2200" dirty="0">
                <a:solidFill>
                  <a:srgbClr val="000000"/>
                </a:solidFill>
              </a:rPr>
              <a:t>link </a:t>
            </a:r>
            <a:r>
              <a:rPr lang="en-US" sz="2200" dirty="0" smtClean="0">
                <a:solidFill>
                  <a:srgbClr val="000000"/>
                </a:solidFill>
              </a:rPr>
              <a:t>may be omitted from the request </a:t>
            </a:r>
            <a:r>
              <a:rPr lang="en-US" sz="2200" dirty="0">
                <a:solidFill>
                  <a:srgbClr val="000000"/>
                </a:solidFill>
              </a:rPr>
              <a:t>for setup</a:t>
            </a:r>
            <a:endParaRPr lang="en-US" sz="1800" dirty="0"/>
          </a:p>
        </p:txBody>
      </p:sp>
      <p:grpSp>
        <p:nvGrpSpPr>
          <p:cNvPr id="6" name="Group 5"/>
          <p:cNvGrpSpPr/>
          <p:nvPr/>
        </p:nvGrpSpPr>
        <p:grpSpPr>
          <a:xfrm>
            <a:off x="470170" y="4419600"/>
            <a:ext cx="7911830" cy="838200"/>
            <a:chOff x="470170" y="4114800"/>
            <a:chExt cx="7911830" cy="838200"/>
          </a:xfrm>
        </p:grpSpPr>
        <p:sp>
          <p:nvSpPr>
            <p:cNvPr id="4" name="Rectangle 3"/>
            <p:cNvSpPr/>
            <p:nvPr/>
          </p:nvSpPr>
          <p:spPr bwMode="auto">
            <a:xfrm>
              <a:off x="470170" y="4114800"/>
              <a:ext cx="7911830" cy="838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Multi-link Setup </a:t>
              </a: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Request</a:t>
              </a: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2425430" y="4343400"/>
              <a:ext cx="9906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Link 1 Information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505200" y="4343400"/>
              <a:ext cx="9906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Link </a:t>
              </a:r>
              <a:r>
                <a:rPr lang="en-US" dirty="0"/>
                <a:t>2 Information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4572000" y="4343400"/>
              <a:ext cx="9906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Link </a:t>
              </a:r>
              <a:r>
                <a:rPr lang="en-US" dirty="0" smtClean="0"/>
                <a:t>3 </a:t>
              </a:r>
              <a:r>
                <a:rPr lang="en-US" dirty="0"/>
                <a:t>Information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638800" y="4343400"/>
              <a:ext cx="9906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Requested</a:t>
              </a: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 Links: 1, 2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89017" y="5334000"/>
            <a:ext cx="89787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The STA/link that is </a:t>
            </a:r>
            <a:r>
              <a:rPr lang="en-US" sz="2400" b="1" dirty="0"/>
              <a:t>requested for </a:t>
            </a:r>
            <a:r>
              <a:rPr lang="en-US" sz="2400" b="1" dirty="0" smtClean="0"/>
              <a:t>setup is explicitly indicated in the Multi-link Setup Request.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978832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 smtClean="0"/>
              <a:t>Link Quality information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82608" y="1371600"/>
            <a:ext cx="897878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000" dirty="0" smtClean="0"/>
              <a:t>In addition, Multi-link Setup Request may also include an indicator of the link quality as part of the link information to </a:t>
            </a:r>
            <a:r>
              <a:rPr lang="en-US" sz="2000" dirty="0"/>
              <a:t>help the AP MLD to decide whether or not to accept the setup request </a:t>
            </a:r>
            <a:r>
              <a:rPr lang="en-US" sz="2000" dirty="0" smtClean="0"/>
              <a:t>of </a:t>
            </a:r>
            <a:r>
              <a:rPr lang="en-US" sz="2000" dirty="0"/>
              <a:t>non-transmitted </a:t>
            </a:r>
            <a:r>
              <a:rPr lang="en-US" sz="2000" dirty="0" smtClean="0"/>
              <a:t>links. For example, link quality may represent the RSSI of the Beacon/Probe </a:t>
            </a:r>
            <a:r>
              <a:rPr lang="en-US" sz="2000" dirty="0" smtClean="0"/>
              <a:t>Response frames </a:t>
            </a:r>
            <a:r>
              <a:rPr lang="en-US" sz="2000" dirty="0" smtClean="0"/>
              <a:t>received by the </a:t>
            </a:r>
            <a:r>
              <a:rPr lang="en-US" sz="2000" dirty="0" smtClean="0"/>
              <a:t>STAs of the non-AP </a:t>
            </a:r>
            <a:r>
              <a:rPr lang="en-US" sz="2000" dirty="0" smtClean="0"/>
              <a:t>MLD on each link during the discovery phase</a:t>
            </a:r>
            <a:r>
              <a:rPr lang="en-US" sz="2000" dirty="0" smtClean="0"/>
              <a:t>. If the non-AP MLD knows the Transmit power used for the Beacon/Probe Response frames, Path Loss information may be used as </a:t>
            </a:r>
            <a:r>
              <a:rPr lang="en-US" sz="2000" dirty="0"/>
              <a:t>l</a:t>
            </a:r>
            <a:r>
              <a:rPr lang="en-US" sz="2000" dirty="0" smtClean="0"/>
              <a:t>ink quality instead of RSSI.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470170" y="3733800"/>
            <a:ext cx="7911830" cy="838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Multi-link Setup 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Request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425430" y="3810000"/>
            <a:ext cx="267997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 1 Information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930785" y="4000500"/>
            <a:ext cx="990600" cy="304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Link </a:t>
            </a:r>
            <a:r>
              <a:rPr lang="en-US" dirty="0" smtClean="0">
                <a:solidFill>
                  <a:srgbClr val="FF0000"/>
                </a:solidFill>
              </a:rPr>
              <a:t>Quality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62600" y="3977284"/>
            <a:ext cx="389850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600" b="1" dirty="0" smtClean="0"/>
              <a:t>…</a:t>
            </a:r>
            <a:endParaRPr lang="en-US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060" y="4648200"/>
            <a:ext cx="7486650" cy="1763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908245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42480</TotalTime>
  <Words>1672</Words>
  <Application>Microsoft Office PowerPoint</Application>
  <PresentationFormat>On-screen Show (4:3)</PresentationFormat>
  <Paragraphs>168</Paragraphs>
  <Slides>18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802-11-Submission</vt:lpstr>
      <vt:lpstr>Multi-link Setup clarifications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  <vt:lpstr>PowerPoint Presentation</vt:lpstr>
      <vt:lpstr>PowerPoint Presentation</vt:lpstr>
      <vt:lpstr>PowerPoint Presentation</vt:lpstr>
    </vt:vector>
  </TitlesOfParts>
  <Company>Panasonic Corporation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transmission</dc:title>
  <dc:creator>Rojan Chitrakar</dc:creator>
  <cp:lastModifiedBy>CHITRAKAR_Rojan</cp:lastModifiedBy>
  <cp:revision>335</cp:revision>
  <cp:lastPrinted>2014-11-04T15:04:57Z</cp:lastPrinted>
  <dcterms:created xsi:type="dcterms:W3CDTF">2007-04-17T18:10:23Z</dcterms:created>
  <dcterms:modified xsi:type="dcterms:W3CDTF">2020-06-04T03:07:35Z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