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9"/>
  </p:notesMasterIdLst>
  <p:sldIdLst>
    <p:sldId id="264" r:id="rId2"/>
    <p:sldId id="282" r:id="rId3"/>
    <p:sldId id="284" r:id="rId4"/>
    <p:sldId id="285" r:id="rId5"/>
    <p:sldId id="286" r:id="rId6"/>
    <p:sldId id="287" r:id="rId7"/>
    <p:sldId id="283" r:id="rId8"/>
  </p:sldIdLst>
  <p:sldSz cx="9144000" cy="6858000" type="screen4x3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7A13733-E4F2-4DE8-82DC-1628857D585F}">
  <a:tblStyle styleId="{D7A13733-E4F2-4DE8-82DC-1628857D585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12838" y="70167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Char char="●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14300" marR="0" lvl="1" indent="0" algn="l" rtl="0">
              <a:spcBef>
                <a:spcPts val="360"/>
              </a:spcBef>
              <a:spcAft>
                <a:spcPts val="0"/>
              </a:spcAft>
              <a:buChar char="○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228600" marR="0" lvl="2" indent="0" algn="l" rtl="0">
              <a:spcBef>
                <a:spcPts val="360"/>
              </a:spcBef>
              <a:spcAft>
                <a:spcPts val="0"/>
              </a:spcAft>
              <a:buChar char="■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342900" marR="0" lvl="3" indent="0" algn="l" rtl="0">
              <a:spcBef>
                <a:spcPts val="360"/>
              </a:spcBef>
              <a:spcAft>
                <a:spcPts val="0"/>
              </a:spcAft>
              <a:buChar char="●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457200" marR="0" lvl="4" indent="0" algn="l" rtl="0">
              <a:spcBef>
                <a:spcPts val="360"/>
              </a:spcBef>
              <a:spcAft>
                <a:spcPts val="0"/>
              </a:spcAft>
              <a:buChar char="○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5287963" y="9001125"/>
            <a:ext cx="925512" cy="182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458788" marR="0" lvl="4" indent="-1587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Shape 9"/>
          <p:cNvSpPr/>
          <p:nvPr/>
        </p:nvSpPr>
        <p:spPr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10" name="Shape 10"/>
          <p:cNvCxnSpPr/>
          <p:nvPr/>
        </p:nvCxnSpPr>
        <p:spPr>
          <a:xfrm>
            <a:off x="715963" y="8999538"/>
            <a:ext cx="542607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639763" y="296863"/>
            <a:ext cx="557847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31813412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Shape 29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5547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79064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November 2017</a:t>
            </a: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08610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308610" y="572855"/>
            <a:ext cx="8524500" cy="3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23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2"/>
          </p:nvPr>
        </p:nvSpPr>
        <p:spPr>
          <a:xfrm>
            <a:off x="4649724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78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7181373" y="6475413"/>
            <a:ext cx="1362552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May 2020</a:t>
            </a:r>
            <a:endParaRPr dirty="0"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802.11-20-0745r0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ehru.Bhandaru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thomas.derham@Broadcom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cg.org/sec1-v2.pdf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4344987" y="6475412"/>
            <a:ext cx="530223" cy="1825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en-US" sz="2800" b="0" dirty="0">
                <a:solidFill>
                  <a:schemeClr val="tx1"/>
                </a:solidFill>
              </a:rPr>
              <a:t>Identifier Privacy Service</a:t>
            </a:r>
            <a:endParaRPr lang="en-US" sz="2800" b="1" i="0" u="none" strike="noStrike" cap="none" dirty="0">
              <a:solidFill>
                <a:schemeClr val="tx1"/>
              </a:solidFill>
              <a:sym typeface="Times New Roman"/>
            </a:endParaRPr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80088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2020-05-12</a:t>
            </a:r>
            <a:endParaRPr lang="en-US" sz="2000" b="0" dirty="0"/>
          </a:p>
        </p:txBody>
      </p:sp>
      <p:sp>
        <p:nvSpPr>
          <p:cNvPr id="34" name="Shape 34"/>
          <p:cNvSpPr txBox="1"/>
          <p:nvPr/>
        </p:nvSpPr>
        <p:spPr>
          <a:xfrm>
            <a:off x="521125" y="236228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35" name="Shape 35"/>
          <p:cNvGraphicFramePr/>
          <p:nvPr>
            <p:extLst>
              <p:ext uri="{D42A27DB-BD31-4B8C-83A1-F6EECF244321}">
                <p14:modId xmlns:p14="http://schemas.microsoft.com/office/powerpoint/2010/main" val="814780969"/>
              </p:ext>
            </p:extLst>
          </p:nvPr>
        </p:nvGraphicFramePr>
        <p:xfrm>
          <a:off x="617585" y="2816900"/>
          <a:ext cx="8077015" cy="14324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15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5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1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30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email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200" u="none" strike="noStrike" cap="none" dirty="0">
                          <a:latin typeface="+mn-lt"/>
                        </a:rPr>
                        <a:t>Nehru Bhandaru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Broadcom Inc.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+mn-lt"/>
                        </a:rPr>
                        <a:t>250 Innovation Drive, San Jose CA 95134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+mn-lt"/>
                        </a:rPr>
                        <a:t>408-391-2159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+mn-lt"/>
                          <a:hlinkClick r:id="rId3"/>
                        </a:rPr>
                        <a:t>nehru.bhandaru@Broadcom.com</a:t>
                      </a:r>
                      <a:endParaRPr lang="en-US" sz="1000" u="none" strike="noStrike" cap="none" dirty="0">
                        <a:latin typeface="+mn-l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288028093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Thomas Derham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Broadcom Inc.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16340 W Bernardo Dr, San Diego CA 92127 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2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thomas.derham@Broadcom.com</a:t>
                      </a:r>
                      <a:endParaRPr lang="en-US" sz="10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100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60629" y="802940"/>
            <a:ext cx="8422739" cy="5658820"/>
          </a:xfrm>
        </p:spPr>
        <p:txBody>
          <a:bodyPr/>
          <a:lstStyle/>
          <a:p>
            <a:r>
              <a:rPr lang="en-US" dirty="0"/>
              <a:t>Privacy is about protecting any identifiable information</a:t>
            </a:r>
          </a:p>
          <a:p>
            <a:pPr lvl="1"/>
            <a:r>
              <a:rPr lang="en-US" dirty="0"/>
              <a:t>Avoid tracking without knowledge and permission of a tracked device/user</a:t>
            </a:r>
          </a:p>
          <a:p>
            <a:pPr lvl="1"/>
            <a:r>
              <a:rPr lang="en-US" dirty="0"/>
              <a:t>802.11 protocols contain identifiers not protected by RSNA mechanisms</a:t>
            </a:r>
          </a:p>
          <a:p>
            <a:r>
              <a:rPr lang="en-US" dirty="0"/>
              <a:t>Increasing industry attention to privacy</a:t>
            </a:r>
          </a:p>
          <a:p>
            <a:r>
              <a:rPr lang="en-US" dirty="0" err="1"/>
              <a:t>TGm</a:t>
            </a:r>
            <a:r>
              <a:rPr lang="en-US" dirty="0"/>
              <a:t> has had various related discussions and specific proposals</a:t>
            </a:r>
          </a:p>
          <a:p>
            <a:pPr lvl="1"/>
            <a:r>
              <a:rPr lang="en-US" dirty="0"/>
              <a:t>11-20/0543r2  -  Privacy of password identifiers</a:t>
            </a:r>
          </a:p>
          <a:p>
            <a:pPr lvl="1"/>
            <a:r>
              <a:rPr lang="en-US" sz="1800" dirty="0"/>
              <a:t>11-20/0366r0 - MAC privacy and PMKSA caching</a:t>
            </a:r>
          </a:p>
          <a:p>
            <a:pPr lvl="1"/>
            <a:r>
              <a:rPr lang="en-US" sz="1800" dirty="0"/>
              <a:t>11-19/0489r0 - Client Privacy Discussion</a:t>
            </a:r>
            <a:endParaRPr lang="en-US" dirty="0"/>
          </a:p>
          <a:p>
            <a:r>
              <a:rPr lang="en-US" dirty="0"/>
              <a:t>Some comments in </a:t>
            </a:r>
            <a:r>
              <a:rPr lang="en-US" dirty="0" err="1"/>
              <a:t>TGm</a:t>
            </a:r>
            <a:r>
              <a:rPr lang="en-US" dirty="0"/>
              <a:t> suggested the possibility of a general scheme</a:t>
            </a:r>
          </a:p>
          <a:p>
            <a:pPr lvl="1"/>
            <a:r>
              <a:rPr lang="en-US" sz="1800" dirty="0"/>
              <a:t>Cover privacy of Password Identifiers, PMKIDs, extensible to potentially cover other identifiers</a:t>
            </a:r>
          </a:p>
          <a:p>
            <a:r>
              <a:rPr lang="en-US" dirty="0"/>
              <a:t>This submission is a summary of generic identifier protection service capability for 802.11 described in 11-20/0746r0</a:t>
            </a:r>
          </a:p>
          <a:p>
            <a:pPr lvl="1"/>
            <a:r>
              <a:rPr lang="en-US" dirty="0"/>
              <a:t>Based on ECIES, a scheme also used by 3GPP (TS 133.501) and IETF RFC8492 for identifier protection</a:t>
            </a:r>
          </a:p>
          <a:p>
            <a:pPr lvl="1"/>
            <a:r>
              <a:rPr lang="en-US" dirty="0"/>
              <a:t>Can be applied to password identifiers to resolve CID 4731</a:t>
            </a:r>
          </a:p>
          <a:p>
            <a:pPr lvl="1"/>
            <a:r>
              <a:rPr lang="en-US" dirty="0"/>
              <a:t>Extended to support privacy of other identifiers and downgrade protection</a:t>
            </a:r>
          </a:p>
          <a:p>
            <a:pPr lvl="1"/>
            <a:endParaRPr lang="en-US" dirty="0"/>
          </a:p>
          <a:p>
            <a:pPr marL="120650" indent="0">
              <a:buNone/>
            </a:pPr>
            <a:endParaRPr lang="en-US" dirty="0"/>
          </a:p>
          <a:p>
            <a:pPr marL="12065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9749" y="676870"/>
            <a:ext cx="8524500" cy="242400"/>
          </a:xfrm>
        </p:spPr>
        <p:txBody>
          <a:bodyPr/>
          <a:lstStyle/>
          <a:p>
            <a:pPr algn="ctr"/>
            <a:r>
              <a:rPr lang="en-US" dirty="0"/>
              <a:t>Problem &amp; Background</a:t>
            </a:r>
          </a:p>
        </p:txBody>
      </p:sp>
    </p:spTree>
    <p:extLst>
      <p:ext uri="{BB962C8B-B14F-4D97-AF65-F5344CB8AC3E}">
        <p14:creationId xmlns:p14="http://schemas.microsoft.com/office/powerpoint/2010/main" val="298845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60630" y="1108062"/>
            <a:ext cx="8422739" cy="5164919"/>
          </a:xfrm>
        </p:spPr>
        <p:txBody>
          <a:bodyPr/>
          <a:lstStyle/>
          <a:p>
            <a:pPr lvl="0"/>
            <a:r>
              <a:rPr lang="en-US" dirty="0"/>
              <a:t>Possibility to protect identifiers in initial exchange of a first-time connection to the network, as well as subsequent connections</a:t>
            </a:r>
          </a:p>
          <a:p>
            <a:r>
              <a:rPr lang="en-US" dirty="0"/>
              <a:t>Protection against active attacks, including downgrade protection</a:t>
            </a:r>
          </a:p>
          <a:p>
            <a:pPr lvl="0"/>
            <a:r>
              <a:rPr lang="en-US" dirty="0"/>
              <a:t>Avoid changes to existing protocols/computation</a:t>
            </a:r>
          </a:p>
          <a:p>
            <a:pPr lvl="0"/>
            <a:r>
              <a:rPr lang="en-US" dirty="0"/>
              <a:t>Minimizing state on AP and non-AP STA </a:t>
            </a:r>
          </a:p>
          <a:p>
            <a:pPr lvl="0"/>
            <a:r>
              <a:rPr lang="en-US" dirty="0"/>
              <a:t>Low overhead per identifier protected</a:t>
            </a:r>
          </a:p>
          <a:p>
            <a:pPr lvl="0"/>
            <a:r>
              <a:rPr lang="en-US" dirty="0"/>
              <a:t>Minimal protocol complexity, e.g. new information elements</a:t>
            </a:r>
          </a:p>
          <a:p>
            <a:pPr lvl="0"/>
            <a:r>
              <a:rPr lang="en-US" dirty="0"/>
              <a:t>Potentially extensible to support other identifiers</a:t>
            </a:r>
          </a:p>
          <a:p>
            <a:pPr lvl="1"/>
            <a:r>
              <a:rPr lang="en-US" sz="2000" dirty="0"/>
              <a:t>e.g. support for avoiding device/user fingerprinting</a:t>
            </a:r>
          </a:p>
          <a:p>
            <a:pPr lvl="1"/>
            <a:endParaRPr lang="en-US" dirty="0"/>
          </a:p>
          <a:p>
            <a:pPr marL="120650" indent="0">
              <a:buNone/>
            </a:pPr>
            <a:endParaRPr lang="en-US" dirty="0"/>
          </a:p>
          <a:p>
            <a:pPr marL="12065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9750" y="773811"/>
            <a:ext cx="8524500" cy="242400"/>
          </a:xfrm>
        </p:spPr>
        <p:txBody>
          <a:bodyPr/>
          <a:lstStyle/>
          <a:p>
            <a:pPr algn="ctr"/>
            <a:r>
              <a:rPr lang="en-US" dirty="0"/>
              <a:t>Solution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1054187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60630" y="802889"/>
            <a:ext cx="8422739" cy="5608186"/>
          </a:xfrm>
        </p:spPr>
        <p:txBody>
          <a:bodyPr/>
          <a:lstStyle/>
          <a:p>
            <a:pPr lvl="0"/>
            <a:r>
              <a:rPr lang="en-US" sz="1800" dirty="0"/>
              <a:t>Protection using ECIES [2]</a:t>
            </a:r>
          </a:p>
          <a:p>
            <a:pPr lvl="0"/>
            <a:r>
              <a:rPr lang="en-US" sz="1800" dirty="0"/>
              <a:t>ESS-wide public-private key pair</a:t>
            </a:r>
          </a:p>
          <a:p>
            <a:pPr lvl="1"/>
            <a:r>
              <a:rPr lang="en-US" sz="1600" dirty="0"/>
              <a:t>Private key distributed across APs in the ESS (out-of-scope distribution)</a:t>
            </a:r>
          </a:p>
          <a:p>
            <a:pPr lvl="1"/>
            <a:r>
              <a:rPr lang="en-US" sz="1600" dirty="0"/>
              <a:t>Public key </a:t>
            </a:r>
            <a:r>
              <a:rPr lang="en-US" sz="1600" b="1" dirty="0"/>
              <a:t>idpk</a:t>
            </a:r>
            <a:r>
              <a:rPr lang="en-US" sz="1600" dirty="0"/>
              <a:t> securely distributed to non-AP STAs using existing handshakes (e.g. 4-way)</a:t>
            </a:r>
          </a:p>
          <a:p>
            <a:pPr lvl="1"/>
            <a:r>
              <a:rPr lang="en-US" sz="1600" dirty="0"/>
              <a:t>Key pair assumed constant for the lifetime of the network</a:t>
            </a:r>
          </a:p>
          <a:p>
            <a:pPr lvl="0"/>
            <a:r>
              <a:rPr lang="en-US" sz="1800" dirty="0"/>
              <a:t>Identifier Privacy (IDP) service – dot11IdentifierPrivacySupported</a:t>
            </a:r>
          </a:p>
          <a:p>
            <a:pPr lvl="1"/>
            <a:r>
              <a:rPr lang="en-US" sz="1600" dirty="0"/>
              <a:t>Advertised in RSNXE, Downgrade protected by STA policy, once </a:t>
            </a:r>
            <a:r>
              <a:rPr lang="en-US" sz="1600" b="1" dirty="0"/>
              <a:t>idpk</a:t>
            </a:r>
            <a:r>
              <a:rPr lang="en-US" sz="1600" dirty="0"/>
              <a:t> is known</a:t>
            </a:r>
          </a:p>
          <a:p>
            <a:r>
              <a:rPr lang="en-US" sz="1800" dirty="0"/>
              <a:t>Non-AP STA chooses which identifiers it wants to protect, if any</a:t>
            </a:r>
          </a:p>
          <a:p>
            <a:pPr lvl="1"/>
            <a:r>
              <a:rPr lang="en-US" sz="1600" dirty="0"/>
              <a:t>Protected by in-place encryption of the entire Information field of IEs that contain the identifiers, using symmetric key</a:t>
            </a:r>
          </a:p>
          <a:p>
            <a:pPr lvl="1"/>
            <a:r>
              <a:rPr lang="en-US" sz="1600" dirty="0"/>
              <a:t>IDP MIC element included in frames that include protected IEs – e.g. authentication/association frames, containing:</a:t>
            </a:r>
          </a:p>
          <a:p>
            <a:pPr lvl="2"/>
            <a:r>
              <a:rPr lang="en-US" sz="1800" dirty="0"/>
              <a:t>list of the protected element IDs, Ephemeral DH public key and MIC</a:t>
            </a:r>
          </a:p>
          <a:p>
            <a:r>
              <a:rPr lang="en-US" sz="1800" dirty="0"/>
              <a:t>AP protects the response if non-AP STA is requesting the service</a:t>
            </a:r>
          </a:p>
          <a:p>
            <a:pPr lvl="1"/>
            <a:r>
              <a:rPr lang="en-US" sz="1800" dirty="0"/>
              <a:t>Includes IDP MIC element; Status fields included in AAD to prevent downgrade</a:t>
            </a:r>
          </a:p>
          <a:p>
            <a:r>
              <a:rPr lang="en-US" sz="1800" dirty="0"/>
              <a:t>Pseudonym scheme for PMKID protection in EAPOL M1 and M2</a:t>
            </a:r>
          </a:p>
          <a:p>
            <a:pPr lvl="1"/>
            <a:endParaRPr lang="en-US" dirty="0"/>
          </a:p>
          <a:p>
            <a:pPr marL="120650" indent="0">
              <a:buNone/>
            </a:pPr>
            <a:endParaRPr lang="en-US" dirty="0"/>
          </a:p>
          <a:p>
            <a:pPr marL="12065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9749" y="684601"/>
            <a:ext cx="8524500" cy="242400"/>
          </a:xfrm>
        </p:spPr>
        <p:txBody>
          <a:bodyPr/>
          <a:lstStyle/>
          <a:p>
            <a:pPr algn="ctr"/>
            <a:r>
              <a:rPr lang="en-US" dirty="0"/>
              <a:t>Proposal Outline</a:t>
            </a:r>
          </a:p>
        </p:txBody>
      </p:sp>
    </p:spTree>
    <p:extLst>
      <p:ext uri="{BB962C8B-B14F-4D97-AF65-F5344CB8AC3E}">
        <p14:creationId xmlns:p14="http://schemas.microsoft.com/office/powerpoint/2010/main" val="126401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60630" y="868270"/>
            <a:ext cx="8422739" cy="5522370"/>
          </a:xfrm>
        </p:spPr>
        <p:txBody>
          <a:bodyPr/>
          <a:lstStyle/>
          <a:p>
            <a:pPr lvl="0"/>
            <a:r>
              <a:rPr lang="en-US" dirty="0"/>
              <a:t>Similar in complexity to 11-20-0543r2</a:t>
            </a:r>
          </a:p>
          <a:p>
            <a:pPr lvl="1"/>
            <a:r>
              <a:rPr lang="en-US" dirty="0"/>
              <a:t>Requires two ECC operations per-exchange on non-AP STA</a:t>
            </a:r>
          </a:p>
          <a:p>
            <a:pPr lvl="1"/>
            <a:r>
              <a:rPr lang="en-US" dirty="0"/>
              <a:t>One ECC operation per protected frame on the AP</a:t>
            </a:r>
          </a:p>
          <a:p>
            <a:pPr lvl="2"/>
            <a:r>
              <a:rPr lang="en-US" sz="1700" dirty="0"/>
              <a:t>Optimize to one operation per exchange by STA using same ephemeral key for all frames sent during the same exchange</a:t>
            </a:r>
          </a:p>
          <a:p>
            <a:pPr lvl="2"/>
            <a:r>
              <a:rPr lang="en-US" sz="1700" dirty="0"/>
              <a:t>Similar complexity to 0543r2 where encrypted value is used to generate PT with an ECC Scalar Operation</a:t>
            </a:r>
          </a:p>
          <a:p>
            <a:pPr lvl="1"/>
            <a:r>
              <a:rPr lang="en-US" dirty="0"/>
              <a:t>Most 802.11 devices now support ECC</a:t>
            </a:r>
          </a:p>
          <a:p>
            <a:r>
              <a:rPr lang="en-US" dirty="0"/>
              <a:t>If </a:t>
            </a:r>
            <a:r>
              <a:rPr lang="en-US" b="1" dirty="0"/>
              <a:t>idpk</a:t>
            </a:r>
            <a:r>
              <a:rPr lang="en-US" dirty="0"/>
              <a:t> is obtained a-priori, can protect the exchange of the first-time connection</a:t>
            </a:r>
          </a:p>
          <a:p>
            <a:pPr lvl="1"/>
            <a:r>
              <a:rPr lang="en-US" dirty="0"/>
              <a:t>Protects against passive attacks</a:t>
            </a:r>
          </a:p>
          <a:p>
            <a:pPr lvl="1"/>
            <a:r>
              <a:rPr lang="en-US" dirty="0"/>
              <a:t>If obtained in a trusted manner, protects against active attacks</a:t>
            </a:r>
          </a:p>
          <a:p>
            <a:r>
              <a:rPr lang="en-US" dirty="0"/>
              <a:t>Non-AP STA has control over what to protect</a:t>
            </a:r>
          </a:p>
          <a:p>
            <a:r>
              <a:rPr lang="en-US" dirty="0"/>
              <a:t>Minimal effect on underlying protocols</a:t>
            </a:r>
          </a:p>
          <a:p>
            <a:pPr lvl="1"/>
            <a:r>
              <a:rPr lang="en-US" dirty="0"/>
              <a:t>No change to SAE to provide password identifier protection</a:t>
            </a:r>
          </a:p>
          <a:p>
            <a:pPr lvl="1"/>
            <a:r>
              <a:rPr lang="en-US" dirty="0"/>
              <a:t>One MIC for all the identifiers protected</a:t>
            </a:r>
          </a:p>
          <a:p>
            <a:pPr lvl="0"/>
            <a:r>
              <a:rPr lang="en-US" dirty="0"/>
              <a:t>Proposal covers</a:t>
            </a:r>
          </a:p>
          <a:p>
            <a:pPr lvl="1"/>
            <a:r>
              <a:rPr lang="en-US" dirty="0"/>
              <a:t>General framework, Password Identifier privacy, PMK Identifier privacy</a:t>
            </a:r>
          </a:p>
          <a:p>
            <a:pPr marL="12065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9750" y="773811"/>
            <a:ext cx="8524500" cy="242400"/>
          </a:xfrm>
        </p:spPr>
        <p:txBody>
          <a:bodyPr/>
          <a:lstStyle/>
          <a:p>
            <a:pPr algn="ctr"/>
            <a:r>
              <a:rPr lang="en-US" dirty="0"/>
              <a:t>Cost/Benefit</a:t>
            </a:r>
          </a:p>
        </p:txBody>
      </p:sp>
    </p:spTree>
    <p:extLst>
      <p:ext uri="{BB962C8B-B14F-4D97-AF65-F5344CB8AC3E}">
        <p14:creationId xmlns:p14="http://schemas.microsoft.com/office/powerpoint/2010/main" val="1607620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60630" y="1108062"/>
            <a:ext cx="8422739" cy="5164919"/>
          </a:xfrm>
        </p:spPr>
        <p:txBody>
          <a:bodyPr/>
          <a:lstStyle/>
          <a:p>
            <a:pPr lvl="0"/>
            <a:r>
              <a:rPr lang="en-US" dirty="0"/>
              <a:t>Some Issues</a:t>
            </a:r>
          </a:p>
          <a:p>
            <a:pPr lvl="1"/>
            <a:r>
              <a:rPr lang="en-US"/>
              <a:t>Bootstrapping </a:t>
            </a:r>
            <a:r>
              <a:rPr lang="en-US" b="1" dirty="0"/>
              <a:t>idpk</a:t>
            </a:r>
          </a:p>
          <a:p>
            <a:pPr lvl="2"/>
            <a:r>
              <a:rPr lang="en-US" dirty="0"/>
              <a:t>Should there be an unprotected initial exchange to provision idpk, for use cases where there is no secure out-of-band channel</a:t>
            </a:r>
          </a:p>
          <a:p>
            <a:pPr lvl="2"/>
            <a:r>
              <a:rPr lang="en-US" dirty="0"/>
              <a:t>Trusted out-of-band bootstrapping mechanisms might include MDM-configured network profiles, attribute in QR code URI, etc.</a:t>
            </a:r>
          </a:p>
          <a:p>
            <a:pPr lvl="1"/>
            <a:r>
              <a:rPr lang="en-US" dirty="0"/>
              <a:t>Update of </a:t>
            </a:r>
            <a:r>
              <a:rPr lang="en-US" b="1" dirty="0"/>
              <a:t>idpk</a:t>
            </a:r>
          </a:p>
          <a:p>
            <a:pPr lvl="1"/>
            <a:r>
              <a:rPr lang="en-US" dirty="0"/>
              <a:t>Enhanced denial of service protection – e.g. based on proof of work</a:t>
            </a:r>
          </a:p>
          <a:p>
            <a:pPr lvl="1"/>
            <a:r>
              <a:rPr lang="en-US" dirty="0"/>
              <a:t>Padding for hiding password identifier length w/ in-place encryption</a:t>
            </a:r>
          </a:p>
          <a:p>
            <a:pPr lvl="2"/>
            <a:r>
              <a:rPr lang="en-US" dirty="0"/>
              <a:t>reuse the same IE with IETF RFC 8018 padding when protected with IDP mechanism</a:t>
            </a:r>
          </a:p>
          <a:p>
            <a:pPr lvl="0"/>
            <a:r>
              <a:rPr lang="en-US" dirty="0"/>
              <a:t>TG member feedback</a:t>
            </a:r>
          </a:p>
          <a:p>
            <a:pPr marL="12065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9750" y="773811"/>
            <a:ext cx="8524500" cy="242400"/>
          </a:xfrm>
        </p:spPr>
        <p:txBody>
          <a:bodyPr/>
          <a:lstStyle/>
          <a:p>
            <a:pPr algn="ctr"/>
            <a:r>
              <a:rPr lang="en-US" dirty="0"/>
              <a:t>Open Issues and Next steps</a:t>
            </a:r>
          </a:p>
        </p:txBody>
      </p:sp>
    </p:spTree>
    <p:extLst>
      <p:ext uri="{BB962C8B-B14F-4D97-AF65-F5344CB8AC3E}">
        <p14:creationId xmlns:p14="http://schemas.microsoft.com/office/powerpoint/2010/main" val="397276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57028" y="1508465"/>
            <a:ext cx="8422739" cy="4692637"/>
          </a:xfrm>
        </p:spPr>
        <p:txBody>
          <a:bodyPr/>
          <a:lstStyle/>
          <a:p>
            <a:pPr marL="101600" indent="0">
              <a:buNone/>
            </a:pPr>
            <a:r>
              <a:rPr lang="en-US" sz="1600" dirty="0"/>
              <a:t>[1] IEEE P802.11-REVmd™/D3.2, March 2020</a:t>
            </a:r>
          </a:p>
          <a:p>
            <a:pPr marL="101600" indent="0">
              <a:buNone/>
            </a:pPr>
            <a:r>
              <a:rPr lang="en-US" sz="1600" dirty="0"/>
              <a:t>[2] SEC1 – Elliptic Curve Cryptography - </a:t>
            </a:r>
            <a:r>
              <a:rPr lang="en-US" sz="1600" dirty="0">
                <a:hlinkClick r:id="rId2"/>
              </a:rPr>
              <a:t>https://www.secg.org/sec1-v2.pdf</a:t>
            </a:r>
            <a:endParaRPr lang="en-US" sz="1600" dirty="0"/>
          </a:p>
          <a:p>
            <a:pPr marL="101600" indent="0">
              <a:buNone/>
            </a:pPr>
            <a:r>
              <a:rPr lang="en-US" sz="1600" dirty="0"/>
              <a:t>[3] 11-20/0543r2 – Protected Password Identifiers for Privacy</a:t>
            </a:r>
          </a:p>
          <a:p>
            <a:pPr marL="101600" indent="0">
              <a:buNone/>
            </a:pPr>
            <a:r>
              <a:rPr lang="en-US" sz="1600" dirty="0"/>
              <a:t>[4] 11-20/0366r0 – MAC Privacy and PMKSA caching</a:t>
            </a:r>
          </a:p>
          <a:p>
            <a:pPr marL="101600" indent="0">
              <a:buNone/>
            </a:pPr>
            <a:r>
              <a:rPr lang="en-US" sz="1600" dirty="0"/>
              <a:t>[5] ETSI TS 133 501 V15.1.0 (2018-07) – 5G Security Architecture and Procedures</a:t>
            </a:r>
          </a:p>
          <a:p>
            <a:pPr marL="101600" indent="0">
              <a:buNone/>
            </a:pPr>
            <a:r>
              <a:rPr lang="en-US" sz="1600" dirty="0"/>
              <a:t>[6] IETF RFC 8492 – Secured Password </a:t>
            </a:r>
            <a:r>
              <a:rPr lang="en-US" sz="1600" dirty="0" err="1"/>
              <a:t>Ciphersuites</a:t>
            </a:r>
            <a:r>
              <a:rPr lang="en-US" sz="1600" dirty="0"/>
              <a:t> for TLS</a:t>
            </a:r>
          </a:p>
          <a:p>
            <a:pPr marL="101600" indent="0">
              <a:buNone/>
            </a:pPr>
            <a:r>
              <a:rPr lang="en-US" sz="1600" dirty="0"/>
              <a:t>[7] 11-19/0489r0 – Client Privacy Discussion</a:t>
            </a:r>
          </a:p>
          <a:p>
            <a:pPr marL="101600" indent="0">
              <a:buNone/>
            </a:pPr>
            <a:r>
              <a:rPr lang="en-US" sz="1600" dirty="0"/>
              <a:t>[8] IETF RFC 8018  - PKCS #5: Password-Based Cryptography Specification Version 2.1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8610" y="1231011"/>
            <a:ext cx="8524500" cy="242400"/>
          </a:xfrm>
        </p:spPr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56593293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787</Words>
  <Application>Microsoft Macintosh PowerPoint</Application>
  <PresentationFormat>On-screen Show (4:3)</PresentationFormat>
  <Paragraphs>103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Identifier Privacy Service</vt:lpstr>
      <vt:lpstr>Problem &amp; Background</vt:lpstr>
      <vt:lpstr>Solution Considerations</vt:lpstr>
      <vt:lpstr>Proposal Outline</vt:lpstr>
      <vt:lpstr>Cost/Benefit</vt:lpstr>
      <vt:lpstr>Open Issues and Next steps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Pre-Association Security Negotiation (PASN) for 11az</dc:title>
  <cp:lastModifiedBy>Microsoft Office User</cp:lastModifiedBy>
  <cp:revision>35</cp:revision>
  <dcterms:modified xsi:type="dcterms:W3CDTF">2020-05-12T19:03:11Z</dcterms:modified>
</cp:coreProperties>
</file>