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83" r:id="rId2"/>
    <p:sldId id="1126" r:id="rId3"/>
    <p:sldId id="1137" r:id="rId4"/>
    <p:sldId id="1125" r:id="rId5"/>
    <p:sldId id="1132" r:id="rId6"/>
    <p:sldId id="1133" r:id="rId7"/>
    <p:sldId id="1138" r:id="rId8"/>
    <p:sldId id="1130" r:id="rId9"/>
    <p:sldId id="1136" r:id="rId10"/>
    <p:sldId id="1141" r:id="rId11"/>
    <p:sldId id="1080" r:id="rId12"/>
    <p:sldId id="1119" r:id="rId13"/>
    <p:sldId id="1121" r:id="rId14"/>
    <p:sldId id="1135" r:id="rId15"/>
    <p:sldId id="1128" r:id="rId16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6992D7-B758-46DB-B080-2E529C17FA8D}" v="2" dt="2020-03-15T08:41:22.7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81452" autoAdjust="0"/>
  </p:normalViewPr>
  <p:slideViewPr>
    <p:cSldViewPr>
      <p:cViewPr varScale="1">
        <p:scale>
          <a:sx n="72" d="100"/>
          <a:sy n="72" d="100"/>
        </p:scale>
        <p:origin x="196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073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312910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607305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887759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38544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14095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33815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415780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983201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206674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157542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838989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49811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802.11-20/0740r0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942566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July </a:t>
            </a: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Non-AP MLD Initiated Aggregation</a:t>
            </a:r>
            <a:r>
              <a:rPr lang="en-US" altLang="ko-KR" dirty="0">
                <a:ea typeface="굴림" panose="020B0600000101010101" pitchFamily="50" charset="-127"/>
              </a:rPr>
              <a:t>: Truncation of Back-off Count</a:t>
            </a:r>
            <a:endParaRPr lang="en-US" altLang="ko-KR" dirty="0">
              <a:solidFill>
                <a:srgbClr val="FF0000"/>
              </a:solidFill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2020-07-13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594601"/>
              </p:ext>
            </p:extLst>
          </p:nvPr>
        </p:nvGraphicFramePr>
        <p:xfrm>
          <a:off x="762000" y="2895596"/>
          <a:ext cx="7620000" cy="2612574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Failure case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Failure </a:t>
            </a:r>
            <a:r>
              <a:rPr lang="en-US" altLang="ko-KR" sz="2000" dirty="0" smtClean="0"/>
              <a:t>case, </a:t>
            </a:r>
            <a:r>
              <a:rPr lang="en-US" altLang="ko-KR" sz="2000" dirty="0"/>
              <a:t>the same rule can be applied while maintaining rules for contention window (CW</a:t>
            </a:r>
            <a:r>
              <a:rPr lang="en-US" altLang="ko-KR" sz="2000" dirty="0" smtClean="0"/>
              <a:t>)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However, </a:t>
            </a:r>
            <a:r>
              <a:rPr lang="en-US" altLang="ko-KR" sz="1600" b="1" dirty="0" smtClean="0"/>
              <a:t>the collisions may happen due to the truncation of BC</a:t>
            </a:r>
          </a:p>
          <a:p>
            <a:pPr lvl="1"/>
            <a:r>
              <a:rPr lang="en-US" altLang="ko-KR" sz="1600" dirty="0" smtClean="0"/>
              <a:t>Therefore, if </a:t>
            </a:r>
            <a:r>
              <a:rPr lang="en-US" altLang="ko-KR" sz="1600" dirty="0"/>
              <a:t>we want to impose more penalty, more increased </a:t>
            </a:r>
            <a:r>
              <a:rPr lang="en-US" altLang="ko-KR" sz="1600" dirty="0" smtClean="0"/>
              <a:t>parameters </a:t>
            </a:r>
            <a:r>
              <a:rPr lang="en-US" altLang="ko-KR" sz="1600" dirty="0"/>
              <a:t>may be </a:t>
            </a:r>
            <a:r>
              <a:rPr lang="en-US" altLang="ko-KR" sz="1600" dirty="0" smtClean="0"/>
              <a:t>considered </a:t>
            </a:r>
            <a:r>
              <a:rPr lang="en-US" altLang="ko-KR" sz="1600" dirty="0"/>
              <a:t>(e.g., </a:t>
            </a:r>
            <a:r>
              <a:rPr lang="en-US" altLang="ko-KR" sz="1600" dirty="0" smtClean="0"/>
              <a:t>4*CW, 2*remaining </a:t>
            </a:r>
            <a:r>
              <a:rPr lang="en-US" altLang="ko-KR" sz="1600" dirty="0"/>
              <a:t>BC)</a:t>
            </a:r>
          </a:p>
          <a:p>
            <a:r>
              <a:rPr lang="en-US" altLang="ko-KR" sz="2000" dirty="0"/>
              <a:t>Example</a:t>
            </a:r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562" y="3838424"/>
            <a:ext cx="8093075" cy="2409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338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We elaborated </a:t>
            </a:r>
            <a:r>
              <a:rPr lang="en-US" altLang="ko-KR" sz="2000" dirty="0" smtClean="0"/>
              <a:t>how </a:t>
            </a:r>
            <a:r>
              <a:rPr lang="en-US" altLang="ko-KR" sz="2000" dirty="0"/>
              <a:t>to transmit UL PPDUs on multiple links simultaneously for non-STR non-AP </a:t>
            </a:r>
            <a:r>
              <a:rPr lang="en-US" altLang="ko-KR" sz="2000" dirty="0" smtClean="0"/>
              <a:t>MLD as one of several methods that have been proposed</a:t>
            </a:r>
          </a:p>
          <a:p>
            <a:r>
              <a:rPr lang="en-US" altLang="ko-KR" sz="2000" dirty="0" smtClean="0"/>
              <a:t>Specifically, When an STA of a non-STR non-AP MLD gains a channel access and then transmits a PPDU, another STA of the MLD can transmit a PPDU simultaneously if its medium is IDLE and it is not performing AIFS sensing after BUSY</a:t>
            </a:r>
          </a:p>
          <a:p>
            <a:pPr lvl="2"/>
            <a:r>
              <a:rPr lang="en-US" altLang="ko-KR" sz="1600" dirty="0" smtClean="0"/>
              <a:t>Medium </a:t>
            </a:r>
            <a:r>
              <a:rPr lang="en-US" altLang="ko-KR" sz="1600" dirty="0"/>
              <a:t>sensing duration is the interval of TBD (e.g., PIFS, </a:t>
            </a:r>
            <a:r>
              <a:rPr lang="en-US" altLang="ko-KR" sz="1600" dirty="0" err="1"/>
              <a:t>aSlotTime</a:t>
            </a:r>
            <a:r>
              <a:rPr lang="en-US" altLang="ko-KR" sz="1600" dirty="0"/>
              <a:t>) immediately preceding the start of the TXOP</a:t>
            </a:r>
          </a:p>
          <a:p>
            <a:pPr lvl="2"/>
            <a:r>
              <a:rPr lang="en-US" altLang="ko-KR" sz="1600" dirty="0"/>
              <a:t>Starting and Ending times of the PPDUs are aligned with TBD margin</a:t>
            </a:r>
          </a:p>
          <a:p>
            <a:pPr lvl="2"/>
            <a:r>
              <a:rPr lang="en-US" altLang="ko-KR" sz="1600" dirty="0"/>
              <a:t>For the next back-off procedure of the another STA,</a:t>
            </a:r>
          </a:p>
          <a:p>
            <a:pPr lvl="3"/>
            <a:r>
              <a:rPr lang="en-US" altLang="ko-KR" sz="1400" dirty="0"/>
              <a:t>Remaining back-off counter (BC) is added to newly picked BC</a:t>
            </a:r>
          </a:p>
          <a:p>
            <a:pPr lvl="3"/>
            <a:r>
              <a:rPr lang="en-US" altLang="ko-KR" sz="1400" dirty="0"/>
              <a:t>EDCA parameters of previously used AC are used only when the next AC has higher priority than the previously used AC</a:t>
            </a:r>
          </a:p>
          <a:p>
            <a:pPr lvl="3"/>
            <a:r>
              <a:rPr lang="en-US" altLang="ko-KR" sz="1400" dirty="0"/>
              <a:t>The newly picked BC shall become 0 to transmit any PPDU</a:t>
            </a:r>
          </a:p>
          <a:p>
            <a:pPr lvl="2"/>
            <a:r>
              <a:rPr lang="en-US" altLang="ko-KR" sz="1600" dirty="0" smtClean="0"/>
              <a:t>NOTE</a:t>
            </a:r>
            <a:r>
              <a:rPr lang="en-US" altLang="ko-KR" sz="1600" dirty="0"/>
              <a:t>: This operation is possible if regulation allows the operation</a:t>
            </a:r>
          </a:p>
          <a:p>
            <a:pPr lvl="1"/>
            <a:endParaRPr lang="en-US" altLang="ko-KR" sz="1600" dirty="0" smtClean="0">
              <a:solidFill>
                <a:srgbClr val="FF0000"/>
              </a:solidFill>
            </a:endParaRPr>
          </a:p>
          <a:p>
            <a:pPr lvl="1"/>
            <a:endParaRPr lang="en-US" altLang="ko-KR" sz="1600" dirty="0" smtClean="0">
              <a:solidFill>
                <a:srgbClr val="FF0000"/>
              </a:solidFill>
            </a:endParaRPr>
          </a:p>
          <a:p>
            <a:pPr lvl="1"/>
            <a:endParaRPr lang="en-US" altLang="ko-KR" sz="1600" dirty="0">
              <a:solidFill>
                <a:srgbClr val="FF0000"/>
              </a:solidFill>
            </a:endParaRPr>
          </a:p>
          <a:p>
            <a:endParaRPr lang="en-US" altLang="ko-KR" sz="2000" dirty="0" smtClean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55140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SP #1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11be shall define mechanism(s) for enabling a non-AP MLD with constraints to transmit PPDUs simultaneously on multiple links by aligning starting times and ending times of the PPDUs?</a:t>
            </a:r>
          </a:p>
          <a:p>
            <a:pPr lvl="1"/>
            <a:r>
              <a:rPr lang="en-US" altLang="ko-KR" dirty="0"/>
              <a:t>NOTE: The differences between starting or ending times have the value of more than 0</a:t>
            </a:r>
          </a:p>
          <a:p>
            <a:endParaRPr lang="en-US" altLang="ko-KR" dirty="0"/>
          </a:p>
          <a:p>
            <a:pPr marL="857250" lvl="2" indent="0">
              <a:buNone/>
            </a:pPr>
            <a:endParaRPr lang="en-US" altLang="ko-KR" dirty="0"/>
          </a:p>
          <a:p>
            <a:pPr marL="857250" lvl="2" indent="0">
              <a:buNone/>
            </a:pPr>
            <a:endParaRPr lang="en-US" altLang="ko-KR" dirty="0"/>
          </a:p>
          <a:p>
            <a:pPr lvl="1"/>
            <a:endParaRPr lang="en-US" altLang="ko-KR" dirty="0"/>
          </a:p>
          <a:p>
            <a:r>
              <a:rPr lang="en-US" altLang="ko-KR" dirty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31498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SP #2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ko-KR" dirty="0"/>
              <a:t>Do you agree that 11be shall define </a:t>
            </a:r>
            <a:r>
              <a:rPr lang="en-US" altLang="ko-KR" dirty="0" smtClean="0"/>
              <a:t>the following operation for non-STR</a:t>
            </a:r>
          </a:p>
          <a:p>
            <a:pPr lvl="1"/>
            <a:r>
              <a:rPr lang="en-US" altLang="ko-KR" sz="1800" dirty="0"/>
              <a:t>When an </a:t>
            </a:r>
            <a:r>
              <a:rPr lang="en-US" altLang="ko-KR" sz="1800" dirty="0" smtClean="0"/>
              <a:t>STA of </a:t>
            </a:r>
            <a:r>
              <a:rPr lang="en-US" altLang="ko-KR" sz="1800" dirty="0"/>
              <a:t>a non-STR non-AP MLD gains a channel access and then transmits a PPDU, another </a:t>
            </a:r>
            <a:r>
              <a:rPr lang="en-US" altLang="ko-KR" sz="1800" dirty="0" smtClean="0"/>
              <a:t>STA of </a:t>
            </a:r>
            <a:r>
              <a:rPr lang="en-US" altLang="ko-KR" sz="1800" dirty="0"/>
              <a:t>the MLD </a:t>
            </a:r>
            <a:r>
              <a:rPr lang="en-US" altLang="ko-KR" sz="1800" dirty="0" smtClean="0"/>
              <a:t>may </a:t>
            </a:r>
            <a:r>
              <a:rPr lang="en-US" altLang="ko-KR" sz="1800" dirty="0"/>
              <a:t>transmit a PPDU simultaneously if its medium is IDLE</a:t>
            </a:r>
            <a:r>
              <a:rPr lang="en-US" altLang="ko-KR" sz="1800" dirty="0">
                <a:solidFill>
                  <a:srgbClr val="FF0000"/>
                </a:solidFill>
              </a:rPr>
              <a:t> </a:t>
            </a:r>
            <a:r>
              <a:rPr lang="en-US" altLang="ko-KR" sz="1800" dirty="0"/>
              <a:t>and it is not performing AIFS </a:t>
            </a:r>
            <a:r>
              <a:rPr lang="en-US" altLang="ko-KR" sz="1800" dirty="0" smtClean="0"/>
              <a:t>sensing after BUSY</a:t>
            </a:r>
            <a:endParaRPr lang="en-US" altLang="ko-KR" sz="1800" dirty="0"/>
          </a:p>
          <a:p>
            <a:pPr lvl="2"/>
            <a:r>
              <a:rPr lang="en-US" altLang="ko-KR" sz="1600" dirty="0"/>
              <a:t>Medium sensing duration is the interval of TBD (e.g., PIFS, </a:t>
            </a:r>
            <a:r>
              <a:rPr lang="en-US" altLang="ko-KR" sz="1600" dirty="0" err="1"/>
              <a:t>aSlotTime</a:t>
            </a:r>
            <a:r>
              <a:rPr lang="en-US" altLang="ko-KR" sz="1600" dirty="0"/>
              <a:t>) immediately preceding the start of the TXOP</a:t>
            </a:r>
          </a:p>
          <a:p>
            <a:pPr lvl="2"/>
            <a:r>
              <a:rPr lang="en-US" altLang="ko-KR" sz="1600" dirty="0"/>
              <a:t>Starting and Ending times of the PPDUs are aligned with TBD margin</a:t>
            </a:r>
          </a:p>
          <a:p>
            <a:pPr lvl="2"/>
            <a:r>
              <a:rPr lang="en-US" altLang="ko-KR" sz="1600" dirty="0" smtClean="0"/>
              <a:t>For the next back-off procedure of the another STA,</a:t>
            </a:r>
          </a:p>
          <a:p>
            <a:pPr lvl="3"/>
            <a:r>
              <a:rPr lang="en-US" altLang="ko-KR" sz="1400" dirty="0" smtClean="0"/>
              <a:t>Remaining back-off counter (BC) is added to newly picked BC</a:t>
            </a:r>
          </a:p>
          <a:p>
            <a:pPr lvl="3"/>
            <a:r>
              <a:rPr lang="en-US" altLang="ko-KR" sz="1400" dirty="0"/>
              <a:t>EDCA parameters of previously used AC are used only when </a:t>
            </a:r>
            <a:r>
              <a:rPr lang="en-US" altLang="ko-KR" sz="1400" dirty="0" smtClean="0"/>
              <a:t>the next AC has higher </a:t>
            </a:r>
            <a:r>
              <a:rPr lang="en-US" altLang="ko-KR" sz="1400" dirty="0"/>
              <a:t>priority than the previously used AC</a:t>
            </a:r>
          </a:p>
          <a:p>
            <a:pPr lvl="3"/>
            <a:r>
              <a:rPr lang="en-US" altLang="ko-KR" sz="1400" dirty="0" smtClean="0"/>
              <a:t>The </a:t>
            </a:r>
            <a:r>
              <a:rPr lang="en-US" altLang="ko-KR" sz="1400" dirty="0"/>
              <a:t>newly picked BC </a:t>
            </a:r>
            <a:r>
              <a:rPr lang="en-US" altLang="ko-KR" sz="1400" dirty="0" smtClean="0"/>
              <a:t>shall become 0 to transmit any PPDU</a:t>
            </a:r>
          </a:p>
          <a:p>
            <a:pPr lvl="2"/>
            <a:r>
              <a:rPr lang="en-US" altLang="ko-KR" sz="1600" dirty="0" smtClean="0"/>
              <a:t>NOTE: This operation is possible if regulation allows the operation</a:t>
            </a:r>
          </a:p>
          <a:p>
            <a:r>
              <a:rPr lang="en-US" altLang="ko-KR" dirty="0" smtClean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195456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Back-up: UL Aggregation (Non-STR) [2]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Basically, UL aggregation means </a:t>
            </a:r>
            <a:r>
              <a:rPr lang="en-US" altLang="ko-KR" sz="2000" i="1" dirty="0"/>
              <a:t>aligning start/end of UL PPDUs that are sent simultaneously on multiple links</a:t>
            </a:r>
          </a:p>
          <a:p>
            <a:pPr lvl="1"/>
            <a:r>
              <a:rPr lang="en-US" altLang="ko-KR" sz="1600" u="sng" dirty="0" smtClean="0"/>
              <a:t>The </a:t>
            </a:r>
            <a:r>
              <a:rPr lang="en-US" altLang="ko-KR" sz="1600" u="sng" dirty="0"/>
              <a:t>initiator of transmission is non-STR non-AP MLD</a:t>
            </a:r>
          </a:p>
          <a:p>
            <a:r>
              <a:rPr lang="en-US" altLang="ko-KR" sz="2000" dirty="0" smtClean="0"/>
              <a:t>Non-AP Initiated Aggregation (e.g., Truncation of BC [1]-[5], [8])</a:t>
            </a:r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AP-assisted Aggregation </a:t>
            </a:r>
            <a:r>
              <a:rPr lang="en-US" altLang="ko-KR" sz="2000" dirty="0"/>
              <a:t>[2], [6], [7]</a:t>
            </a:r>
          </a:p>
          <a:p>
            <a:pPr lvl="1"/>
            <a:r>
              <a:rPr lang="en-US" altLang="ko-KR" sz="1600" dirty="0" smtClean="0"/>
              <a:t>Example: Request and Response for Aggregation [1]</a:t>
            </a:r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3124200"/>
            <a:ext cx="4843722" cy="1339444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7800" y="5226437"/>
            <a:ext cx="6477973" cy="1217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2952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ko-KR" sz="1800" dirty="0"/>
              <a:t>[1] 802.11-19/1144r6 </a:t>
            </a:r>
            <a:r>
              <a:rPr lang="en-US" altLang="ko-KR" sz="1800" dirty="0">
                <a:ea typeface="굴림" panose="020B0600000101010101" pitchFamily="50" charset="-127"/>
              </a:rPr>
              <a:t>Channel Access for Multi-link Operation</a:t>
            </a:r>
            <a:endParaRPr lang="en-GB" altLang="ko-KR" sz="1800" dirty="0"/>
          </a:p>
          <a:p>
            <a:pPr marL="0" indent="0">
              <a:buNone/>
            </a:pPr>
            <a:r>
              <a:rPr lang="en-GB" altLang="ko-KR" sz="1800" dirty="0"/>
              <a:t>[2] 802.11-20/0414r4 </a:t>
            </a:r>
            <a:r>
              <a:rPr lang="en-US" altLang="ko-KR" sz="1800" dirty="0">
                <a:ea typeface="굴림" panose="020B0600000101010101" pitchFamily="50" charset="-127"/>
              </a:rPr>
              <a:t>Method for Handling Constrained MLD</a:t>
            </a:r>
            <a:endParaRPr lang="en-GB" altLang="ko-KR" sz="1800" dirty="0"/>
          </a:p>
          <a:p>
            <a:pPr marL="0" indent="0">
              <a:buNone/>
            </a:pPr>
            <a:r>
              <a:rPr lang="en-GB" altLang="ko-KR" sz="1800" dirty="0"/>
              <a:t>[3] 802.11-20/0026r7 MLO: Sync PPDUs</a:t>
            </a:r>
          </a:p>
          <a:p>
            <a:pPr marL="0" indent="0">
              <a:buNone/>
            </a:pPr>
            <a:r>
              <a:rPr lang="en-GB" altLang="ko-KR" sz="1800" dirty="0"/>
              <a:t>[4] 802.11-20/0275r2 </a:t>
            </a:r>
            <a:r>
              <a:rPr lang="en-US" altLang="ko-KR" sz="1800" dirty="0"/>
              <a:t>MLO: Need for sync PPDUs</a:t>
            </a:r>
            <a:endParaRPr lang="en-GB" altLang="ko-KR" sz="1800" dirty="0"/>
          </a:p>
          <a:p>
            <a:pPr marL="0" indent="0">
              <a:buNone/>
            </a:pPr>
            <a:r>
              <a:rPr lang="en-GB" altLang="ko-KR" sz="1800" dirty="0"/>
              <a:t>[5] 802.11-20/0487r5 Multiple Link Operation Follow Up</a:t>
            </a:r>
          </a:p>
          <a:p>
            <a:pPr marL="0" indent="0">
              <a:buNone/>
            </a:pPr>
            <a:r>
              <a:rPr lang="en-GB" altLang="ko-KR" sz="1800" dirty="0"/>
              <a:t>[6] 802.11-20/0081r3 MLO-Synch-Transmission</a:t>
            </a:r>
          </a:p>
          <a:p>
            <a:pPr marL="0" indent="0">
              <a:buNone/>
            </a:pPr>
            <a:r>
              <a:rPr lang="en-GB" altLang="ko-KR" sz="1800" dirty="0"/>
              <a:t>[7] 802.11-20/0291r1 </a:t>
            </a:r>
            <a:r>
              <a:rPr lang="en-US" altLang="en-US" sz="1800" dirty="0"/>
              <a:t>MLO a-synchronize and synchronize operation discussions</a:t>
            </a: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/>
              <a:t>[8] 802.11-20/0577r0 RTS and CTS Procedure in Synchronous Multi-link Operation</a:t>
            </a:r>
          </a:p>
          <a:p>
            <a:pPr marL="0" indent="0">
              <a:buNone/>
            </a:pPr>
            <a:r>
              <a:rPr lang="en-US" altLang="ko-KR" sz="1800" dirty="0"/>
              <a:t>[9] 802.11-20/0037r1 Power Saving Considering Non-AP without STR Capability</a:t>
            </a:r>
          </a:p>
          <a:p>
            <a:pPr marL="0" indent="0">
              <a:buNone/>
            </a:pP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23640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M</a:t>
            </a:r>
            <a:r>
              <a:rPr lang="en-US" altLang="ko-KR" sz="2000" dirty="0" smtClean="0"/>
              <a:t>any contributions [1]-[8] have addressed how to transmit UL </a:t>
            </a:r>
            <a:r>
              <a:rPr lang="en-US" altLang="ko-KR" sz="2000" dirty="0"/>
              <a:t>PPDUs on multiple links </a:t>
            </a:r>
            <a:r>
              <a:rPr lang="en-US" altLang="ko-KR" sz="2000" dirty="0" smtClean="0"/>
              <a:t>simultaneously for non-STR non-AP MLD</a:t>
            </a:r>
            <a:endParaRPr lang="en-US" altLang="ko-KR" sz="2000" dirty="0"/>
          </a:p>
          <a:p>
            <a:endParaRPr lang="en-US" altLang="ko-KR" sz="1600" dirty="0" smtClean="0"/>
          </a:p>
          <a:p>
            <a:endParaRPr lang="en-US" altLang="ko-KR" sz="2000" dirty="0"/>
          </a:p>
          <a:p>
            <a:r>
              <a:rPr lang="en-US" altLang="ko-KR" sz="2000" dirty="0" smtClean="0"/>
              <a:t>In this contribution, we elaborate one of methods for non-STR non-AP MLD</a:t>
            </a:r>
          </a:p>
          <a:p>
            <a:pPr lvl="1"/>
            <a:r>
              <a:rPr lang="en-US" altLang="ko-KR" sz="1600" dirty="0" smtClean="0"/>
              <a:t>When gaining a channel access on a link, it performs UL aggregation including the other link(s)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78693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UL Aggregation of Non-STR Non-AP MLD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Basically, UL aggregation means </a:t>
            </a:r>
            <a:r>
              <a:rPr lang="en-US" altLang="ko-KR" sz="2000" i="1" dirty="0"/>
              <a:t>aligning </a:t>
            </a:r>
            <a:r>
              <a:rPr lang="en-US" altLang="ko-KR" sz="2000" i="1" dirty="0" smtClean="0"/>
              <a:t>starting times and ending times of PPDUs </a:t>
            </a:r>
            <a:r>
              <a:rPr lang="en-US" altLang="ko-KR" sz="2000" i="1" dirty="0"/>
              <a:t>that are sent simultaneously on multiple </a:t>
            </a:r>
            <a:r>
              <a:rPr lang="en-US" altLang="ko-KR" sz="2000" i="1" dirty="0" smtClean="0"/>
              <a:t>links</a:t>
            </a:r>
            <a:endParaRPr lang="en-US" altLang="ko-KR" sz="2000" i="1" dirty="0"/>
          </a:p>
          <a:p>
            <a:r>
              <a:rPr lang="en-US" altLang="ko-KR" sz="2000" dirty="0" smtClean="0"/>
              <a:t>Several Scenarios</a:t>
            </a:r>
          </a:p>
          <a:p>
            <a:pPr lvl="1"/>
            <a:r>
              <a:rPr lang="en-US" altLang="ko-KR" sz="1600" b="1" u="sng" dirty="0" smtClean="0"/>
              <a:t>No Aggregation: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It may provide opportunities of power saving [9]</a:t>
            </a:r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b="1" u="sng" dirty="0">
                <a:solidFill>
                  <a:schemeClr val="accent1">
                    <a:lumMod val="50000"/>
                  </a:schemeClr>
                </a:solidFill>
              </a:rPr>
              <a:t>When gaining a channel </a:t>
            </a:r>
            <a:r>
              <a:rPr lang="en-US" altLang="ko-KR" sz="1600" b="1" u="sng" dirty="0" smtClean="0">
                <a:solidFill>
                  <a:schemeClr val="accent1">
                    <a:lumMod val="50000"/>
                  </a:schemeClr>
                </a:solidFill>
              </a:rPr>
              <a:t>access (focus)</a:t>
            </a:r>
            <a:endParaRPr lang="en-US" altLang="ko-KR" sz="1600" b="1" u="sng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r>
              <a:rPr lang="en-US" altLang="ko-KR" sz="1600" b="1" u="sng" dirty="0"/>
              <a:t>After gaining a channel access, i.e., during TXOP (focus)</a:t>
            </a:r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3089100"/>
            <a:ext cx="6544522" cy="819726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6850" y="4235665"/>
            <a:ext cx="6634005" cy="908525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41332" y="5427944"/>
            <a:ext cx="6685039" cy="960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712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Observations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When an STA obtains a channel access, what can happen on the other link(s)?</a:t>
            </a:r>
          </a:p>
          <a:p>
            <a:pPr lvl="1"/>
            <a:r>
              <a:rPr lang="en-US" altLang="ko-KR" sz="1600" b="1" dirty="0" smtClean="0"/>
              <a:t>BUSY (e.g., NAV)</a:t>
            </a:r>
            <a:r>
              <a:rPr lang="en-US" altLang="ko-KR" sz="1600" dirty="0" smtClean="0"/>
              <a:t>: Cannot transmit </a:t>
            </a:r>
            <a:r>
              <a:rPr lang="en-US" altLang="ko-KR" sz="1600" dirty="0"/>
              <a:t>any </a:t>
            </a:r>
            <a:r>
              <a:rPr lang="en-US" altLang="ko-KR" sz="1600" dirty="0" smtClean="0"/>
              <a:t>PPDUs</a:t>
            </a:r>
            <a:endParaRPr lang="en-US" altLang="ko-KR" sz="1600" dirty="0"/>
          </a:p>
          <a:p>
            <a:pPr lvl="1"/>
            <a:r>
              <a:rPr lang="en-US" altLang="ko-KR" sz="1600" b="1" dirty="0"/>
              <a:t>AIFS Sensing:</a:t>
            </a:r>
            <a:r>
              <a:rPr lang="en-US" altLang="ko-KR" sz="1600" dirty="0" smtClean="0"/>
              <a:t> Can transmit a PPDU depending on CCA time</a:t>
            </a:r>
            <a:endParaRPr lang="en-US" altLang="ko-KR" sz="1600" dirty="0" smtClean="0">
              <a:solidFill>
                <a:srgbClr val="FF0000"/>
              </a:solidFill>
            </a:endParaRPr>
          </a:p>
          <a:p>
            <a:pPr lvl="1"/>
            <a:r>
              <a:rPr lang="en-US" altLang="ko-KR" sz="1600" b="1" dirty="0"/>
              <a:t>Decrement </a:t>
            </a:r>
            <a:r>
              <a:rPr lang="en-US" altLang="ko-KR" sz="1600" b="1" dirty="0" err="1" smtClean="0"/>
              <a:t>backoff</a:t>
            </a:r>
            <a:r>
              <a:rPr lang="en-US" altLang="ko-KR" sz="1600" b="1" dirty="0" smtClean="0"/>
              <a:t> counter (BC) </a:t>
            </a:r>
            <a:r>
              <a:rPr lang="en-US" altLang="ko-KR" sz="1600" b="1" dirty="0"/>
              <a:t>(like Link 1):</a:t>
            </a:r>
            <a:r>
              <a:rPr lang="en-US" altLang="ko-KR" sz="1600" dirty="0" smtClean="0"/>
              <a:t> Can transmit a PPDU by truncating BC</a:t>
            </a:r>
          </a:p>
          <a:p>
            <a:pPr lvl="2"/>
            <a:r>
              <a:rPr lang="en-US" altLang="ko-KR" sz="1400" dirty="0" smtClean="0"/>
              <a:t>This case would be Not BUSY and Not AIFS Sensing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grpSp>
        <p:nvGrpSpPr>
          <p:cNvPr id="6" name="그룹 5"/>
          <p:cNvGrpSpPr/>
          <p:nvPr/>
        </p:nvGrpSpPr>
        <p:grpSpPr>
          <a:xfrm>
            <a:off x="1219200" y="3886200"/>
            <a:ext cx="6705600" cy="2589213"/>
            <a:chOff x="1190730" y="3667149"/>
            <a:chExt cx="6772170" cy="2619423"/>
          </a:xfrm>
        </p:grpSpPr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19200" y="3667149"/>
              <a:ext cx="6743700" cy="1428750"/>
            </a:xfrm>
            <a:prstGeom prst="rect">
              <a:avLst/>
            </a:prstGeom>
          </p:spPr>
        </p:pic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90730" y="5353123"/>
              <a:ext cx="1800225" cy="904875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862440" y="5362647"/>
              <a:ext cx="1666875" cy="923925"/>
            </a:xfrm>
            <a:prstGeom prst="rect">
              <a:avLst/>
            </a:prstGeom>
          </p:spPr>
        </p:pic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400800" y="5362647"/>
              <a:ext cx="1562100" cy="9048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06859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If AIFS Sensing is Being Performed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STA may be able to transmit a PPDU depending on</a:t>
            </a:r>
          </a:p>
          <a:p>
            <a:pPr lvl="1"/>
            <a:r>
              <a:rPr lang="en-US" altLang="ko-KR" sz="1600" dirty="0" smtClean="0"/>
              <a:t>What is sensing duration</a:t>
            </a:r>
          </a:p>
          <a:p>
            <a:pPr lvl="1"/>
            <a:r>
              <a:rPr lang="en-US" altLang="ko-KR" sz="1600" dirty="0" smtClean="0"/>
              <a:t>At Which point during AIFS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baseline, STA can decrement BC</a:t>
            </a:r>
          </a:p>
          <a:p>
            <a:pPr lvl="1"/>
            <a:r>
              <a:rPr lang="en-US" altLang="ko-KR" sz="1600" dirty="0"/>
              <a:t>Following AIFSN[AC] × </a:t>
            </a:r>
            <a:r>
              <a:rPr lang="en-US" altLang="ko-KR" sz="1600" dirty="0" err="1"/>
              <a:t>aSlotTime</a:t>
            </a:r>
            <a:r>
              <a:rPr lang="en-US" altLang="ko-KR" sz="1600" dirty="0"/>
              <a:t> – </a:t>
            </a:r>
            <a:r>
              <a:rPr lang="en-US" altLang="ko-KR" sz="1600" dirty="0" err="1"/>
              <a:t>aRxTx</a:t>
            </a:r>
            <a:r>
              <a:rPr lang="en-US" altLang="ko-KR" sz="1600" dirty="0"/>
              <a:t> of idle medium after SIFS after the last busy </a:t>
            </a:r>
            <a:r>
              <a:rPr lang="en-US" altLang="ko-KR" sz="1600" dirty="0" smtClean="0"/>
              <a:t>medium, which needs to be modified by considering the above factors</a:t>
            </a:r>
          </a:p>
          <a:p>
            <a:pPr lvl="1"/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Even though we can transmit a PPDU in some cases, it would complicate EDCA rules for supporting non-STR</a:t>
            </a:r>
          </a:p>
          <a:p>
            <a:pPr lvl="1"/>
            <a:r>
              <a:rPr lang="en-US" altLang="ko-KR" sz="1600" dirty="0" smtClean="0"/>
              <a:t>We prefer not to transmit a PPDU when AIFS sensing</a:t>
            </a:r>
          </a:p>
          <a:p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0" y="4086516"/>
            <a:ext cx="2870606" cy="1295400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86400" y="2133600"/>
            <a:ext cx="2590800" cy="1291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529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Proposal: Aggregation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Motivated by Previous Observations</a:t>
            </a:r>
          </a:p>
          <a:p>
            <a:r>
              <a:rPr lang="en-US" altLang="ko-KR" sz="2000" dirty="0"/>
              <a:t>When an STA </a:t>
            </a:r>
            <a:r>
              <a:rPr lang="en-US" altLang="ko-KR" sz="2000" dirty="0" smtClean="0"/>
              <a:t>of a non-STR non-AP MLD gains </a:t>
            </a:r>
            <a:r>
              <a:rPr lang="en-US" altLang="ko-KR" sz="2000" dirty="0"/>
              <a:t>a channel </a:t>
            </a:r>
            <a:r>
              <a:rPr lang="en-US" altLang="ko-KR" sz="2000" dirty="0" smtClean="0"/>
              <a:t>access and then transmits a PPDU, another STA of the MLD can transmit a PPDU simultaneously if its medium is IDLE</a:t>
            </a:r>
            <a:r>
              <a:rPr lang="en-US" altLang="ko-KR" sz="2000" dirty="0" smtClean="0">
                <a:solidFill>
                  <a:srgbClr val="FF0000"/>
                </a:solidFill>
              </a:rPr>
              <a:t> and it is not performing AIFS sensing after BUSY</a:t>
            </a:r>
          </a:p>
          <a:p>
            <a:pPr lvl="1"/>
            <a:r>
              <a:rPr lang="en-US" altLang="ko-KR" sz="1600" dirty="0"/>
              <a:t>Medium sensing duration is the interval of TBD </a:t>
            </a:r>
            <a:r>
              <a:rPr lang="en-US" altLang="ko-KR" sz="1600" dirty="0" smtClean="0"/>
              <a:t>(e.g., PIFS, </a:t>
            </a:r>
            <a:r>
              <a:rPr lang="en-US" altLang="ko-KR" sz="1600" dirty="0" err="1" smtClean="0"/>
              <a:t>aSlotTime</a:t>
            </a:r>
            <a:r>
              <a:rPr lang="en-US" altLang="ko-KR" sz="1600" dirty="0" smtClean="0"/>
              <a:t>) immediately </a:t>
            </a:r>
            <a:r>
              <a:rPr lang="en-US" altLang="ko-KR" sz="1600" dirty="0"/>
              <a:t>preceding the start of the TXOP</a:t>
            </a:r>
          </a:p>
          <a:p>
            <a:pPr lvl="1"/>
            <a:r>
              <a:rPr lang="en-US" altLang="ko-KR" sz="1600" dirty="0" smtClean="0"/>
              <a:t>Starting </a:t>
            </a:r>
            <a:r>
              <a:rPr lang="en-US" altLang="ko-KR" sz="1600" dirty="0"/>
              <a:t>and </a:t>
            </a:r>
            <a:r>
              <a:rPr lang="en-US" altLang="ko-KR" sz="1600" dirty="0" smtClean="0"/>
              <a:t>Ending times </a:t>
            </a:r>
            <a:r>
              <a:rPr lang="en-US" altLang="ko-KR" sz="1600" dirty="0"/>
              <a:t>of the PPDUs are </a:t>
            </a:r>
            <a:r>
              <a:rPr lang="en-US" altLang="ko-KR" sz="1600" dirty="0" smtClean="0"/>
              <a:t>aligned with TBD margin</a:t>
            </a:r>
            <a:endParaRPr lang="en-US" altLang="ko-KR" sz="16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4552741"/>
            <a:ext cx="6772275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48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 on Fairness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When we truncate a current BC on a link, several factors impact on the fairness on legacy/single-link STAs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Basically, ignoring </a:t>
            </a:r>
            <a:r>
              <a:rPr lang="en-US" altLang="ko-KR" sz="1600" dirty="0"/>
              <a:t>the </a:t>
            </a:r>
            <a:r>
              <a:rPr lang="en-US" altLang="ko-KR" sz="1600" dirty="0" smtClean="0"/>
              <a:t>Remaining BC </a:t>
            </a:r>
            <a:r>
              <a:rPr lang="en-US" altLang="ko-KR" sz="1600" dirty="0"/>
              <a:t>would be unfair</a:t>
            </a:r>
          </a:p>
          <a:p>
            <a:pPr lvl="1"/>
            <a:r>
              <a:rPr lang="en-US" altLang="ko-KR" sz="1600" dirty="0" smtClean="0"/>
              <a:t>See the table considering the first round and the second round of back-off</a:t>
            </a:r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28518"/>
              </p:ext>
            </p:extLst>
          </p:nvPr>
        </p:nvGraphicFramePr>
        <p:xfrm>
          <a:off x="389409" y="3429000"/>
          <a:ext cx="8154516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5618"/>
                <a:gridCol w="872490"/>
                <a:gridCol w="872490"/>
                <a:gridCol w="2321959"/>
                <a:gridCol w="2321959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baseline="0" dirty="0" smtClean="0">
                          <a:solidFill>
                            <a:schemeClr val="tx1"/>
                          </a:solidFill>
                        </a:rPr>
                        <a:t>Existing EDCA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Truncation</a:t>
                      </a:r>
                      <a:r>
                        <a:rPr lang="en-US" altLang="ko-KR" baseline="0" dirty="0" smtClean="0">
                          <a:solidFill>
                            <a:schemeClr val="tx1"/>
                          </a:solidFill>
                        </a:rPr>
                        <a:t> of BC</a:t>
                      </a:r>
                      <a:endParaRPr lang="ko-KR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When TX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altLang="ko-KR" baseline="30000" dirty="0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altLang="ko-KR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altLang="ko-KR" baseline="30000" dirty="0" smtClean="0">
                          <a:solidFill>
                            <a:schemeClr val="tx1"/>
                          </a:solidFill>
                        </a:rPr>
                        <a:t>nd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altLang="ko-KR" baseline="30000" dirty="0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altLang="ko-KR" baseline="30000" dirty="0" smtClean="0">
                          <a:solidFill>
                            <a:schemeClr val="tx1"/>
                          </a:solidFill>
                        </a:rPr>
                        <a:t>nd</a:t>
                      </a:r>
                      <a:endParaRPr lang="en-US" altLang="ko-KR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Remaining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</a:rPr>
                        <a:t> BC (RBC)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gridSpan="2"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BC always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shall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</a:rPr>
                        <a:t> be 0</a:t>
                      </a:r>
                    </a:p>
                    <a:p>
                      <a:pPr latinLnBrk="1"/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</a:rPr>
                        <a:t>per AC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BC can be more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</a:rPr>
                        <a:t> than 0 (called RBC_1)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BC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</a:rPr>
                        <a:t> can be also more than 0</a:t>
                      </a:r>
                    </a:p>
                    <a:p>
                      <a:pPr latinLnBrk="1"/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</a:rPr>
                        <a:t>(i.e., repetitive truncation)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3152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Access Category (AC)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</a:rPr>
                        <a:t>RBC_1 may be used for a different AC with higher priority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34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E.g., AC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</a:rPr>
                        <a:t> = BE</a:t>
                      </a:r>
                      <a:endParaRPr lang="ko-KR" altLang="en-US" sz="140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</a:rPr>
                        <a:t>E.g., AC = VO</a:t>
                      </a:r>
                      <a:endParaRPr lang="ko-KR" altLang="en-US" sz="140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Failure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2*CW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Due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</a:rPr>
                        <a:t> to truncation, More collisions may happen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2879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Additional Proposal: BC/AC Control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When a new BC is picked in </a:t>
            </a:r>
            <a:r>
              <a:rPr lang="en-US" altLang="ko-KR" sz="2000" dirty="0"/>
              <a:t>the next </a:t>
            </a:r>
            <a:r>
              <a:rPr lang="en-US" altLang="ko-KR" sz="2000" dirty="0" smtClean="0"/>
              <a:t>round</a:t>
            </a:r>
          </a:p>
          <a:p>
            <a:pPr lvl="1"/>
            <a:r>
              <a:rPr lang="en-US" altLang="ko-KR" sz="1600" dirty="0" smtClean="0"/>
              <a:t>The BC is added by the previously remaining BC</a:t>
            </a:r>
          </a:p>
          <a:p>
            <a:pPr lvl="1"/>
            <a:r>
              <a:rPr lang="en-US" altLang="ko-KR" sz="1600" dirty="0" smtClean="0"/>
              <a:t>EDCA parameters of previously used AC are used only when an AC in the next round has higher priority than the previously used AC</a:t>
            </a:r>
          </a:p>
          <a:p>
            <a:pPr marL="0" indent="0">
              <a:buNone/>
            </a:pPr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pPr lvl="1"/>
            <a:endParaRPr kumimoji="1" lang="en-US" altLang="ko-KR" sz="1200" b="1" kern="1200" dirty="0">
              <a:latin typeface="Times New Roman" panose="02020603050405020304" pitchFamily="18" charset="0"/>
              <a:ea typeface="굴림" panose="020B0600000101010101" pitchFamily="50" charset="-127"/>
              <a:cs typeface="+mn-cs"/>
            </a:endParaRPr>
          </a:p>
          <a:p>
            <a:pPr lvl="1"/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516" y="3276600"/>
            <a:ext cx="8526968" cy="2647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961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Proposal: </a:t>
            </a:r>
            <a:r>
              <a:rPr lang="en-US" altLang="ko-KR" dirty="0" err="1" smtClean="0"/>
              <a:t>Nonrecurrent</a:t>
            </a:r>
            <a:r>
              <a:rPr lang="en-US" altLang="ko-KR" dirty="0" smtClean="0"/>
              <a:t> Aggregation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Even though we add BCs, aggregation may be repetitive on a link</a:t>
            </a:r>
          </a:p>
          <a:p>
            <a:pPr lvl="1"/>
            <a:r>
              <a:rPr lang="en-US" altLang="ko-KR" sz="1600" dirty="0" smtClean="0"/>
              <a:t>It may make the method useless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r>
              <a:rPr lang="en-US" altLang="ko-KR" sz="2000" dirty="0" smtClean="0"/>
              <a:t>Therefore, we propose </a:t>
            </a:r>
            <a:r>
              <a:rPr lang="en-US" altLang="ko-KR" sz="2000" dirty="0" err="1" smtClean="0"/>
              <a:t>nonrecurrent</a:t>
            </a:r>
            <a:r>
              <a:rPr lang="en-US" altLang="ko-KR" sz="2000" dirty="0" smtClean="0"/>
              <a:t> aggregation, i.e., in the next round, the newly picked BC shall become 0 to transmit any PPDU</a:t>
            </a:r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pPr lvl="1"/>
            <a:endParaRPr kumimoji="1" lang="en-US" altLang="ko-KR" sz="1200" b="1" kern="1200" dirty="0">
              <a:latin typeface="Times New Roman" panose="02020603050405020304" pitchFamily="18" charset="0"/>
              <a:ea typeface="굴림" panose="020B0600000101010101" pitchFamily="50" charset="-127"/>
              <a:cs typeface="+mn-cs"/>
            </a:endParaRPr>
          </a:p>
          <a:p>
            <a:pPr lvl="1"/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2438400"/>
            <a:ext cx="7018507" cy="1666008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3578" y="4906945"/>
            <a:ext cx="7073044" cy="1568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3535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278475</TotalTime>
  <Words>1505</Words>
  <Application>Microsoft Office PowerPoint</Application>
  <PresentationFormat>화면 슬라이드 쇼(4:3)</PresentationFormat>
  <Paragraphs>265</Paragraphs>
  <Slides>15</Slides>
  <Notes>14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0" baseType="lpstr">
      <vt:lpstr>굴림</vt:lpstr>
      <vt:lpstr>맑은 고딕</vt:lpstr>
      <vt:lpstr>Arial</vt:lpstr>
      <vt:lpstr>Times New Roman</vt:lpstr>
      <vt:lpstr>802-11-Submission</vt:lpstr>
      <vt:lpstr>Non-AP MLD Initiated Aggregation: Truncation of Back-off Count</vt:lpstr>
      <vt:lpstr>Introduction</vt:lpstr>
      <vt:lpstr>UL Aggregation of Non-STR Non-AP MLD</vt:lpstr>
      <vt:lpstr>Observations</vt:lpstr>
      <vt:lpstr>If AIFS Sensing is Being Performed</vt:lpstr>
      <vt:lpstr>Proposal: Aggregation</vt:lpstr>
      <vt:lpstr>Discussion on Fairness</vt:lpstr>
      <vt:lpstr>Additional Proposal: BC/AC Control</vt:lpstr>
      <vt:lpstr>Proposal: Nonrecurrent Aggregation</vt:lpstr>
      <vt:lpstr>Failure case</vt:lpstr>
      <vt:lpstr>Summary</vt:lpstr>
      <vt:lpstr>SP #1</vt:lpstr>
      <vt:lpstr>SP #2</vt:lpstr>
      <vt:lpstr>Back-up: UL Aggregation (Non-STR) [2]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장인선/선임연구원/미래기술센터 C&amp;M표준(연)IoT커넥티비티표준Task(insun.jang@lge.com)</cp:lastModifiedBy>
  <cp:revision>14170</cp:revision>
  <cp:lastPrinted>2018-10-31T23:27:01Z</cp:lastPrinted>
  <dcterms:created xsi:type="dcterms:W3CDTF">2007-05-21T21:00:37Z</dcterms:created>
  <dcterms:modified xsi:type="dcterms:W3CDTF">2020-07-23T07:35:20Z</dcterms:modified>
</cp:coreProperties>
</file>