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288" r:id="rId3"/>
    <p:sldId id="284" r:id="rId4"/>
    <p:sldId id="285" r:id="rId5"/>
    <p:sldId id="287" r:id="rId6"/>
    <p:sldId id="286" r:id="rId7"/>
    <p:sldId id="290" r:id="rId8"/>
    <p:sldId id="291" r:id="rId9"/>
    <p:sldId id="292" r:id="rId10"/>
    <p:sldId id="293" r:id="rId11"/>
    <p:sldId id="295" r:id="rId12"/>
    <p:sldId id="294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_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80MHz</a:t>
            </a:r>
            <a:endParaRPr lang="ko-KR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 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Sheet8!$D$18:$R$18</c:f>
              <c:numCache>
                <c:formatCode>General</c:formatCode>
                <c:ptCount val="15"/>
                <c:pt idx="0">
                  <c:v>4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23</c:v>
                </c:pt>
                <c:pt idx="10">
                  <c:v>25</c:v>
                </c:pt>
                <c:pt idx="11">
                  <c:v>27</c:v>
                </c:pt>
                <c:pt idx="12">
                  <c:v>29</c:v>
                </c:pt>
                <c:pt idx="13">
                  <c:v>31</c:v>
                </c:pt>
                <c:pt idx="14">
                  <c:v>33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Sheet8!$D$20:$R$20</c:f>
              <c:numCache>
                <c:formatCode>General</c:formatCode>
                <c:ptCount val="15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Sheet8!$D$22:$R$22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62960736"/>
        <c:axId val="-1862958016"/>
      </c:lineChart>
      <c:catAx>
        <c:axId val="-1862960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</a:t>
                </a:r>
                <a:r>
                  <a:rPr lang="en-US" altLang="ko-KR" baseline="0"/>
                  <a:t> in the PPDU</a:t>
                </a:r>
                <a:endParaRPr lang="en-US" altLang="ko-K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862958016"/>
        <c:crosses val="autoZero"/>
        <c:auto val="1"/>
        <c:lblAlgn val="ctr"/>
        <c:lblOffset val="100"/>
        <c:noMultiLvlLbl val="0"/>
      </c:catAx>
      <c:valAx>
        <c:axId val="-186295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</a:t>
                </a:r>
                <a:r>
                  <a:rPr lang="en-US" altLang="ko-KR" baseline="0"/>
                  <a:t> of symbols in EHT-SIG</a:t>
                </a:r>
                <a:r>
                  <a:rPr lang="ko-KR" altLang="en-US"/>
                  <a:t> </a:t>
                </a:r>
                <a:r>
                  <a:rPr lang="en-US" altLang="ko-KR"/>
                  <a:t>(CC)</a:t>
                </a:r>
                <a:endParaRPr lang="ko-KR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862960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160MHz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Sheet8!$D$29:$R$29</c:f>
              <c:numCache>
                <c:formatCode>General</c:formatCode>
                <c:ptCount val="15"/>
                <c:pt idx="0">
                  <c:v>5</c:v>
                </c:pt>
                <c:pt idx="1">
                  <c:v>7</c:v>
                </c:pt>
                <c:pt idx="2">
                  <c:v>9</c:v>
                </c:pt>
                <c:pt idx="3">
                  <c:v>11</c:v>
                </c:pt>
                <c:pt idx="4">
                  <c:v>13</c:v>
                </c:pt>
                <c:pt idx="5">
                  <c:v>15</c:v>
                </c:pt>
                <c:pt idx="6">
                  <c:v>17</c:v>
                </c:pt>
                <c:pt idx="7">
                  <c:v>19</c:v>
                </c:pt>
                <c:pt idx="8">
                  <c:v>21</c:v>
                </c:pt>
                <c:pt idx="9">
                  <c:v>24</c:v>
                </c:pt>
                <c:pt idx="10">
                  <c:v>26</c:v>
                </c:pt>
                <c:pt idx="11">
                  <c:v>28</c:v>
                </c:pt>
                <c:pt idx="12">
                  <c:v>30</c:v>
                </c:pt>
                <c:pt idx="13">
                  <c:v>32</c:v>
                </c:pt>
                <c:pt idx="14">
                  <c:v>34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Sheet8!$D$30:$R$30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Sheet8!$D$31:$R$31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8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862960192"/>
        <c:axId val="-1862959648"/>
      </c:lineChart>
      <c:catAx>
        <c:axId val="-1862960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 in the PPDU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862959648"/>
        <c:crosses val="autoZero"/>
        <c:auto val="1"/>
        <c:lblAlgn val="ctr"/>
        <c:lblOffset val="100"/>
        <c:noMultiLvlLbl val="0"/>
      </c:catAx>
      <c:valAx>
        <c:axId val="-186295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symbols in EHT-SIG (CC)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862960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# of EHT-SIG symbol in 320MHz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Opt.1, MCS0</c:v>
          </c:tx>
          <c:spPr>
            <a:ln w="158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Sheet8!$D$38:$R$38</c:f>
              <c:numCache>
                <c:formatCode>General</c:formatCode>
                <c:ptCount val="15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13</c:v>
                </c:pt>
                <c:pt idx="4">
                  <c:v>15</c:v>
                </c:pt>
                <c:pt idx="5">
                  <c:v>17</c:v>
                </c:pt>
                <c:pt idx="6">
                  <c:v>19</c:v>
                </c:pt>
                <c:pt idx="7">
                  <c:v>21</c:v>
                </c:pt>
                <c:pt idx="8">
                  <c:v>23</c:v>
                </c:pt>
                <c:pt idx="9">
                  <c:v>25</c:v>
                </c:pt>
                <c:pt idx="10">
                  <c:v>27</c:v>
                </c:pt>
                <c:pt idx="11">
                  <c:v>29</c:v>
                </c:pt>
                <c:pt idx="12">
                  <c:v>31</c:v>
                </c:pt>
                <c:pt idx="13">
                  <c:v>33</c:v>
                </c:pt>
                <c:pt idx="14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v>Opt.2, MCS0</c:v>
          </c:tx>
          <c:spPr>
            <a:ln w="158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Sheet8!$D$13:$R$13</c:f>
              <c:numCache>
                <c:formatCode>General</c:formatCode>
                <c:ptCount val="1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  <c:pt idx="5">
                  <c:v>24</c:v>
                </c:pt>
                <c:pt idx="6">
                  <c:v>28</c:v>
                </c:pt>
                <c:pt idx="7">
                  <c:v>32</c:v>
                </c:pt>
                <c:pt idx="8">
                  <c:v>36</c:v>
                </c:pt>
                <c:pt idx="9">
                  <c:v>40</c:v>
                </c:pt>
                <c:pt idx="10">
                  <c:v>44</c:v>
                </c:pt>
                <c:pt idx="11">
                  <c:v>48</c:v>
                </c:pt>
                <c:pt idx="12">
                  <c:v>52</c:v>
                </c:pt>
                <c:pt idx="13">
                  <c:v>56</c:v>
                </c:pt>
                <c:pt idx="14">
                  <c:v>60</c:v>
                </c:pt>
              </c:numCache>
            </c:numRef>
          </c:cat>
          <c:val>
            <c:numRef>
              <c:f>Sheet8!$D$19:$R$19</c:f>
              <c:numCache>
                <c:formatCode>General</c:formatCode>
                <c:ptCount val="15"/>
                <c:pt idx="0">
                  <c:v>4</c:v>
                </c:pt>
                <c:pt idx="1">
                  <c:v>7</c:v>
                </c:pt>
                <c:pt idx="2">
                  <c:v>10</c:v>
                </c:pt>
                <c:pt idx="3">
                  <c:v>13</c:v>
                </c:pt>
                <c:pt idx="4">
                  <c:v>16</c:v>
                </c:pt>
                <c:pt idx="5">
                  <c:v>19</c:v>
                </c:pt>
                <c:pt idx="6">
                  <c:v>22</c:v>
                </c:pt>
                <c:pt idx="7">
                  <c:v>25</c:v>
                </c:pt>
                <c:pt idx="8">
                  <c:v>29</c:v>
                </c:pt>
                <c:pt idx="9">
                  <c:v>32</c:v>
                </c:pt>
                <c:pt idx="10">
                  <c:v>35</c:v>
                </c:pt>
                <c:pt idx="11">
                  <c:v>38</c:v>
                </c:pt>
                <c:pt idx="12">
                  <c:v>41</c:v>
                </c:pt>
                <c:pt idx="13">
                  <c:v>44</c:v>
                </c:pt>
                <c:pt idx="14">
                  <c:v>47</c:v>
                </c:pt>
              </c:numCache>
            </c:numRef>
          </c:val>
          <c:smooth val="0"/>
        </c:ser>
        <c:ser>
          <c:idx val="2"/>
          <c:order val="2"/>
          <c:tx>
            <c:v>Opt.1, MCS1</c:v>
          </c:tx>
          <c:spPr>
            <a:ln w="158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Sheet8!$D$39:$R$39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</c:numCache>
            </c:numRef>
          </c:val>
          <c:smooth val="0"/>
        </c:ser>
        <c:ser>
          <c:idx val="3"/>
          <c:order val="3"/>
          <c:tx>
            <c:v>Opt.2, MCS1</c:v>
          </c:tx>
          <c:spPr>
            <a:ln w="158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val>
            <c:numRef>
              <c:f>Sheet8!$D$21:$R$21</c:f>
              <c:numCache>
                <c:formatCode>General</c:formatCode>
                <c:ptCount val="15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10</c:v>
                </c:pt>
                <c:pt idx="6">
                  <c:v>11</c:v>
                </c:pt>
                <c:pt idx="7">
                  <c:v>13</c:v>
                </c:pt>
                <c:pt idx="8">
                  <c:v>15</c:v>
                </c:pt>
                <c:pt idx="9">
                  <c:v>16</c:v>
                </c:pt>
                <c:pt idx="10">
                  <c:v>18</c:v>
                </c:pt>
                <c:pt idx="11">
                  <c:v>19</c:v>
                </c:pt>
                <c:pt idx="12">
                  <c:v>21</c:v>
                </c:pt>
                <c:pt idx="13">
                  <c:v>22</c:v>
                </c:pt>
                <c:pt idx="14">
                  <c:v>24</c:v>
                </c:pt>
              </c:numCache>
            </c:numRef>
          </c:val>
          <c:smooth val="0"/>
        </c:ser>
        <c:ser>
          <c:idx val="4"/>
          <c:order val="4"/>
          <c:tx>
            <c:v>Opt.1, MCS3</c:v>
          </c:tx>
          <c:spPr>
            <a:ln w="158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val>
            <c:numRef>
              <c:f>Sheet8!$D$40:$R$40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  <c:pt idx="14">
                  <c:v>9</c:v>
                </c:pt>
              </c:numCache>
            </c:numRef>
          </c:val>
          <c:smooth val="0"/>
        </c:ser>
        <c:ser>
          <c:idx val="5"/>
          <c:order val="5"/>
          <c:tx>
            <c:v>Opt.2, MCS3</c:v>
          </c:tx>
          <c:spPr>
            <a:ln w="158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val>
            <c:numRef>
              <c:f>Sheet8!$D$23:$R$23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11</c:v>
                </c:pt>
                <c:pt idx="14">
                  <c:v>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628686496"/>
        <c:axId val="-1628690304"/>
      </c:lineChart>
      <c:catAx>
        <c:axId val="-1628686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users in the PPDU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90304"/>
        <c:crosses val="autoZero"/>
        <c:auto val="1"/>
        <c:lblAlgn val="ctr"/>
        <c:lblOffset val="100"/>
        <c:noMultiLvlLbl val="0"/>
      </c:catAx>
      <c:valAx>
        <c:axId val="-162869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Number of symbols in EHT-SIG (CC)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2868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802.11-20/0738r2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Evaluation </a:t>
            </a:r>
            <a:r>
              <a:rPr lang="en-US" altLang="ko-KR" smtClean="0">
                <a:ea typeface="굴림" panose="020B0600000101010101" pitchFamily="50" charset="-127"/>
              </a:rPr>
              <a:t>of signaling </a:t>
            </a:r>
            <a:r>
              <a:rPr lang="en-US" altLang="ko-KR" dirty="0" smtClean="0">
                <a:ea typeface="굴림" panose="020B0600000101010101" pitchFamily="50" charset="-127"/>
              </a:rPr>
              <a:t>overhead for EHT-SIG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2020-05-xx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evaluated the overhead of signaling for EHT-SIG according to each option. </a:t>
            </a:r>
          </a:p>
          <a:p>
            <a:pPr lvl="1"/>
            <a:r>
              <a:rPr lang="en-US" altLang="ko-KR" dirty="0" smtClean="0"/>
              <a:t>Opt.1 - </a:t>
            </a:r>
            <a:r>
              <a:rPr lang="en-US" altLang="ko-KR" dirty="0"/>
              <a:t>based on the RU allocation subfield</a:t>
            </a:r>
            <a:r>
              <a:rPr lang="en-US" altLang="ko-KR" dirty="0" smtClean="0"/>
              <a:t>  </a:t>
            </a:r>
          </a:p>
          <a:p>
            <a:pPr lvl="1"/>
            <a:r>
              <a:rPr lang="en-US" altLang="ko-KR" dirty="0" smtClean="0"/>
              <a:t>Opt.2 - </a:t>
            </a:r>
            <a:r>
              <a:rPr lang="en-US" altLang="ko-KR" dirty="0"/>
              <a:t>based on the self-contained user field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have confirmed the results that the overhead of opt.1 is smaller than that of opt.2 considering BW, MCS. </a:t>
            </a:r>
          </a:p>
          <a:p>
            <a:pPr lvl="1"/>
            <a:r>
              <a:rPr lang="en-US" altLang="ko-KR" dirty="0" smtClean="0"/>
              <a:t>Opt.1 </a:t>
            </a:r>
            <a:r>
              <a:rPr lang="en-US" altLang="ko-KR" dirty="0"/>
              <a:t>can also use a fixed size </a:t>
            </a:r>
            <a:r>
              <a:rPr lang="en-US" altLang="ko-KR" dirty="0" smtClean="0"/>
              <a:t>of the user </a:t>
            </a:r>
            <a:r>
              <a:rPr lang="en-US" altLang="ko-KR" dirty="0"/>
              <a:t>field, whether or not using compression mode.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3434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that N RU allocation subfields are present in an EHT-SIG content channel? </a:t>
            </a:r>
            <a:r>
              <a:rPr lang="en-US" altLang="ko-KR" dirty="0" smtClean="0"/>
              <a:t>? </a:t>
            </a:r>
            <a:endParaRPr lang="en-US" altLang="ko-KR" dirty="0"/>
          </a:p>
          <a:p>
            <a:pPr lvl="1"/>
            <a:r>
              <a:rPr lang="en-US" altLang="ko-KR" dirty="0" smtClean="0"/>
              <a:t>Where</a:t>
            </a:r>
            <a:r>
              <a:rPr lang="en-US" altLang="ko-KR" dirty="0"/>
              <a:t>,  N is the number of RU allocation subfield in common field of EHT-SIG content channel. </a:t>
            </a:r>
          </a:p>
          <a:p>
            <a:pPr lvl="1"/>
            <a:r>
              <a:rPr lang="en-US" altLang="ko-KR" dirty="0" smtClean="0"/>
              <a:t>N </a:t>
            </a:r>
            <a:r>
              <a:rPr lang="en-US" altLang="ko-KR" dirty="0"/>
              <a:t>= 1 if a 20MHz or 40MHz EHT PPDU sent to multiple users is </a:t>
            </a:r>
            <a:r>
              <a:rPr lang="en-US" altLang="ko-KR" dirty="0" smtClean="0"/>
              <a:t>used. </a:t>
            </a:r>
            <a:endParaRPr lang="en-US" altLang="ko-KR" dirty="0"/>
          </a:p>
          <a:p>
            <a:pPr lvl="1"/>
            <a:r>
              <a:rPr lang="en-US" altLang="ko-KR" dirty="0" smtClean="0"/>
              <a:t>N </a:t>
            </a:r>
            <a:r>
              <a:rPr lang="en-US" altLang="ko-KR" dirty="0"/>
              <a:t>= 2 if a 80MHz EHT PPDU sent to multiple users is used.</a:t>
            </a:r>
          </a:p>
          <a:p>
            <a:pPr lvl="1"/>
            <a:r>
              <a:rPr lang="en-US" altLang="ko-KR" dirty="0" smtClean="0"/>
              <a:t>N </a:t>
            </a:r>
            <a:r>
              <a:rPr lang="en-US" altLang="ko-KR" dirty="0"/>
              <a:t>= TBD for other cases. </a:t>
            </a:r>
          </a:p>
          <a:p>
            <a:pPr lvl="1"/>
            <a:r>
              <a:rPr lang="en-US" altLang="ko-KR" dirty="0" smtClean="0"/>
              <a:t>The compressed modes are TBD.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05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11-20/0370r0, “RU Allocation Subfield Design for Multi-RU Support”</a:t>
            </a:r>
          </a:p>
          <a:p>
            <a:r>
              <a:rPr lang="en-US" altLang="ko-KR" dirty="0"/>
              <a:t>[2] 11-20/0400r0, “Multi-RU Combination and Signaling”</a:t>
            </a:r>
          </a:p>
          <a:p>
            <a:r>
              <a:rPr lang="en-US" altLang="ko-KR" dirty="0"/>
              <a:t>[3] 11-20/652r0, “Signaling of RU allocation in 11be”</a:t>
            </a:r>
          </a:p>
          <a:p>
            <a:r>
              <a:rPr lang="en-US" altLang="ko-KR" dirty="0"/>
              <a:t>[4] 11-20/575r0. “Self Contained Signaling for E-SIG”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23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signaling of RU allocation, two options for configuration of EHT-SIG have been suggested in previous meeting. </a:t>
            </a:r>
          </a:p>
          <a:p>
            <a:pPr lvl="1"/>
            <a:r>
              <a:rPr lang="en-US" altLang="ko-KR" dirty="0" smtClean="0"/>
              <a:t>Option 1 : based on the RU allocation subfield (i.e.,  similar to 11ax HE-SIGB) [1,2,3]</a:t>
            </a:r>
          </a:p>
          <a:p>
            <a:pPr lvl="1"/>
            <a:r>
              <a:rPr lang="en-US" altLang="ko-KR" dirty="0" smtClean="0"/>
              <a:t>Option 2 : based on the self-contained user field [4]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contribution, we investigated the signaling overhead according to each option.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358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content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11be SFD, in the OFDMA transmission, the U-SIG can be composed as below. </a:t>
            </a:r>
          </a:p>
          <a:p>
            <a:pPr lvl="1"/>
            <a:r>
              <a:rPr lang="en-US" altLang="ko-KR" dirty="0" smtClean="0"/>
              <a:t>The details for bits of each content and some fields need to further discuss.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308245"/>
              </p:ext>
            </p:extLst>
          </p:nvPr>
        </p:nvGraphicFramePr>
        <p:xfrm>
          <a:off x="1409699" y="3371850"/>
          <a:ext cx="6743701" cy="2647950"/>
        </p:xfrm>
        <a:graphic>
          <a:graphicData uri="http://schemas.openxmlformats.org/drawingml/2006/table">
            <a:tbl>
              <a:tblPr/>
              <a:tblGrid>
                <a:gridCol w="684833"/>
                <a:gridCol w="1588431"/>
                <a:gridCol w="824336"/>
                <a:gridCol w="751414"/>
                <a:gridCol w="2113637"/>
                <a:gridCol w="781050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Spatial reuse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UL/DL flag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EHT-SIG MCS (including DCM)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EHT-SIG Symbols/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users for MU-MIMO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BSS Color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LDPC Extra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Pre-FEC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PPDU type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GI+EHT-LTF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43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content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Option1 : </a:t>
            </a:r>
            <a:r>
              <a:rPr lang="en-US" altLang="ko-KR" sz="1800" dirty="0"/>
              <a:t>Based on the RU allocation field. 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EHT-SIG consists of common field and user-specific field as defined in 11be SFD</a:t>
            </a:r>
          </a:p>
          <a:p>
            <a:pPr lvl="1"/>
            <a:r>
              <a:rPr lang="en-US" altLang="ko-KR" sz="1600" dirty="0" smtClean="0"/>
              <a:t>We assume that the common fields include the overflowed information from U-SIG. </a:t>
            </a:r>
          </a:p>
          <a:p>
            <a:pPr lvl="2"/>
            <a:r>
              <a:rPr lang="en-US" altLang="ko-KR" sz="1400" dirty="0" smtClean="0"/>
              <a:t>For example, as shown in below table, 7 bits are considered as the information </a:t>
            </a:r>
            <a:r>
              <a:rPr lang="en-US" altLang="ko-KR" sz="1400" dirty="0"/>
              <a:t>overflowed </a:t>
            </a:r>
            <a:r>
              <a:rPr lang="en-US" altLang="ko-KR" sz="1400" dirty="0" smtClean="0"/>
              <a:t>from U-SIG. </a:t>
            </a:r>
          </a:p>
          <a:p>
            <a:pPr lvl="1"/>
            <a:r>
              <a:rPr lang="en-US" altLang="ko-KR" sz="1600" dirty="0" smtClean="0"/>
              <a:t>For example, the common field and the user-specific field can be composed as follows. </a:t>
            </a:r>
          </a:p>
          <a:p>
            <a:pPr lvl="2"/>
            <a:r>
              <a:rPr lang="en-US" altLang="ko-KR" sz="1400" dirty="0" smtClean="0"/>
              <a:t>Total bits for the common field : 10 x N + 19 bits </a:t>
            </a:r>
          </a:p>
          <a:p>
            <a:pPr lvl="2"/>
            <a:r>
              <a:rPr lang="en-US" altLang="ko-KR" sz="1400" dirty="0"/>
              <a:t>Total bits for the </a:t>
            </a:r>
            <a:r>
              <a:rPr lang="en-US" altLang="ko-KR" sz="1400" dirty="0" smtClean="0"/>
              <a:t>User specific field : 32 bits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99825"/>
              </p:ext>
            </p:extLst>
          </p:nvPr>
        </p:nvGraphicFramePr>
        <p:xfrm>
          <a:off x="1473200" y="4604350"/>
          <a:ext cx="3098800" cy="1602105"/>
        </p:xfrm>
        <a:graphic>
          <a:graphicData uri="http://schemas.openxmlformats.org/drawingml/2006/table">
            <a:tbl>
              <a:tblPr/>
              <a:tblGrid>
                <a:gridCol w="685098"/>
                <a:gridCol w="1589047"/>
                <a:gridCol w="824655"/>
              </a:tblGrid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Doppler*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6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HE-LTF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Symbols And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Periodicity*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STBC*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 x 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center 26 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2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171819"/>
              </p:ext>
            </p:extLst>
          </p:nvPr>
        </p:nvGraphicFramePr>
        <p:xfrm>
          <a:off x="4876800" y="4682458"/>
          <a:ext cx="3098800" cy="1523997"/>
        </p:xfrm>
        <a:graphic>
          <a:graphicData uri="http://schemas.openxmlformats.org/drawingml/2006/table">
            <a:tbl>
              <a:tblPr/>
              <a:tblGrid>
                <a:gridCol w="685098"/>
                <a:gridCol w="1589047"/>
                <a:gridCol w="824655"/>
              </a:tblGrid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Coding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323530" y="4377655"/>
            <a:ext cx="13981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C</a:t>
            </a:r>
            <a:r>
              <a:rPr lang="en-US" altLang="ko-KR" dirty="0" smtClean="0"/>
              <a:t>ommon field 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562600" y="4405456"/>
            <a:ext cx="16435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The User-specific field 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62000" y="6172200"/>
            <a:ext cx="6216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information overflowed from U-SIG, N : 1/2/4/8 per 20 and 40/80/160/320MHz, respectively.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6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EHT-SIG content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 : Based on the self-contained user field.</a:t>
            </a:r>
          </a:p>
          <a:p>
            <a:pPr lvl="1"/>
            <a:r>
              <a:rPr lang="en-US" altLang="ko-KR" sz="1600" dirty="0" smtClean="0"/>
              <a:t>We assume that the information overflowed from U-SIG are included in self-contained user field.  </a:t>
            </a:r>
          </a:p>
          <a:p>
            <a:pPr lvl="1"/>
            <a:r>
              <a:rPr lang="en-US" altLang="ko-KR" sz="1600" dirty="0" smtClean="0"/>
              <a:t>For example, the self-contained user field can be configured as below. </a:t>
            </a:r>
          </a:p>
          <a:p>
            <a:pPr lvl="2"/>
            <a:r>
              <a:rPr lang="en-US" altLang="ko-KR" sz="1400" dirty="0" smtClean="0"/>
              <a:t>The total number of bits : 49 bits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657685"/>
              </p:ext>
            </p:extLst>
          </p:nvPr>
        </p:nvGraphicFramePr>
        <p:xfrm>
          <a:off x="1676400" y="3266002"/>
          <a:ext cx="3644899" cy="2829998"/>
        </p:xfrm>
        <a:graphic>
          <a:graphicData uri="http://schemas.openxmlformats.org/drawingml/2006/table">
            <a:tbl>
              <a:tblPr/>
              <a:tblGrid>
                <a:gridCol w="751166"/>
                <a:gridCol w="1625942"/>
                <a:gridCol w="1267791"/>
              </a:tblGrid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Index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contents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STA-ID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en-US" altLang="ko-KR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Doppler*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87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of HE-LTF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Symbols 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And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Midamble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Periodicity*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STBC*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beamfored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Coding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01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62000" y="6172200"/>
            <a:ext cx="2714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information overflowed from U-SIG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691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consider the following assumptions </a:t>
            </a:r>
          </a:p>
          <a:p>
            <a:pPr lvl="1"/>
            <a:r>
              <a:rPr lang="en-US" altLang="ko-KR" sz="1600" dirty="0" smtClean="0"/>
              <a:t>BW : 80MHz/160MHz/320MHz</a:t>
            </a:r>
          </a:p>
          <a:p>
            <a:pPr lvl="1"/>
            <a:r>
              <a:rPr lang="en-US" altLang="ko-KR" sz="1600" dirty="0" smtClean="0"/>
              <a:t># of EHT-SIG content channel : 2 </a:t>
            </a:r>
          </a:p>
          <a:p>
            <a:pPr lvl="1"/>
            <a:r>
              <a:rPr lang="en-US" altLang="ko-KR" sz="1600" dirty="0" smtClean="0"/>
              <a:t>The size of Allocation information</a:t>
            </a:r>
          </a:p>
          <a:p>
            <a:pPr lvl="2"/>
            <a:r>
              <a:rPr lang="en-US" altLang="ko-KR" sz="1400" dirty="0" smtClean="0"/>
              <a:t>Opt.1 : 10bits, Opt.2 : 9bits  </a:t>
            </a:r>
          </a:p>
          <a:p>
            <a:pPr lvl="1"/>
            <a:r>
              <a:rPr lang="en-US" altLang="ko-KR" sz="1600" dirty="0" smtClean="0"/>
              <a:t># of user in user block : 2  (i.e., equal to configuration of 11ax user block)</a:t>
            </a:r>
          </a:p>
          <a:p>
            <a:pPr lvl="1"/>
            <a:r>
              <a:rPr lang="en-US" altLang="ko-KR" sz="1600" dirty="0" smtClean="0"/>
              <a:t>MCS : MCS0/MCS1/MCS3</a:t>
            </a:r>
          </a:p>
          <a:p>
            <a:pPr lvl="1"/>
            <a:r>
              <a:rPr lang="en-US" altLang="ko-KR" sz="1400" dirty="0" smtClean="0"/>
              <a:t>Perfect load balancing  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Configuration of EHT-SIG content channel </a:t>
            </a:r>
          </a:p>
          <a:p>
            <a:pPr lvl="1"/>
            <a:r>
              <a:rPr lang="en-US" altLang="ko-KR" sz="1600" dirty="0" smtClean="0"/>
              <a:t>We considered the following structure as the configuration of EHT-SIG content channel</a:t>
            </a:r>
            <a:endParaRPr lang="en-US" altLang="ko-KR" sz="1600" dirty="0"/>
          </a:p>
          <a:p>
            <a:pPr marL="457200" lvl="1" indent="0">
              <a:buNone/>
            </a:pPr>
            <a:r>
              <a:rPr lang="en-US" altLang="ko-KR" sz="1600" dirty="0" smtClean="0"/>
              <a:t>		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02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71395" y="5334000"/>
            <a:ext cx="4067405" cy="990600"/>
            <a:chOff x="2174764" y="2819400"/>
            <a:chExt cx="3016361" cy="627221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25908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27432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8956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30480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2004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33528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35052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3657600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8084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39608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41132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42656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44180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5704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47228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1</a:t>
              </a:r>
              <a:endParaRPr kumimoji="0" lang="ko-KR" altLang="en-US"/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875213" y="2819400"/>
              <a:ext cx="152400" cy="23878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dirty="0"/>
                <a:t>2</a:t>
              </a:r>
              <a:endParaRPr kumimoji="0" lang="ko-KR" altLang="en-US"/>
            </a:p>
          </p:txBody>
        </p:sp>
        <p:cxnSp>
          <p:nvCxnSpPr>
            <p:cNvPr id="24" name="직선 화살표 연결선 23"/>
            <p:cNvCxnSpPr/>
            <p:nvPr/>
          </p:nvCxnSpPr>
          <p:spPr bwMode="auto">
            <a:xfrm>
              <a:off x="2590800" y="3205490"/>
              <a:ext cx="2438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441825" y="3200400"/>
              <a:ext cx="7493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320MHz</a:t>
              </a:r>
              <a:endParaRPr lang="ko-KR" altLang="en-US" sz="1000"/>
            </a:p>
          </p:txBody>
        </p:sp>
        <p:cxnSp>
          <p:nvCxnSpPr>
            <p:cNvPr id="26" name="직선 화살표 연결선 25"/>
            <p:cNvCxnSpPr/>
            <p:nvPr/>
          </p:nvCxnSpPr>
          <p:spPr bwMode="auto">
            <a:xfrm>
              <a:off x="2590800" y="3128958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2174764" y="3051008"/>
              <a:ext cx="431911" cy="1559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40MHz</a:t>
              </a:r>
              <a:endParaRPr lang="ko-KR" altLang="en-US" sz="1000"/>
            </a:p>
          </p:txBody>
        </p:sp>
      </p:grpSp>
    </p:spTree>
    <p:extLst>
      <p:ext uri="{BB962C8B-B14F-4D97-AF65-F5344CB8AC3E}">
        <p14:creationId xmlns:p14="http://schemas.microsoft.com/office/powerpoint/2010/main" val="2953328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</a:t>
            </a:r>
            <a:r>
              <a:rPr lang="en-US" altLang="ko-KR" dirty="0" smtClean="0"/>
              <a:t>comparison – 80 and 160MHz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both bandwidth, the overhead of option 1 (i.e., based on RU allocation subfield) is smaller than option 2. </a:t>
            </a:r>
          </a:p>
          <a:p>
            <a:pPr lvl="1"/>
            <a:r>
              <a:rPr lang="en-US" altLang="ko-KR" sz="1800" dirty="0" smtClean="0"/>
              <a:t>In 80MHz, regardless of MCS level, opt.1 has a small overhead. </a:t>
            </a:r>
          </a:p>
          <a:p>
            <a:pPr lvl="1"/>
            <a:r>
              <a:rPr lang="en-US" altLang="ko-KR" sz="1800" dirty="0" smtClean="0"/>
              <a:t>In 160MHz, except for the case that a few </a:t>
            </a:r>
            <a:r>
              <a:rPr lang="en-US" altLang="ko-KR" sz="1800" dirty="0"/>
              <a:t>users </a:t>
            </a:r>
            <a:r>
              <a:rPr lang="en-US" altLang="ko-KR" sz="1800" dirty="0" smtClean="0"/>
              <a:t>exist, generally, opt.1 has a small overhead. 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5624002"/>
              </p:ext>
            </p:extLst>
          </p:nvPr>
        </p:nvGraphicFramePr>
        <p:xfrm>
          <a:off x="303213" y="3352800"/>
          <a:ext cx="4421187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차트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553950"/>
              </p:ext>
            </p:extLst>
          </p:nvPr>
        </p:nvGraphicFramePr>
        <p:xfrm>
          <a:off x="4611498" y="3491218"/>
          <a:ext cx="4265613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2550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Overhead comparison – </a:t>
            </a:r>
            <a:r>
              <a:rPr lang="en-US" altLang="ko-KR" dirty="0" smtClean="0"/>
              <a:t>320MHz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wideband width, generally, option 1 has a small overhead, despite a large number of RU allocation bits, except when there are few users. </a:t>
            </a:r>
          </a:p>
          <a:p>
            <a:r>
              <a:rPr lang="en-US" altLang="ko-KR" sz="2000" dirty="0"/>
              <a:t>When fewer users exist, opt.1 has a slight high overhead than opt.2. </a:t>
            </a:r>
            <a:r>
              <a:rPr lang="en-US" altLang="ko-KR" sz="2000" dirty="0" smtClean="0"/>
              <a:t>However, this </a:t>
            </a:r>
            <a:r>
              <a:rPr lang="en-US" altLang="ko-KR" sz="2000" dirty="0"/>
              <a:t>difference is very small and if we consider the high MCS level, the overhead of both option are the same.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11" name="차트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036215"/>
              </p:ext>
            </p:extLst>
          </p:nvPr>
        </p:nvGraphicFramePr>
        <p:xfrm>
          <a:off x="2589213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5557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for MU-MIMO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For MU-MIMO, we can consider the following two cases. </a:t>
            </a:r>
          </a:p>
          <a:p>
            <a:pPr lvl="1"/>
            <a:r>
              <a:rPr lang="en-US" altLang="ko-KR" sz="1600" dirty="0" smtClean="0"/>
              <a:t>Case 1 - Full bandwidth MU-MIMO </a:t>
            </a:r>
          </a:p>
          <a:p>
            <a:pPr lvl="1"/>
            <a:r>
              <a:rPr lang="en-US" altLang="ko-KR" sz="1600" dirty="0" smtClean="0"/>
              <a:t>Case 2 - MU-MIMO in OFDMA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If compressed mode (i.e., </a:t>
            </a:r>
            <a:r>
              <a:rPr lang="en-US" altLang="ko-KR" sz="2000" dirty="0"/>
              <a:t>Full bandwidth </a:t>
            </a:r>
            <a:r>
              <a:rPr lang="en-US" altLang="ko-KR" sz="2000" dirty="0" smtClean="0"/>
              <a:t>MU-MIMO) is used, since the common field including RU allocation subfield can be omitted in the EHT-SIG field, the overhead of opt.1 can be more reduced. </a:t>
            </a:r>
          </a:p>
          <a:p>
            <a:r>
              <a:rPr lang="en-US" altLang="ko-KR" sz="2000" dirty="0" smtClean="0"/>
              <a:t>And, opt.2 can also reduce the overhead by excluding RU allocation information from the user field, but it causes the problem that results in change of sizes of the user field. </a:t>
            </a:r>
          </a:p>
          <a:p>
            <a:r>
              <a:rPr lang="en-US" altLang="ko-KR" sz="2000" dirty="0" smtClean="0"/>
              <a:t>So, for opt.2, two sizes of user field should be defined in 11be and it can increase the complexity. 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case 2, since opt.2 should include a RU information per user field whereas opt.1 has same RU allocation field regardless of MU-MIMO, the overhead of opt.2 is larger than opt.1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560694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303658</TotalTime>
  <Words>1252</Words>
  <Application>Microsoft Office PowerPoint</Application>
  <PresentationFormat>화면 슬라이드 쇼(4:3)</PresentationFormat>
  <Paragraphs>307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Evaluation of signaling overhead for EHT-SIG</vt:lpstr>
      <vt:lpstr>Introduction </vt:lpstr>
      <vt:lpstr>U-SIG content </vt:lpstr>
      <vt:lpstr>EHT-SIG content (1/2)</vt:lpstr>
      <vt:lpstr>EHT-SIG content (2/2)</vt:lpstr>
      <vt:lpstr>Assumption </vt:lpstr>
      <vt:lpstr>Overhead comparison – 80 and 160MHz  </vt:lpstr>
      <vt:lpstr>Overhead comparison – 320MHz </vt:lpstr>
      <vt:lpstr>Consideration for MU-MIMO</vt:lpstr>
      <vt:lpstr>Summary </vt:lpstr>
      <vt:lpstr>Straw poll #1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5158</cp:revision>
  <cp:lastPrinted>2017-07-07T02:11:09Z</cp:lastPrinted>
  <dcterms:created xsi:type="dcterms:W3CDTF">2007-05-21T21:00:37Z</dcterms:created>
  <dcterms:modified xsi:type="dcterms:W3CDTF">2020-05-18T08:14:13Z</dcterms:modified>
</cp:coreProperties>
</file>