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5pPr>
    <a:lvl6pPr marL="0" marR="0" indent="22860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6pPr>
    <a:lvl7pPr marL="0" marR="0" indent="2743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7pPr>
    <a:lvl8pPr marL="0" marR="0" indent="3200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8pPr>
    <a:lvl9pPr marL="0" marR="0" indent="3657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p:cViewPr varScale="1">
        <p:scale>
          <a:sx n="128" d="100"/>
          <a:sy n="128" d="100"/>
        </p:scale>
        <p:origin x="576" y="1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7" name="Shape 97"/>
          <p:cNvSpPr>
            <a:spLocks noGrp="1" noRot="1" noChangeAspect="1"/>
          </p:cNvSpPr>
          <p:nvPr>
            <p:ph type="sldImg"/>
          </p:nvPr>
        </p:nvSpPr>
        <p:spPr>
          <a:xfrm>
            <a:off x="1143000" y="685800"/>
            <a:ext cx="4572000" cy="3429000"/>
          </a:xfrm>
          <a:prstGeom prst="rect">
            <a:avLst/>
          </a:prstGeom>
        </p:spPr>
        <p:txBody>
          <a:bodyPr/>
          <a:lstStyle/>
          <a:p>
            <a:endParaRPr/>
          </a:p>
        </p:txBody>
      </p:sp>
      <p:sp>
        <p:nvSpPr>
          <p:cNvPr id="98" name="Shape 9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933450" latinLnBrk="0">
      <a:spcBef>
        <a:spcPts val="400"/>
      </a:spcBef>
      <a:defRPr sz="1200">
        <a:latin typeface="+mn-lt"/>
        <a:ea typeface="+mn-ea"/>
        <a:cs typeface="+mn-cs"/>
        <a:sym typeface="Times New Roman"/>
      </a:defRPr>
    </a:lvl1pPr>
    <a:lvl2pPr indent="228600" defTabSz="933450" latinLnBrk="0">
      <a:spcBef>
        <a:spcPts val="400"/>
      </a:spcBef>
      <a:defRPr sz="1200">
        <a:latin typeface="+mn-lt"/>
        <a:ea typeface="+mn-ea"/>
        <a:cs typeface="+mn-cs"/>
        <a:sym typeface="Times New Roman"/>
      </a:defRPr>
    </a:lvl2pPr>
    <a:lvl3pPr indent="457200" defTabSz="933450" latinLnBrk="0">
      <a:spcBef>
        <a:spcPts val="400"/>
      </a:spcBef>
      <a:defRPr sz="1200">
        <a:latin typeface="+mn-lt"/>
        <a:ea typeface="+mn-ea"/>
        <a:cs typeface="+mn-cs"/>
        <a:sym typeface="Times New Roman"/>
      </a:defRPr>
    </a:lvl3pPr>
    <a:lvl4pPr indent="685800" defTabSz="933450" latinLnBrk="0">
      <a:spcBef>
        <a:spcPts val="400"/>
      </a:spcBef>
      <a:defRPr sz="1200">
        <a:latin typeface="+mn-lt"/>
        <a:ea typeface="+mn-ea"/>
        <a:cs typeface="+mn-cs"/>
        <a:sym typeface="Times New Roman"/>
      </a:defRPr>
    </a:lvl4pPr>
    <a:lvl5pPr indent="914400" defTabSz="933450" latinLnBrk="0">
      <a:spcBef>
        <a:spcPts val="400"/>
      </a:spcBef>
      <a:defRPr sz="1200">
        <a:latin typeface="+mn-lt"/>
        <a:ea typeface="+mn-ea"/>
        <a:cs typeface="+mn-cs"/>
        <a:sym typeface="Times New Roman"/>
      </a:defRPr>
    </a:lvl5pPr>
    <a:lvl6pPr indent="1143000" defTabSz="933450" latinLnBrk="0">
      <a:spcBef>
        <a:spcPts val="400"/>
      </a:spcBef>
      <a:defRPr sz="1200">
        <a:latin typeface="+mn-lt"/>
        <a:ea typeface="+mn-ea"/>
        <a:cs typeface="+mn-cs"/>
        <a:sym typeface="Times New Roman"/>
      </a:defRPr>
    </a:lvl6pPr>
    <a:lvl7pPr indent="1371600" defTabSz="933450" latinLnBrk="0">
      <a:spcBef>
        <a:spcPts val="400"/>
      </a:spcBef>
      <a:defRPr sz="1200">
        <a:latin typeface="+mn-lt"/>
        <a:ea typeface="+mn-ea"/>
        <a:cs typeface="+mn-cs"/>
        <a:sym typeface="Times New Roman"/>
      </a:defRPr>
    </a:lvl7pPr>
    <a:lvl8pPr indent="1600200" defTabSz="933450" latinLnBrk="0">
      <a:spcBef>
        <a:spcPts val="400"/>
      </a:spcBef>
      <a:defRPr sz="1200">
        <a:latin typeface="+mn-lt"/>
        <a:ea typeface="+mn-ea"/>
        <a:cs typeface="+mn-cs"/>
        <a:sym typeface="Times New Roman"/>
      </a:defRPr>
    </a:lvl8pPr>
    <a:lvl9pPr indent="1828800" defTabSz="933450" latinLnBrk="0">
      <a:spcBef>
        <a:spcPts val="400"/>
      </a:spcBef>
      <a:defRPr sz="1200">
        <a:latin typeface="+mn-lt"/>
        <a:ea typeface="+mn-ea"/>
        <a:cs typeface="+mn-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8"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9" name="Body Level One…"/>
          <p:cNvSpPr txBox="1">
            <a:spLocks noGrp="1"/>
          </p:cNvSpPr>
          <p:nvPr>
            <p:ph type="body" sz="quarter" idx="1"/>
          </p:nvPr>
        </p:nvSpPr>
        <p:spPr>
          <a:xfrm>
            <a:off x="1371600" y="3886200"/>
            <a:ext cx="6400800" cy="1752600"/>
          </a:xfrm>
          <a:prstGeom prst="rect">
            <a:avLst/>
          </a:prstGeom>
        </p:spPr>
        <p:txBody>
          <a:bodyPr>
            <a:normAutofit/>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7" name="Title Text"/>
          <p:cNvSpPr txBox="1">
            <a:spLocks noGrp="1"/>
          </p:cNvSpPr>
          <p:nvPr>
            <p:ph type="title"/>
          </p:nvPr>
        </p:nvSpPr>
        <p:spPr>
          <a:prstGeom prst="rect">
            <a:avLst/>
          </a:prstGeom>
        </p:spPr>
        <p:txBody>
          <a:bodyPr/>
          <a:lstStyle/>
          <a:p>
            <a:r>
              <a:t>Title Text</a:t>
            </a:r>
          </a:p>
        </p:txBody>
      </p:sp>
      <p:sp>
        <p:nvSpPr>
          <p:cNvPr id="28" name="Body Level One…"/>
          <p:cNvSpPr txBox="1">
            <a:spLocks noGrp="1"/>
          </p:cNvSpPr>
          <p:nvPr>
            <p:ph type="body" idx="1"/>
          </p:nvPr>
        </p:nvSpPr>
        <p:spPr>
          <a:xfrm>
            <a:off x="685800" y="1981200"/>
            <a:ext cx="7772400" cy="41148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6" name="Title Text"/>
          <p:cNvSpPr txBox="1">
            <a:spLocks noGrp="1"/>
          </p:cNvSpPr>
          <p:nvPr>
            <p:ph type="title"/>
          </p:nvPr>
        </p:nvSpPr>
        <p:spPr>
          <a:xfrm>
            <a:off x="722312" y="4406900"/>
            <a:ext cx="7772401" cy="1362075"/>
          </a:xfrm>
          <a:prstGeom prst="rect">
            <a:avLst/>
          </a:prstGeom>
        </p:spPr>
        <p:txBody>
          <a:bodyPr anchor="t"/>
          <a:lstStyle>
            <a:lvl1pPr algn="l">
              <a:defRPr sz="4000" cap="all"/>
            </a:lvl1pPr>
          </a:lstStyle>
          <a:p>
            <a:r>
              <a:t>Title Text</a:t>
            </a:r>
          </a:p>
        </p:txBody>
      </p:sp>
      <p:sp>
        <p:nvSpPr>
          <p:cNvPr id="37" name="Body Level One…"/>
          <p:cNvSpPr txBox="1">
            <a:spLocks noGrp="1"/>
          </p:cNvSpPr>
          <p:nvPr>
            <p:ph type="body" sz="quarter" idx="1"/>
          </p:nvPr>
        </p:nvSpPr>
        <p:spPr>
          <a:xfrm>
            <a:off x="722312" y="2906713"/>
            <a:ext cx="7772401" cy="1500188"/>
          </a:xfrm>
          <a:prstGeom prst="rect">
            <a:avLst/>
          </a:prstGeom>
        </p:spPr>
        <p:txBody>
          <a:bodyPr anchor="b">
            <a:normAutofit/>
          </a:bodyPr>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45" name="Title Text"/>
          <p:cNvSpPr txBox="1">
            <a:spLocks noGrp="1"/>
          </p:cNvSpPr>
          <p:nvPr>
            <p:ph type="title"/>
          </p:nvPr>
        </p:nvSpPr>
        <p:spPr>
          <a:prstGeom prst="rect">
            <a:avLst/>
          </a:prstGeom>
        </p:spPr>
        <p:txBody>
          <a:bodyPr/>
          <a:lstStyle/>
          <a:p>
            <a:r>
              <a:t>Title Text</a:t>
            </a:r>
          </a:p>
        </p:txBody>
      </p:sp>
      <p:sp>
        <p:nvSpPr>
          <p:cNvPr id="46" name="Body Level One…"/>
          <p:cNvSpPr txBox="1">
            <a:spLocks noGrp="1"/>
          </p:cNvSpPr>
          <p:nvPr>
            <p:ph type="body" sz="half" idx="1"/>
          </p:nvPr>
        </p:nvSpPr>
        <p:spPr>
          <a:xfrm>
            <a:off x="685800" y="1981200"/>
            <a:ext cx="3810000" cy="4114800"/>
          </a:xfrm>
          <a:prstGeom prst="rect">
            <a:avLst/>
          </a:prstGeom>
        </p:spPr>
        <p:txBody>
          <a:bodyPr>
            <a:normAutofit/>
          </a:bodyPr>
          <a:lstStyle>
            <a:lvl1pPr>
              <a:spcBef>
                <a:spcPts val="600"/>
              </a:spcBef>
              <a:defRPr sz="2800"/>
            </a:lvl1pPr>
            <a:lvl2pPr marL="790575" indent="-333375">
              <a:spcBef>
                <a:spcPts val="600"/>
              </a:spcBef>
              <a:defRPr sz="2800"/>
            </a:lvl2pPr>
            <a:lvl3pPr marL="1177289" indent="-320039">
              <a:spcBef>
                <a:spcPts val="600"/>
              </a:spcBef>
              <a:defRPr sz="2800"/>
            </a:lvl3pPr>
            <a:lvl4pPr marL="1555750" indent="-355600">
              <a:spcBef>
                <a:spcPts val="600"/>
              </a:spcBef>
              <a:defRPr sz="2800"/>
            </a:lvl4pPr>
            <a:lvl5pPr marL="189865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54"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55" name="Body Level One…"/>
          <p:cNvSpPr txBox="1">
            <a:spLocks noGrp="1"/>
          </p:cNvSpPr>
          <p:nvPr>
            <p:ph type="body" sz="quarter" idx="1"/>
          </p:nvPr>
        </p:nvSpPr>
        <p:spPr>
          <a:xfrm>
            <a:off x="457200" y="1535112"/>
            <a:ext cx="4040188" cy="639763"/>
          </a:xfrm>
          <a:prstGeom prst="rect">
            <a:avLst/>
          </a:prstGeom>
        </p:spPr>
        <p:txBody>
          <a:bodyPr anchor="b">
            <a:normAutofit/>
          </a:bodyPr>
          <a:lstStyle>
            <a:lvl1pPr marL="0" indent="0">
              <a:buSzTx/>
              <a:buNone/>
            </a:lvl1pPr>
            <a:lvl2pPr marL="0" indent="457200">
              <a:buSzTx/>
              <a:buNone/>
            </a:lvl2pPr>
            <a:lvl3pPr marL="0" indent="914400">
              <a:buSzTx/>
              <a:buNone/>
            </a:lvl3pPr>
            <a:lvl4pPr marL="0" indent="1371600">
              <a:buSzTx/>
              <a:buNone/>
            </a:lvl4pPr>
            <a:lvl5pPr marL="0" indent="1828800">
              <a:buSzTx/>
              <a:buNone/>
            </a:lvl5pPr>
          </a:lstStyle>
          <a:p>
            <a:r>
              <a:t>Body Level One</a:t>
            </a:r>
          </a:p>
          <a:p>
            <a:pPr lvl="1"/>
            <a:r>
              <a:t>Body Level Two</a:t>
            </a:r>
          </a:p>
          <a:p>
            <a:pPr lvl="2"/>
            <a:r>
              <a:t>Body Level Three</a:t>
            </a:r>
          </a:p>
          <a:p>
            <a:pPr lvl="3"/>
            <a:r>
              <a:t>Body Level Four</a:t>
            </a:r>
          </a:p>
          <a:p>
            <a:pPr lvl="4"/>
            <a:r>
              <a:t>Body Level Five</a:t>
            </a:r>
          </a:p>
        </p:txBody>
      </p:sp>
      <p:sp>
        <p:nvSpPr>
          <p:cNvPr id="56" name="Text Placeholder 4"/>
          <p:cNvSpPr>
            <a:spLocks noGrp="1"/>
          </p:cNvSpPr>
          <p:nvPr>
            <p:ph type="body" sz="quarter" idx="13"/>
          </p:nvPr>
        </p:nvSpPr>
        <p:spPr>
          <a:xfrm>
            <a:off x="4645025" y="1535112"/>
            <a:ext cx="4041775" cy="639763"/>
          </a:xfrm>
          <a:prstGeom prst="rect">
            <a:avLst/>
          </a:prstGeom>
        </p:spPr>
        <p:txBody>
          <a:bodyPr anchor="b">
            <a:normAutofit/>
          </a:bodyPr>
          <a:lstStyle/>
          <a:p>
            <a:pPr marL="0" indent="0">
              <a:buSzTx/>
              <a:buNone/>
            </a:pPr>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64" name="Title Text"/>
          <p:cNvSpPr txBox="1">
            <a:spLocks noGrp="1"/>
          </p:cNvSpPr>
          <p:nvPr>
            <p:ph type="title"/>
          </p:nvPr>
        </p:nvSpPr>
        <p:spPr>
          <a:prstGeom prst="rect">
            <a:avLst/>
          </a:prstGeom>
        </p:spPr>
        <p:txBody>
          <a:bodyPr/>
          <a:lstStyle/>
          <a:p>
            <a:r>
              <a:t>Title Text</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79" name="Title Text"/>
          <p:cNvSpPr txBox="1">
            <a:spLocks noGrp="1"/>
          </p:cNvSpPr>
          <p:nvPr>
            <p:ph type="title"/>
          </p:nvPr>
        </p:nvSpPr>
        <p:spPr>
          <a:xfrm>
            <a:off x="457200" y="273050"/>
            <a:ext cx="3008314" cy="1162050"/>
          </a:xfrm>
          <a:prstGeom prst="rect">
            <a:avLst/>
          </a:prstGeom>
        </p:spPr>
        <p:txBody>
          <a:bodyPr anchor="b"/>
          <a:lstStyle>
            <a:lvl1pPr algn="l">
              <a:defRPr sz="2000"/>
            </a:lvl1pPr>
          </a:lstStyle>
          <a:p>
            <a:r>
              <a:t>Title Text</a:t>
            </a:r>
          </a:p>
        </p:txBody>
      </p:sp>
      <p:sp>
        <p:nvSpPr>
          <p:cNvPr id="80" name="Body Level One…"/>
          <p:cNvSpPr txBox="1">
            <a:spLocks noGrp="1"/>
          </p:cNvSpPr>
          <p:nvPr>
            <p:ph type="body" idx="1"/>
          </p:nvPr>
        </p:nvSpPr>
        <p:spPr>
          <a:xfrm>
            <a:off x="3575050" y="273050"/>
            <a:ext cx="5111750" cy="5853113"/>
          </a:xfrm>
          <a:prstGeom prst="rect">
            <a:avLst/>
          </a:prstGeom>
        </p:spPr>
        <p:txBody>
          <a:bodyPr>
            <a:normAutofit/>
          </a:bodyPr>
          <a:lstStyle>
            <a:lvl1pPr>
              <a:spcBef>
                <a:spcPts val="700"/>
              </a:spcBef>
              <a:defRPr sz="3200"/>
            </a:lvl1pPr>
            <a:lvl2pPr marL="783771" indent="-326571">
              <a:spcBef>
                <a:spcPts val="700"/>
              </a:spcBef>
              <a:defRPr sz="3200"/>
            </a:lvl2pPr>
            <a:lvl3pPr>
              <a:spcBef>
                <a:spcPts val="700"/>
              </a:spcBef>
              <a:defRPr sz="3200"/>
            </a:lvl3pPr>
            <a:lvl4pPr marL="1565910" indent="-365760">
              <a:spcBef>
                <a:spcPts val="700"/>
              </a:spcBef>
              <a:defRPr sz="3200"/>
            </a:lvl4pPr>
            <a:lvl5pPr marL="1908810" indent="-365760">
              <a:spcBef>
                <a:spcPts val="700"/>
              </a:spcBef>
              <a:defRPr sz="3200"/>
            </a:lvl5pPr>
          </a:lstStyle>
          <a:p>
            <a:r>
              <a:t>Body Level One</a:t>
            </a:r>
          </a:p>
          <a:p>
            <a:pPr lvl="1"/>
            <a:r>
              <a:t>Body Level Two</a:t>
            </a:r>
          </a:p>
          <a:p>
            <a:pPr lvl="2"/>
            <a:r>
              <a:t>Body Level Three</a:t>
            </a:r>
          </a:p>
          <a:p>
            <a:pPr lvl="3"/>
            <a:r>
              <a:t>Body Level Four</a:t>
            </a:r>
          </a:p>
          <a:p>
            <a:pPr lvl="4"/>
            <a:r>
              <a:t>Body Level Five</a:t>
            </a:r>
          </a:p>
        </p:txBody>
      </p:sp>
      <p:sp>
        <p:nvSpPr>
          <p:cNvPr id="81" name="Text Placeholder 3"/>
          <p:cNvSpPr>
            <a:spLocks noGrp="1"/>
          </p:cNvSpPr>
          <p:nvPr>
            <p:ph type="body" sz="half" idx="13"/>
          </p:nvPr>
        </p:nvSpPr>
        <p:spPr>
          <a:xfrm>
            <a:off x="457199" y="1435100"/>
            <a:ext cx="3008315" cy="4691063"/>
          </a:xfrm>
          <a:prstGeom prst="rect">
            <a:avLst/>
          </a:prstGeom>
        </p:spPr>
        <p:txBody>
          <a:bodyPr>
            <a:normAutofit/>
          </a:bodyPr>
          <a:lstStyle/>
          <a:p>
            <a:pPr marL="0" indent="0">
              <a:spcBef>
                <a:spcPts val="300"/>
              </a:spcBef>
              <a:buSzTx/>
              <a:buNone/>
              <a:defRPr sz="1400"/>
            </a:pPr>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89" name="Title Text"/>
          <p:cNvSpPr txBox="1">
            <a:spLocks noGrp="1"/>
          </p:cNvSpPr>
          <p:nvPr>
            <p:ph type="title"/>
          </p:nvPr>
        </p:nvSpPr>
        <p:spPr>
          <a:xfrm>
            <a:off x="1792288" y="4800600"/>
            <a:ext cx="5486401" cy="566738"/>
          </a:xfrm>
          <a:prstGeom prst="rect">
            <a:avLst/>
          </a:prstGeom>
        </p:spPr>
        <p:txBody>
          <a:bodyPr anchor="b"/>
          <a:lstStyle>
            <a:lvl1pPr algn="l">
              <a:defRPr sz="2000"/>
            </a:lvl1pPr>
          </a:lstStyle>
          <a:p>
            <a:r>
              <a:t>Title Text</a:t>
            </a:r>
          </a:p>
        </p:txBody>
      </p:sp>
      <p:sp>
        <p:nvSpPr>
          <p:cNvPr id="90" name="Picture Placeholder 2"/>
          <p:cNvSpPr>
            <a:spLocks noGrp="1"/>
          </p:cNvSpPr>
          <p:nvPr>
            <p:ph type="pic" sz="half" idx="13"/>
          </p:nvPr>
        </p:nvSpPr>
        <p:spPr>
          <a:xfrm>
            <a:off x="1792288" y="612775"/>
            <a:ext cx="5486401" cy="4114800"/>
          </a:xfrm>
          <a:prstGeom prst="rect">
            <a:avLst/>
          </a:prstGeom>
        </p:spPr>
        <p:txBody>
          <a:bodyPr lIns="91439" tIns="45719" rIns="91439" bIns="45719"/>
          <a:lstStyle/>
          <a:p>
            <a:endParaRPr/>
          </a:p>
        </p:txBody>
      </p:sp>
      <p:sp>
        <p:nvSpPr>
          <p:cNvPr id="91" name="Body Level One…"/>
          <p:cNvSpPr txBox="1">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Rectangle 7"/>
          <p:cNvSpPr txBox="1"/>
          <p:nvPr/>
        </p:nvSpPr>
        <p:spPr>
          <a:xfrm>
            <a:off x="685800" y="332601"/>
            <a:ext cx="99386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lvl="4" indent="0">
              <a:defRPr sz="1800" b="1"/>
            </a:pPr>
            <a:r>
              <a:rPr lang="en-US" dirty="0"/>
              <a:t>June</a:t>
            </a:r>
            <a:r>
              <a:rPr dirty="0"/>
              <a:t> 2020</a:t>
            </a:r>
          </a:p>
        </p:txBody>
      </p:sp>
      <p:sp>
        <p:nvSpPr>
          <p:cNvPr id="3" name="Line 8"/>
          <p:cNvSpPr/>
          <p:nvPr/>
        </p:nvSpPr>
        <p:spPr>
          <a:xfrm>
            <a:off x="685800" y="609600"/>
            <a:ext cx="7772401" cy="0"/>
          </a:xfrm>
          <a:prstGeom prst="line">
            <a:avLst/>
          </a:prstGeom>
          <a:ln w="12700">
            <a:solidFill>
              <a:srgbClr val="000000"/>
            </a:solidFill>
          </a:ln>
        </p:spPr>
        <p:txBody>
          <a:bodyPr lIns="45719" rIns="45719"/>
          <a:lstStyle/>
          <a:p>
            <a:endParaRPr/>
          </a:p>
        </p:txBody>
      </p:sp>
      <p:sp>
        <p:nvSpPr>
          <p:cNvPr id="4" name="Rectangle 9"/>
          <p:cNvSpPr txBox="1"/>
          <p:nvPr/>
        </p:nvSpPr>
        <p:spPr>
          <a:xfrm>
            <a:off x="685800" y="6475412"/>
            <a:ext cx="486644"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p>
            <a:r>
              <a:t>Agenda</a:t>
            </a:r>
          </a:p>
        </p:txBody>
      </p:sp>
      <p:sp>
        <p:nvSpPr>
          <p:cNvPr id="5" name="Rectangle 7"/>
          <p:cNvSpPr txBox="1"/>
          <p:nvPr/>
        </p:nvSpPr>
        <p:spPr>
          <a:xfrm>
            <a:off x="5149725" y="332601"/>
            <a:ext cx="3295775"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lvl="4" indent="457200" algn="r">
              <a:defRPr sz="1800" b="1"/>
            </a:pPr>
            <a:r>
              <a:rPr dirty="0"/>
              <a:t>doc.: IEEE 802.11-20/0</a:t>
            </a:r>
            <a:r>
              <a:rPr lang="en-US" dirty="0"/>
              <a:t>733r2</a:t>
            </a:r>
            <a:endParaRPr dirty="0"/>
          </a:p>
        </p:txBody>
      </p:sp>
      <p:sp>
        <p:nvSpPr>
          <p:cNvPr id="6" name="Line 10"/>
          <p:cNvSpPr/>
          <p:nvPr/>
        </p:nvSpPr>
        <p:spPr>
          <a:xfrm>
            <a:off x="685800" y="6477000"/>
            <a:ext cx="7848601" cy="0"/>
          </a:xfrm>
          <a:prstGeom prst="line">
            <a:avLst/>
          </a:prstGeom>
          <a:ln w="12700">
            <a:solidFill>
              <a:srgbClr val="000000"/>
            </a:solidFill>
          </a:ln>
        </p:spPr>
        <p:txBody>
          <a:bodyPr lIns="45719" rIns="45719"/>
          <a:lstStyle/>
          <a:p>
            <a:endParaRPr/>
          </a:p>
        </p:txBody>
      </p:sp>
      <p:sp>
        <p:nvSpPr>
          <p:cNvPr id="7" name="Rectangle 7"/>
          <p:cNvSpPr txBox="1"/>
          <p:nvPr/>
        </p:nvSpPr>
        <p:spPr>
          <a:xfrm>
            <a:off x="6449830" y="6476485"/>
            <a:ext cx="2152833"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lvl="4" indent="457200" algn="r"/>
            <a:r>
              <a:rPr lang="en-US" dirty="0"/>
              <a:t>Carol Ansley</a:t>
            </a:r>
            <a:r>
              <a:rPr dirty="0"/>
              <a:t>, </a:t>
            </a:r>
            <a:r>
              <a:rPr lang="en-US" dirty="0"/>
              <a:t>Comm</a:t>
            </a:r>
            <a:r>
              <a:rPr dirty="0"/>
              <a:t>Scope</a:t>
            </a:r>
          </a:p>
        </p:txBody>
      </p:sp>
      <p:sp>
        <p:nvSpPr>
          <p:cNvPr id="8" name="Slide Number"/>
          <p:cNvSpPr txBox="1">
            <a:spLocks noGrp="1"/>
          </p:cNvSpPr>
          <p:nvPr>
            <p:ph type="sldNum" sz="quarter" idx="2"/>
          </p:nvPr>
        </p:nvSpPr>
        <p:spPr>
          <a:xfrm>
            <a:off x="4376737" y="6477124"/>
            <a:ext cx="165101" cy="184026"/>
          </a:xfrm>
          <a:prstGeom prst="rect">
            <a:avLst/>
          </a:prstGeom>
          <a:ln w="12700">
            <a:miter lim="400000"/>
          </a:ln>
        </p:spPr>
        <p:txBody>
          <a:bodyPr wrap="none" lIns="0" tIns="0" rIns="0" bIns="0" anchor="b">
            <a:spAutoFit/>
          </a:bodyPr>
          <a:lstStyle>
            <a:lvl1pPr marL="342900" indent="-342900"/>
          </a:lstStyle>
          <a:p>
            <a:fld id="{86CB4B4D-7CA3-9044-876B-883B54F8677D}" type="slidenum">
              <a:t>‹#›</a:t>
            </a:fld>
            <a:endParaRPr/>
          </a:p>
        </p:txBody>
      </p:sp>
      <p:sp>
        <p:nvSpPr>
          <p:cNvPr id="9" name="Title Text"/>
          <p:cNvSpPr txBox="1">
            <a:spLocks noGrp="1"/>
          </p:cNvSpPr>
          <p:nvPr>
            <p:ph type="title"/>
          </p:nvPr>
        </p:nvSpPr>
        <p:spPr>
          <a:xfrm>
            <a:off x="685800" y="685800"/>
            <a:ext cx="7772400" cy="1066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nchor="ctr">
            <a:normAutofit/>
          </a:bodyPr>
          <a:lstStyle/>
          <a:p>
            <a:r>
              <a:t>Title Text</a:t>
            </a:r>
          </a:p>
        </p:txBody>
      </p:sp>
      <p:sp>
        <p:nvSpPr>
          <p:cNvPr id="10"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5pPr>
      <a:lvl6pPr marL="0" marR="0" indent="4572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6pPr>
      <a:lvl7pPr marL="0" marR="0" indent="9144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7pPr>
      <a:lvl8pPr marL="0" marR="0" indent="13716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8pPr>
      <a:lvl9pPr marL="0" marR="0" indent="18288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9pPr>
    </p:titleStyle>
    <p:bodyStyle>
      <a:lvl1pPr marL="34290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1pPr>
      <a:lvl2pPr marL="80010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2pPr>
      <a:lvl3pPr marL="1162050" marR="0" indent="-3048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3pPr>
      <a:lvl4pPr marL="15430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4pPr>
      <a:lvl5pPr marL="18859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5pPr>
      <a:lvl6pPr marL="23431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6pPr>
      <a:lvl7pPr marL="28003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7pPr>
      <a:lvl8pPr marL="32575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8pPr>
      <a:lvl9pPr marL="37147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9pPr>
    </p:bodyStyle>
    <p:otherStyle>
      <a:lvl1pPr marL="342900" marR="0" indent="-342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1pPr>
      <a:lvl2pPr marL="342900" marR="0" indent="1143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2pPr>
      <a:lvl3pPr marL="342900" marR="0" indent="5715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3pPr>
      <a:lvl4pPr marL="342900" marR="0" indent="10287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4pPr>
      <a:lvl5pPr marL="342900" marR="0" indent="1485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5pPr>
      <a:lvl6pPr marL="342900" marR="0" indent="1143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6pPr>
      <a:lvl7pPr marL="342900" marR="0" indent="5715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7pPr>
      <a:lvl8pPr marL="342900" marR="0" indent="10287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8pPr>
      <a:lvl9pPr marL="342900" marR="0" indent="1485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mscope.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7"/>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a:t>
            </a:fld>
            <a:endParaRPr/>
          </a:p>
        </p:txBody>
      </p:sp>
      <p:sp>
        <p:nvSpPr>
          <p:cNvPr id="101" name="Rectangle 2"/>
          <p:cNvSpPr txBox="1">
            <a:spLocks noGrp="1"/>
          </p:cNvSpPr>
          <p:nvPr>
            <p:ph type="title"/>
          </p:nvPr>
        </p:nvSpPr>
        <p:spPr>
          <a:prstGeom prst="rect">
            <a:avLst/>
          </a:prstGeom>
        </p:spPr>
        <p:txBody>
          <a:bodyPr/>
          <a:lstStyle/>
          <a:p>
            <a:r>
              <a:rPr dirty="0"/>
              <a:t>RCM-</a:t>
            </a:r>
            <a:r>
              <a:rPr lang="en-US" dirty="0"/>
              <a:t>S</a:t>
            </a:r>
            <a:r>
              <a:rPr dirty="0"/>
              <a:t>G-</a:t>
            </a:r>
            <a:r>
              <a:rPr lang="en-US" dirty="0"/>
              <a:t>A</a:t>
            </a:r>
            <a:r>
              <a:rPr dirty="0"/>
              <a:t>genda-</a:t>
            </a:r>
            <a:r>
              <a:rPr lang="en-US" dirty="0"/>
              <a:t>June</a:t>
            </a:r>
            <a:r>
              <a:rPr dirty="0"/>
              <a:t>-2020</a:t>
            </a:r>
          </a:p>
        </p:txBody>
      </p:sp>
      <p:sp>
        <p:nvSpPr>
          <p:cNvPr id="102" name="Rectangle 6"/>
          <p:cNvSpPr txBox="1">
            <a:spLocks noGrp="1"/>
          </p:cNvSpPr>
          <p:nvPr>
            <p:ph type="body" idx="1"/>
          </p:nvPr>
        </p:nvSpPr>
        <p:spPr>
          <a:prstGeom prst="rect">
            <a:avLst/>
          </a:prstGeom>
        </p:spPr>
        <p:txBody>
          <a:bodyPr/>
          <a:lstStyle/>
          <a:p>
            <a:pPr algn="ctr">
              <a:spcBef>
                <a:spcPts val="400"/>
              </a:spcBef>
              <a:buSzTx/>
              <a:buNone/>
              <a:defRPr sz="2000"/>
            </a:pPr>
            <a:r>
              <a:rPr dirty="0"/>
              <a:t>Date:</a:t>
            </a:r>
            <a:r>
              <a:rPr b="0" dirty="0"/>
              <a:t> 2020-0</a:t>
            </a:r>
            <a:r>
              <a:rPr lang="en-US" b="0" dirty="0"/>
              <a:t>6-05</a:t>
            </a:r>
            <a:endParaRPr b="0" dirty="0"/>
          </a:p>
        </p:txBody>
      </p:sp>
      <p:sp>
        <p:nvSpPr>
          <p:cNvPr id="103" name="Rectangle 12"/>
          <p:cNvSpPr txBox="1"/>
          <p:nvPr/>
        </p:nvSpPr>
        <p:spPr>
          <a:xfrm>
            <a:off x="579437" y="1939925"/>
            <a:ext cx="1355726" cy="3733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37" tIns="46037" rIns="46037" bIns="46037">
            <a:spAutoFit/>
          </a:bodyPr>
          <a:lstStyle>
            <a:lvl1pPr marL="342900" indent="-342900">
              <a:spcBef>
                <a:spcPts val="400"/>
              </a:spcBef>
              <a:defRPr sz="2000" b="1"/>
            </a:lvl1pPr>
          </a:lstStyle>
          <a:p>
            <a:r>
              <a:t>Authors:</a:t>
            </a:r>
          </a:p>
        </p:txBody>
      </p:sp>
      <p:graphicFrame>
        <p:nvGraphicFramePr>
          <p:cNvPr id="104" name="Table"/>
          <p:cNvGraphicFramePr/>
          <p:nvPr>
            <p:extLst>
              <p:ext uri="{D42A27DB-BD31-4B8C-83A1-F6EECF244321}">
                <p14:modId xmlns:p14="http://schemas.microsoft.com/office/powerpoint/2010/main" val="1295715639"/>
              </p:ext>
            </p:extLst>
          </p:nvPr>
        </p:nvGraphicFramePr>
        <p:xfrm>
          <a:off x="725487" y="2500635"/>
          <a:ext cx="7388225" cy="3017520"/>
        </p:xfrm>
        <a:graphic>
          <a:graphicData uri="http://schemas.openxmlformats.org/drawingml/2006/table">
            <a:tbl>
              <a:tblPr firstRow="1">
                <a:tableStyleId>{4C3C2611-4C71-4FC5-86AE-919BDF0F9419}</a:tableStyleId>
              </a:tblPr>
              <a:tblGrid>
                <a:gridCol w="1365641">
                  <a:extLst>
                    <a:ext uri="{9D8B030D-6E8A-4147-A177-3AD203B41FA5}">
                      <a16:colId xmlns:a16="http://schemas.microsoft.com/office/drawing/2014/main" val="20000"/>
                    </a:ext>
                  </a:extLst>
                </a:gridCol>
                <a:gridCol w="1589649">
                  <a:extLst>
                    <a:ext uri="{9D8B030D-6E8A-4147-A177-3AD203B41FA5}">
                      <a16:colId xmlns:a16="http://schemas.microsoft.com/office/drawing/2014/main" val="20001"/>
                    </a:ext>
                  </a:extLst>
                </a:gridCol>
                <a:gridCol w="1477645">
                  <a:extLst>
                    <a:ext uri="{9D8B030D-6E8A-4147-A177-3AD203B41FA5}">
                      <a16:colId xmlns:a16="http://schemas.microsoft.com/office/drawing/2014/main" val="20002"/>
                    </a:ext>
                  </a:extLst>
                </a:gridCol>
                <a:gridCol w="1477645">
                  <a:extLst>
                    <a:ext uri="{9D8B030D-6E8A-4147-A177-3AD203B41FA5}">
                      <a16:colId xmlns:a16="http://schemas.microsoft.com/office/drawing/2014/main" val="20003"/>
                    </a:ext>
                  </a:extLst>
                </a:gridCol>
                <a:gridCol w="1477645">
                  <a:extLst>
                    <a:ext uri="{9D8B030D-6E8A-4147-A177-3AD203B41FA5}">
                      <a16:colId xmlns:a16="http://schemas.microsoft.com/office/drawing/2014/main" val="20004"/>
                    </a:ext>
                  </a:extLst>
                </a:gridCol>
              </a:tblGrid>
              <a:tr h="579120">
                <a:tc>
                  <a:txBody>
                    <a:bodyPr/>
                    <a:lstStyle/>
                    <a:p>
                      <a:pPr marL="0" indent="0">
                        <a:defRPr sz="1800" b="0">
                          <a:solidFill>
                            <a:srgbClr val="000000"/>
                          </a:solidFill>
                        </a:defRPr>
                      </a:pPr>
                      <a:r>
                        <a:rPr sz="1400" b="1"/>
                        <a:t>Name</a:t>
                      </a:r>
                    </a:p>
                  </a:txBody>
                  <a:tcPr marL="0" marR="0" marT="0" marB="0" horzOverflow="overflow">
                    <a:lnL w="12700">
                      <a:solidFill>
                        <a:srgbClr val="000000"/>
                      </a:solidFill>
                      <a:miter lim="400000"/>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dirty="0"/>
                        <a:t>Affiliations</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Address</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Phone</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Email</a:t>
                      </a:r>
                    </a:p>
                  </a:txBody>
                  <a:tcPr marL="0" marR="0" marT="0" marB="0" horzOverflow="overflow">
                    <a:lnL w="12700">
                      <a:solidFill>
                        <a:srgbClr val="000000"/>
                      </a:solidFill>
                    </a:lnL>
                    <a:lnR w="12700">
                      <a:solidFill>
                        <a:srgbClr val="000000"/>
                      </a:solidFill>
                      <a:miter lim="400000"/>
                    </a:lnR>
                    <a:lnT w="12700">
                      <a:solidFill>
                        <a:srgbClr val="000000"/>
                      </a:solidFill>
                      <a:miter lim="400000"/>
                    </a:lnT>
                    <a:lnB w="38100">
                      <a:solidFill>
                        <a:srgbClr val="000000"/>
                      </a:solidFill>
                    </a:lnB>
                    <a:noFill/>
                  </a:tcPr>
                </a:tc>
                <a:extLst>
                  <a:ext uri="{0D108BD9-81ED-4DB2-BD59-A6C34878D82A}">
                    <a16:rowId xmlns:a16="http://schemas.microsoft.com/office/drawing/2014/main" val="10000"/>
                  </a:ext>
                </a:extLst>
              </a:tr>
              <a:tr h="579120">
                <a:tc>
                  <a:txBody>
                    <a:bodyPr/>
                    <a:lstStyle/>
                    <a:p>
                      <a:pPr marL="0" indent="0">
                        <a:defRPr sz="1800"/>
                      </a:pPr>
                      <a:r>
                        <a:rPr sz="1400"/>
                        <a:t>Mark Hamilton</a:t>
                      </a:r>
                    </a:p>
                  </a:txBody>
                  <a:tcPr marL="0" marR="0" marT="0" marB="0" horzOverflow="overflow">
                    <a:lnL w="12700">
                      <a:solidFill>
                        <a:srgbClr val="000000"/>
                      </a:solidFill>
                      <a:miter lim="400000"/>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Ruckus/CommScope</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350 W. Java Dr. Sunnyvale, CA 94089</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+1-303-818-8474</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mark.hamilton2152@gmail.com</a:t>
                      </a:r>
                    </a:p>
                  </a:txBody>
                  <a:tcPr marL="0" marR="0" marT="0" marB="0" horzOverflow="overflow">
                    <a:lnL w="12700">
                      <a:solidFill>
                        <a:srgbClr val="000000"/>
                      </a:solidFill>
                    </a:lnL>
                    <a:lnR w="12700">
                      <a:solidFill>
                        <a:srgbClr val="000000"/>
                      </a:solidFill>
                      <a:miter lim="400000"/>
                    </a:lnR>
                    <a:lnT w="38100">
                      <a:solidFill>
                        <a:srgbClr val="000000"/>
                      </a:solidFill>
                    </a:lnT>
                    <a:lnB w="12700">
                      <a:solidFill>
                        <a:srgbClr val="000000"/>
                      </a:solidFill>
                    </a:lnB>
                    <a:noFill/>
                  </a:tcPr>
                </a:tc>
                <a:extLst>
                  <a:ext uri="{0D108BD9-81ED-4DB2-BD59-A6C34878D82A}">
                    <a16:rowId xmlns:a16="http://schemas.microsoft.com/office/drawing/2014/main" val="10001"/>
                  </a:ext>
                </a:extLst>
              </a:tr>
              <a:tr h="579120">
                <a:tc>
                  <a:txBody>
                    <a:bodyPr/>
                    <a:lstStyle/>
                    <a:p>
                      <a:pPr marL="0" indent="0">
                        <a:defRPr sz="1800"/>
                      </a:pPr>
                      <a:r>
                        <a:rPr sz="1400"/>
                        <a:t>Carol Ansley</a:t>
                      </a: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CommScope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3871 Lakefield Dr. Suwanee, GA 30024</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+1-404-229-1672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r>
                        <a:rPr u="sng">
                          <a:solidFill>
                            <a:srgbClr val="0066FF"/>
                          </a:solidFill>
                          <a:uFill>
                            <a:solidFill>
                              <a:srgbClr val="0066FF"/>
                            </a:solidFill>
                          </a:uFill>
                          <a:hlinkClick r:id="rId2"/>
                        </a:rPr>
                        <a:t>carol.ansley@commscope.com</a:t>
                      </a:r>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579120">
                <a:tc>
                  <a:txBody>
                    <a:bodyPr/>
                    <a:lstStyle/>
                    <a:p>
                      <a:pPr marL="0" indent="0">
                        <a:defRPr sz="1400"/>
                      </a:pPr>
                      <a:endParaRP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extLst>
                  <a:ext uri="{0D108BD9-81ED-4DB2-BD59-A6C34878D82A}">
                    <a16:rowId xmlns:a16="http://schemas.microsoft.com/office/drawing/2014/main" val="10003"/>
                  </a:ext>
                </a:extLst>
              </a:tr>
              <a:tr h="579120">
                <a:tc>
                  <a:txBody>
                    <a:bodyPr/>
                    <a:lstStyle/>
                    <a:p>
                      <a:pPr marL="0" indent="0">
                        <a:defRPr sz="1400"/>
                      </a:pPr>
                      <a:endParaRP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dirty="0"/>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miter lim="400000"/>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10</a:t>
            </a:fld>
            <a:endParaRPr/>
          </a:p>
        </p:txBody>
      </p:sp>
      <p:sp>
        <p:nvSpPr>
          <p:cNvPr id="138" name="Rectangle 2"/>
          <p:cNvSpPr txBox="1">
            <a:spLocks noGrp="1"/>
          </p:cNvSpPr>
          <p:nvPr>
            <p:ph type="title"/>
          </p:nvPr>
        </p:nvSpPr>
        <p:spPr>
          <a:xfrm>
            <a:off x="685800" y="609600"/>
            <a:ext cx="7772400" cy="609600"/>
          </a:xfrm>
          <a:prstGeom prst="rect">
            <a:avLst/>
          </a:prstGeom>
        </p:spPr>
        <p:txBody>
          <a:bodyPr/>
          <a:lstStyle/>
          <a:p>
            <a:r>
              <a:rPr dirty="0"/>
              <a:t>RCM ad-hoc Agenda – </a:t>
            </a:r>
            <a:r>
              <a:rPr lang="en-US" dirty="0"/>
              <a:t>June</a:t>
            </a:r>
            <a:r>
              <a:rPr dirty="0"/>
              <a:t> 2020</a:t>
            </a:r>
          </a:p>
        </p:txBody>
      </p:sp>
      <p:sp>
        <p:nvSpPr>
          <p:cNvPr id="139" name="Rectangle 3"/>
          <p:cNvSpPr txBox="1">
            <a:spLocks noGrp="1"/>
          </p:cNvSpPr>
          <p:nvPr>
            <p:ph type="body" idx="1"/>
          </p:nvPr>
        </p:nvSpPr>
        <p:spPr>
          <a:xfrm>
            <a:off x="342900" y="1371600"/>
            <a:ext cx="8458200" cy="4648200"/>
          </a:xfrm>
          <a:prstGeom prst="rect">
            <a:avLst/>
          </a:prstGeom>
        </p:spPr>
        <p:txBody>
          <a:bodyPr>
            <a:normAutofit/>
          </a:bodyPr>
          <a:lstStyle/>
          <a:p>
            <a:pPr marL="0" indent="0" defTabSz="786384">
              <a:lnSpc>
                <a:spcPct val="90000"/>
              </a:lnSpc>
              <a:spcBef>
                <a:spcPts val="200"/>
              </a:spcBef>
              <a:buSzTx/>
              <a:buNone/>
              <a:defRPr sz="2408"/>
            </a:pPr>
            <a:r>
              <a:rPr dirty="0"/>
              <a:t>Monday </a:t>
            </a:r>
            <a:r>
              <a:rPr lang="en-US" dirty="0"/>
              <a:t>May 11</a:t>
            </a:r>
            <a:r>
              <a:rPr dirty="0"/>
              <a:t>, 10:00ET</a:t>
            </a:r>
          </a:p>
          <a:p>
            <a:pPr marL="0" indent="0" defTabSz="786384">
              <a:lnSpc>
                <a:spcPct val="90000"/>
              </a:lnSpc>
              <a:spcBef>
                <a:spcPts val="200"/>
              </a:spcBef>
              <a:buSzTx/>
              <a:buNone/>
              <a:defRPr sz="2408"/>
            </a:pPr>
            <a:endParaRPr dirty="0"/>
          </a:p>
          <a:p>
            <a:pPr marL="294894" indent="-294894" defTabSz="786384">
              <a:lnSpc>
                <a:spcPct val="90000"/>
              </a:lnSpc>
              <a:spcBef>
                <a:spcPts val="200"/>
              </a:spcBef>
              <a:defRPr sz="1720"/>
            </a:pPr>
            <a:r>
              <a:rPr dirty="0"/>
              <a:t>Administrative</a:t>
            </a:r>
            <a:endParaRPr lang="en-US" dirty="0"/>
          </a:p>
          <a:p>
            <a:pPr marL="752094" lvl="1" indent="-294894" defTabSz="786384">
              <a:lnSpc>
                <a:spcPct val="90000"/>
              </a:lnSpc>
              <a:spcBef>
                <a:spcPts val="200"/>
              </a:spcBef>
              <a:defRPr sz="1720"/>
            </a:pPr>
            <a:r>
              <a:rPr lang="en-US" dirty="0"/>
              <a:t>Minutes review and approval</a:t>
            </a:r>
            <a:endParaRPr dirty="0"/>
          </a:p>
          <a:p>
            <a:pPr marL="294894" lvl="1" indent="-294894" defTabSz="786384">
              <a:lnSpc>
                <a:spcPct val="90000"/>
              </a:lnSpc>
              <a:spcBef>
                <a:spcPts val="200"/>
              </a:spcBef>
              <a:buFont typeface="Arial"/>
              <a:buChar char="•"/>
              <a:defRPr sz="1720"/>
            </a:pPr>
            <a:r>
              <a:rPr dirty="0"/>
              <a:t>Status update </a:t>
            </a:r>
            <a:endParaRPr b="0" dirty="0"/>
          </a:p>
          <a:p>
            <a:pPr marL="294894" lvl="1" indent="-294894" defTabSz="786384">
              <a:lnSpc>
                <a:spcPct val="90000"/>
              </a:lnSpc>
              <a:spcBef>
                <a:spcPts val="200"/>
              </a:spcBef>
              <a:buFont typeface="Arial"/>
              <a:buChar char="•"/>
              <a:defRPr sz="1720"/>
            </a:pPr>
            <a:endParaRPr b="0" dirty="0"/>
          </a:p>
          <a:p>
            <a:pPr marL="294894" lvl="1" indent="-294894" defTabSz="786384">
              <a:lnSpc>
                <a:spcPct val="90000"/>
              </a:lnSpc>
              <a:spcBef>
                <a:spcPts val="200"/>
              </a:spcBef>
              <a:buFont typeface="Arial"/>
              <a:buChar char="•"/>
              <a:defRPr sz="1720"/>
            </a:pPr>
            <a:r>
              <a:rPr b="0" dirty="0"/>
              <a:t>D</a:t>
            </a:r>
            <a:r>
              <a:rPr dirty="0"/>
              <a:t>iscussion</a:t>
            </a:r>
          </a:p>
          <a:p>
            <a:pPr marL="589788" lvl="2" indent="-294894" defTabSz="786384">
              <a:lnSpc>
                <a:spcPct val="90000"/>
              </a:lnSpc>
              <a:spcBef>
                <a:spcPts val="200"/>
              </a:spcBef>
              <a:buFont typeface="Arial"/>
              <a:defRPr sz="1720"/>
            </a:pPr>
            <a:r>
              <a:rPr lang="en-US" dirty="0"/>
              <a:t>Doc 20/855 r1  Presentation on Privacy PAR Proposal</a:t>
            </a:r>
          </a:p>
          <a:p>
            <a:pPr marL="589788" lvl="2" indent="-294894" defTabSz="786384">
              <a:lnSpc>
                <a:spcPct val="90000"/>
              </a:lnSpc>
              <a:spcBef>
                <a:spcPts val="200"/>
              </a:spcBef>
              <a:buFont typeface="Arial"/>
              <a:defRPr sz="1720"/>
            </a:pPr>
            <a:r>
              <a:rPr lang="en-US" dirty="0"/>
              <a:t>Doc 20/854 r1  Proposed Privacy PAR draft</a:t>
            </a:r>
          </a:p>
          <a:p>
            <a:pPr marL="589788" lvl="2" indent="-294894" defTabSz="786384">
              <a:lnSpc>
                <a:spcPct val="90000"/>
              </a:lnSpc>
              <a:spcBef>
                <a:spcPts val="200"/>
              </a:spcBef>
              <a:buFont typeface="Arial"/>
              <a:defRPr sz="1720"/>
            </a:pPr>
            <a:endParaRPr lang="en-US" b="0" dirty="0"/>
          </a:p>
          <a:p>
            <a:pPr marL="227838" lvl="1" indent="-294894" defTabSz="786384">
              <a:lnSpc>
                <a:spcPct val="90000"/>
              </a:lnSpc>
              <a:spcBef>
                <a:spcPts val="200"/>
              </a:spcBef>
              <a:buFont typeface="Arial"/>
              <a:defRPr sz="1720"/>
            </a:pPr>
            <a:r>
              <a:rPr lang="en-US" dirty="0"/>
              <a:t>Review upcoming Telecon Schedule</a:t>
            </a:r>
          </a:p>
          <a:p>
            <a:pPr marL="589788" lvl="2" indent="-294894" defTabSz="786384">
              <a:lnSpc>
                <a:spcPct val="90000"/>
              </a:lnSpc>
              <a:spcBef>
                <a:spcPts val="200"/>
              </a:spcBef>
              <a:buFont typeface="Arial"/>
              <a:defRPr sz="1720"/>
            </a:pPr>
            <a:r>
              <a:rPr lang="en-US" dirty="0"/>
              <a:t>June 22	10:00amEDT</a:t>
            </a:r>
          </a:p>
          <a:p>
            <a:pPr marL="589788" lvl="2" indent="-294894" defTabSz="786384">
              <a:lnSpc>
                <a:spcPct val="90000"/>
              </a:lnSpc>
              <a:spcBef>
                <a:spcPts val="200"/>
              </a:spcBef>
              <a:buFont typeface="Arial"/>
              <a:defRPr sz="1720"/>
            </a:pPr>
            <a:r>
              <a:rPr lang="en-US" dirty="0"/>
              <a:t>July 6	10:00amEDT</a:t>
            </a:r>
          </a:p>
          <a:p>
            <a:pPr marL="589788" lvl="2" indent="-294894" defTabSz="786384">
              <a:lnSpc>
                <a:spcPct val="90000"/>
              </a:lnSpc>
              <a:spcBef>
                <a:spcPts val="200"/>
              </a:spcBef>
              <a:buFont typeface="Arial"/>
              <a:defRPr sz="1720"/>
            </a:pPr>
            <a:r>
              <a:rPr lang="en-US" dirty="0"/>
              <a:t>July 20	10:00amEDT</a:t>
            </a: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Rectangle 7"/>
          <p:cNvSpPr txBox="1">
            <a:spLocks noGrp="1"/>
          </p:cNvSpPr>
          <p:nvPr>
            <p:ph type="sldNum" sz="quarter" idx="2"/>
          </p:nvPr>
        </p:nvSpPr>
        <p:spPr>
          <a:xfrm>
            <a:off x="4564509" y="6477124"/>
            <a:ext cx="159445"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11</a:t>
            </a:fld>
            <a:endParaRPr/>
          </a:p>
        </p:txBody>
      </p:sp>
      <p:sp>
        <p:nvSpPr>
          <p:cNvPr id="142" name="Rectangle 2"/>
          <p:cNvSpPr txBox="1">
            <a:spLocks noGrp="1"/>
          </p:cNvSpPr>
          <p:nvPr>
            <p:ph type="title"/>
          </p:nvPr>
        </p:nvSpPr>
        <p:spPr>
          <a:prstGeom prst="rect">
            <a:avLst/>
          </a:prstGeom>
        </p:spPr>
        <p:txBody>
          <a:bodyPr/>
          <a:lstStyle/>
          <a:p>
            <a:r>
              <a:t>Motion sent to EC </a:t>
            </a:r>
          </a:p>
        </p:txBody>
      </p:sp>
      <p:sp>
        <p:nvSpPr>
          <p:cNvPr id="143" name="Rectangle 3"/>
          <p:cNvSpPr txBox="1">
            <a:spLocks noGrp="1"/>
          </p:cNvSpPr>
          <p:nvPr>
            <p:ph type="body" idx="1"/>
          </p:nvPr>
        </p:nvSpPr>
        <p:spPr>
          <a:xfrm>
            <a:off x="595312" y="1536700"/>
            <a:ext cx="8307387" cy="4526401"/>
          </a:xfrm>
          <a:prstGeom prst="rect">
            <a:avLst/>
          </a:prstGeom>
        </p:spPr>
        <p:txBody>
          <a:bodyPr/>
          <a:lstStyle/>
          <a:p>
            <a:pPr marL="0" lvl="1" indent="179999">
              <a:spcBef>
                <a:spcPts val="300"/>
              </a:spcBef>
              <a:buSzTx/>
              <a:buNone/>
              <a:defRPr sz="1800" b="0">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endParaRPr sz="2000"/>
          </a:p>
          <a:p>
            <a:pPr marL="548640">
              <a:spcBef>
                <a:spcPts val="600"/>
              </a:spcBef>
              <a:buAutoNum type="arabicPeriod"/>
              <a:defRPr sz="1800" b="0">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80000">
              <a:spcBef>
                <a:spcPts val="300"/>
              </a:spcBef>
              <a:buFont typeface="Verdana"/>
              <a:buChar char="−"/>
              <a:defRPr sz="1800" b="0">
                <a:latin typeface="Intel Clear"/>
                <a:ea typeface="Intel Clear"/>
                <a:cs typeface="Intel Clear"/>
                <a:sym typeface="Intel Clear"/>
              </a:defRPr>
            </a:pPr>
            <a:r>
              <a:t>Initial Infrastructure Connection Steering </a:t>
            </a:r>
            <a:endParaRPr sz="2000"/>
          </a:p>
          <a:p>
            <a:pPr marL="914400" lvl="1" indent="-180000">
              <a:spcBef>
                <a:spcPts val="300"/>
              </a:spcBef>
              <a:buFont typeface="Verdana"/>
              <a:buChar char="−"/>
              <a:defRPr sz="1800" b="0">
                <a:latin typeface="Intel Clear"/>
                <a:ea typeface="Intel Clear"/>
                <a:cs typeface="Intel Clear"/>
                <a:sym typeface="Intel Clear"/>
              </a:defRPr>
            </a:pPr>
            <a:r>
              <a:t>Customer Support and Troubleshooting </a:t>
            </a:r>
            <a:endParaRPr sz="2000"/>
          </a:p>
          <a:p>
            <a:pPr marL="914400" lvl="1" indent="-180000">
              <a:spcBef>
                <a:spcPts val="300"/>
              </a:spcBef>
              <a:buFont typeface="Verdana"/>
              <a:buChar char="−"/>
              <a:defRPr sz="1800" b="0">
                <a:latin typeface="Intel Clear"/>
                <a:ea typeface="Intel Clear"/>
                <a:cs typeface="Intel Clear"/>
                <a:sym typeface="Intel Clear"/>
              </a:defRPr>
            </a:pPr>
            <a:r>
              <a:t>Arrival detection in a home environment, or other trusted environment</a:t>
            </a:r>
            <a:endParaRPr sz="2000"/>
          </a:p>
          <a:p>
            <a:pPr marL="565739" lvl="1" indent="-180000">
              <a:spcBef>
                <a:spcPts val="300"/>
              </a:spcBef>
              <a:buFont typeface="Verdana"/>
              <a:buChar char="−"/>
              <a:defRPr sz="1600" b="0">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endParaRPr sz="2000"/>
          </a:p>
          <a:p>
            <a:pPr marL="548640">
              <a:spcBef>
                <a:spcPts val="600"/>
              </a:spcBef>
              <a:buAutoNum type="arabicPeriod" startAt="2"/>
              <a:defRPr sz="1800" b="0">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12</a:t>
            </a:fld>
            <a:endParaRPr/>
          </a:p>
        </p:txBody>
      </p:sp>
      <p:sp>
        <p:nvSpPr>
          <p:cNvPr id="146" name="Rectangle 2"/>
          <p:cNvSpPr txBox="1">
            <a:spLocks noGrp="1"/>
          </p:cNvSpPr>
          <p:nvPr>
            <p:ph type="title"/>
          </p:nvPr>
        </p:nvSpPr>
        <p:spPr>
          <a:prstGeom prst="rect">
            <a:avLst/>
          </a:prstGeom>
        </p:spPr>
        <p:txBody>
          <a:bodyPr/>
          <a:lstStyle/>
          <a:p>
            <a:r>
              <a:rPr dirty="0"/>
              <a:t>Scope and Goals</a:t>
            </a:r>
          </a:p>
        </p:txBody>
      </p:sp>
      <p:sp>
        <p:nvSpPr>
          <p:cNvPr id="147" name="Rectangle 3"/>
          <p:cNvSpPr txBox="1">
            <a:spLocks noGrp="1"/>
          </p:cNvSpPr>
          <p:nvPr>
            <p:ph type="body" idx="1"/>
          </p:nvPr>
        </p:nvSpPr>
        <p:spPr>
          <a:xfrm>
            <a:off x="495300" y="1524000"/>
            <a:ext cx="8153400" cy="4343400"/>
          </a:xfrm>
          <a:prstGeom prst="rect">
            <a:avLst/>
          </a:prstGeom>
        </p:spPr>
        <p:txBody>
          <a:bodyPr/>
          <a:lstStyle/>
          <a:p>
            <a:pPr marL="0" indent="0">
              <a:buSzTx/>
              <a:buNone/>
            </a:pPr>
            <a:r>
              <a:t>RCM SG was approved with a deadline for PAR/CSD development of July 2020</a:t>
            </a:r>
            <a:endParaRPr sz="2000" b="0"/>
          </a:p>
          <a:p>
            <a:pPr>
              <a:spcBef>
                <a:spcPts val="400"/>
              </a:spcBef>
              <a:defRPr sz="2000" b="0"/>
            </a:pPr>
            <a:r>
              <a:t>The ad hoc recommends the formation of a study group to develop 2 project proposals: 1) to address environments where non-AP STAs use random/changing MAC addresses; and 2) to improve the privacy of 802.11 users.</a:t>
            </a:r>
          </a:p>
          <a:p>
            <a:pPr>
              <a:spcBef>
                <a:spcPts val="400"/>
              </a:spcBef>
              <a:defRPr sz="2000" b="0"/>
            </a:pPr>
            <a:r>
              <a:t>The intention is to work on both projects in a single 802.11 task group.</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Rectangle 7"/>
          <p:cNvSpPr txBox="1">
            <a:spLocks noGrp="1"/>
          </p:cNvSpPr>
          <p:nvPr>
            <p:ph type="sldNum" sz="quarter" idx="2"/>
          </p:nvPr>
        </p:nvSpPr>
        <p:spPr>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13</a:t>
            </a:fld>
            <a:endParaRPr/>
          </a:p>
        </p:txBody>
      </p:sp>
      <p:sp>
        <p:nvSpPr>
          <p:cNvPr id="2" name="Text Placeholder 1">
            <a:extLst>
              <a:ext uri="{FF2B5EF4-FFF2-40B4-BE49-F238E27FC236}">
                <a16:creationId xmlns:a16="http://schemas.microsoft.com/office/drawing/2014/main" id="{6BC68607-7CD5-49F1-A467-A86D7B29DDE1}"/>
              </a:ext>
            </a:extLst>
          </p:cNvPr>
          <p:cNvSpPr>
            <a:spLocks noGrp="1"/>
          </p:cNvSpPr>
          <p:nvPr>
            <p:ph type="body" idx="1"/>
          </p:nvPr>
        </p:nvSpPr>
        <p:spPr/>
        <p:txBody>
          <a:bodyPr/>
          <a:lstStyle/>
          <a:p>
            <a:r>
              <a:rPr lang="en-US" dirty="0"/>
              <a:t>Next Telecon – June 22, 2020 10:00amEDT</a:t>
            </a:r>
          </a:p>
          <a:p>
            <a:pPr lvl="1"/>
            <a:r>
              <a:rPr lang="en-US" dirty="0"/>
              <a:t>Continued presentations/discussion</a:t>
            </a:r>
            <a:endParaRPr lang="en-US" b="0" dirty="0"/>
          </a:p>
          <a:p>
            <a:pPr lvl="1"/>
            <a:r>
              <a:rPr lang="en-US" dirty="0"/>
              <a:t>AOB</a:t>
            </a:r>
          </a:p>
        </p:txBody>
      </p:sp>
      <p:sp>
        <p:nvSpPr>
          <p:cNvPr id="4" name="Title 3">
            <a:extLst>
              <a:ext uri="{FF2B5EF4-FFF2-40B4-BE49-F238E27FC236}">
                <a16:creationId xmlns:a16="http://schemas.microsoft.com/office/drawing/2014/main" id="{AC4108FE-C8A8-44E9-AE4F-F7CF4E7A46C8}"/>
              </a:ext>
            </a:extLst>
          </p:cNvPr>
          <p:cNvSpPr>
            <a:spLocks noGrp="1"/>
          </p:cNvSpPr>
          <p:nvPr>
            <p:ph type="title"/>
          </p:nvPr>
        </p:nvSpPr>
        <p:spPr/>
        <p:txBody>
          <a:bodyPr/>
          <a:lstStyle/>
          <a:p>
            <a:r>
              <a:rPr lang="en-US" dirty="0"/>
              <a:t>Next Teleconference</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14</a:t>
            </a:fld>
            <a:endParaRPr/>
          </a:p>
        </p:txBody>
      </p:sp>
      <p:sp>
        <p:nvSpPr>
          <p:cNvPr id="153" name="Rectangle 2"/>
          <p:cNvSpPr txBox="1">
            <a:spLocks noGrp="1"/>
          </p:cNvSpPr>
          <p:nvPr>
            <p:ph type="title"/>
          </p:nvPr>
        </p:nvSpPr>
        <p:spPr>
          <a:prstGeom prst="rect">
            <a:avLst/>
          </a:prstGeom>
        </p:spPr>
        <p:txBody>
          <a:bodyPr/>
          <a:lstStyle/>
          <a:p>
            <a:r>
              <a:t>Background documents</a:t>
            </a:r>
          </a:p>
        </p:txBody>
      </p:sp>
      <p:sp>
        <p:nvSpPr>
          <p:cNvPr id="154" name="Rectangle 3"/>
          <p:cNvSpPr txBox="1">
            <a:spLocks noGrp="1"/>
          </p:cNvSpPr>
          <p:nvPr>
            <p:ph type="body" idx="1"/>
          </p:nvPr>
        </p:nvSpPr>
        <p:spPr>
          <a:prstGeom prst="rect">
            <a:avLst/>
          </a:prstGeom>
        </p:spPr>
        <p:txBody>
          <a:bodyPr/>
          <a:lstStyle/>
          <a:p>
            <a:pPr marL="322325" indent="-322325" defTabSz="859536">
              <a:spcBef>
                <a:spcPts val="400"/>
              </a:spcBef>
              <a:defRPr sz="1879"/>
            </a:pPr>
            <a:r>
              <a:t>RCM ad hoc output: </a:t>
            </a:r>
            <a:r>
              <a:rPr b="0" u="sng" spc="-94">
                <a:solidFill>
                  <a:srgbClr val="0066FF"/>
                </a:solidFill>
                <a:uFill>
                  <a:solidFill>
                    <a:srgbClr val="0066FF"/>
                  </a:solidFill>
                </a:uFill>
                <a:hlinkClick r:id="rId2"/>
              </a:rPr>
              <a:t>11-20/0192r2</a:t>
            </a:r>
          </a:p>
          <a:p>
            <a:pPr marL="322325" indent="-322325" defTabSz="859536">
              <a:spcBef>
                <a:spcPts val="400"/>
              </a:spcBef>
              <a:defRPr sz="1879"/>
            </a:pPr>
            <a:r>
              <a:t>RCM TIG report: </a:t>
            </a:r>
            <a:r>
              <a:rPr b="0" u="sng">
                <a:solidFill>
                  <a:srgbClr val="0066FF"/>
                </a:solidFill>
                <a:uFill>
                  <a:solidFill>
                    <a:srgbClr val="0066FF"/>
                  </a:solidFill>
                </a:uFill>
                <a:hlinkClick r:id="rId3"/>
              </a:rPr>
              <a:t>11-19/1442r9</a:t>
            </a:r>
            <a:r>
              <a:rPr b="0"/>
              <a:t> </a:t>
            </a:r>
          </a:p>
          <a:p>
            <a:pPr marL="322325" indent="-322325" defTabSz="859536">
              <a:spcBef>
                <a:spcPts val="400"/>
              </a:spcBef>
              <a:defRPr sz="1879"/>
            </a:pPr>
            <a:r>
              <a:t>WBA Liaison on MAC randomization impacts:</a:t>
            </a:r>
          </a:p>
          <a:p>
            <a:pPr marL="698373" lvl="1" indent="-268604" defTabSz="859536">
              <a:spcBef>
                <a:spcPts val="400"/>
              </a:spcBef>
              <a:defRPr sz="1692" b="0"/>
            </a:pPr>
            <a:r>
              <a:t>Liaison from WBA: </a:t>
            </a:r>
            <a:r>
              <a:rPr u="sng">
                <a:solidFill>
                  <a:srgbClr val="0066FF"/>
                </a:solidFill>
                <a:uFill>
                  <a:solidFill>
                    <a:srgbClr val="0066FF"/>
                  </a:solidFill>
                </a:uFill>
                <a:hlinkClick r:id="rId4"/>
              </a:rPr>
              <a:t>11-18/1579r1</a:t>
            </a:r>
            <a:r>
              <a:t> </a:t>
            </a:r>
            <a:endParaRPr sz="1879"/>
          </a:p>
          <a:p>
            <a:pPr marL="698373" lvl="1" indent="-268604" defTabSz="859536">
              <a:spcBef>
                <a:spcPts val="400"/>
              </a:spcBef>
              <a:defRPr sz="1692" b="0"/>
            </a:pPr>
            <a:r>
              <a:t>Response from 802.11 (drafted in ARC): </a:t>
            </a:r>
            <a:r>
              <a:rPr u="sng">
                <a:solidFill>
                  <a:srgbClr val="0066FF"/>
                </a:solidFill>
                <a:uFill>
                  <a:solidFill>
                    <a:srgbClr val="0066FF"/>
                  </a:solidFill>
                </a:uFill>
                <a:hlinkClick r:id="rId5"/>
              </a:rPr>
              <a:t>11-18/1988r2</a:t>
            </a:r>
            <a:r>
              <a:t> </a:t>
            </a:r>
            <a:endParaRPr sz="1879"/>
          </a:p>
          <a:p>
            <a:pPr marL="322325" indent="-322325" defTabSz="859536">
              <a:spcBef>
                <a:spcPts val="400"/>
              </a:spcBef>
              <a:defRPr sz="1879"/>
            </a:pPr>
            <a:r>
              <a:t>Other inputs to RCM TIG:</a:t>
            </a:r>
          </a:p>
          <a:p>
            <a:pPr marL="698373" lvl="1" indent="-268604" defTabSz="859536">
              <a:spcBef>
                <a:spcPts val="300"/>
              </a:spcBef>
              <a:defRPr sz="1504" b="0"/>
            </a:pPr>
            <a:r>
              <a:rPr u="sng">
                <a:solidFill>
                  <a:srgbClr val="0066FF"/>
                </a:solidFill>
                <a:uFill>
                  <a:solidFill>
                    <a:srgbClr val="0066FF"/>
                  </a:solidFill>
                </a:uFill>
                <a:hlinkClick r:id="rId6"/>
              </a:rPr>
              <a:t>11-19-0588-02-0rcm-summary-of-discussions-on-randomized-and-changing-mac-addresses-2014-2019.odt</a:t>
            </a:r>
            <a:endParaRPr sz="1879"/>
          </a:p>
          <a:p>
            <a:pPr marL="698373" lvl="1" indent="-268604" defTabSz="859536">
              <a:spcBef>
                <a:spcPts val="300"/>
              </a:spcBef>
              <a:defRPr sz="1504" b="0"/>
            </a:pPr>
            <a:r>
              <a:rPr u="sng">
                <a:solidFill>
                  <a:srgbClr val="0066FF"/>
                </a:solidFill>
                <a:uFill>
                  <a:solidFill>
                    <a:srgbClr val="0066FF"/>
                  </a:solidFill>
                </a:uFill>
                <a:hlinkClick r:id="rId6"/>
              </a:rPr>
              <a:t>11-19-0851-00-0rcm-p802-1cq-mac-address-assignment-requirements.pptx</a:t>
            </a:r>
            <a:r>
              <a:t> </a:t>
            </a:r>
            <a:endParaRPr sz="1879"/>
          </a:p>
          <a:p>
            <a:pPr marL="698373" lvl="1" indent="-268604" defTabSz="859536">
              <a:spcBef>
                <a:spcPts val="300"/>
              </a:spcBef>
              <a:defRPr sz="1504" b="0"/>
            </a:pPr>
            <a:r>
              <a:rPr u="sng">
                <a:solidFill>
                  <a:srgbClr val="0066FF"/>
                </a:solidFill>
                <a:uFill>
                  <a:solidFill>
                    <a:srgbClr val="0066FF"/>
                  </a:solidFill>
                </a:uFill>
                <a:hlinkClick r:id="rId7"/>
              </a:rPr>
              <a:t>11-19-0884-00-0rcm-temporary-addresses.pptx</a:t>
            </a:r>
          </a:p>
          <a:p>
            <a:pPr marL="698373" lvl="1" indent="-268604" defTabSz="859536">
              <a:spcBef>
                <a:spcPts val="300"/>
              </a:spcBef>
              <a:defRPr sz="1504" b="0"/>
            </a:pPr>
            <a:r>
              <a:rPr u="sng">
                <a:solidFill>
                  <a:srgbClr val="0066FF"/>
                </a:solidFill>
                <a:uFill>
                  <a:solidFill>
                    <a:srgbClr val="0066FF"/>
                  </a:solidFill>
                </a:uFill>
                <a:hlinkClick r:id="rId8"/>
              </a:rPr>
              <a:t>11-19-1027-01-0rcm-do-not-fear-random-macs.pptx</a:t>
            </a:r>
          </a:p>
          <a:p>
            <a:pPr marL="698373" lvl="1" indent="-268604" defTabSz="859536">
              <a:spcBef>
                <a:spcPts val="300"/>
              </a:spcBef>
              <a:defRPr sz="1504" b="0"/>
            </a:pPr>
            <a:r>
              <a:rPr u="sng">
                <a:solidFill>
                  <a:srgbClr val="0066FF"/>
                </a:solidFill>
                <a:uFill>
                  <a:solidFill>
                    <a:srgbClr val="0066FF"/>
                  </a:solidFill>
                </a:uFill>
                <a:hlinkClick r:id="rId9"/>
              </a:rPr>
              <a:t>11-19-1313-02-0rcm-pitfalls-with-address-randomization.pptx</a:t>
            </a:r>
          </a:p>
          <a:p>
            <a:pPr marL="698373" lvl="1" indent="-268604" defTabSz="859536">
              <a:spcBef>
                <a:spcPts val="300"/>
              </a:spcBef>
              <a:defRPr sz="1504" b="0"/>
            </a:pPr>
            <a:r>
              <a:rPr u="sng">
                <a:solidFill>
                  <a:srgbClr val="0066FF"/>
                </a:solidFill>
                <a:uFill>
                  <a:solidFill>
                    <a:srgbClr val="0066FF"/>
                  </a:solidFill>
                </a:uFill>
                <a:hlinkClick r:id="rId10"/>
              </a:rPr>
              <a:t>11-19-1314-02-0rcm-privacy-protection-in-wi-fi-analytics-systems.pptx</a:t>
            </a:r>
          </a:p>
          <a:p>
            <a:pPr marL="698373" lvl="1" indent="-268604" defTabSz="859536">
              <a:spcBef>
                <a:spcPts val="300"/>
              </a:spcBef>
              <a:defRPr sz="1504" b="0"/>
            </a:pPr>
            <a:r>
              <a:rPr u="sng">
                <a:solidFill>
                  <a:srgbClr val="0066FF"/>
                </a:solidFill>
                <a:uFill>
                  <a:solidFill>
                    <a:srgbClr val="0066FF"/>
                  </a:solidFill>
                </a:uFill>
                <a:hlinkClick r:id="rId11"/>
              </a:rPr>
              <a:t>11-19-1320-00-0rcm-assignment-of-temporary-addresses.pptx</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2</a:t>
            </a:fld>
            <a:endParaRPr/>
          </a:p>
        </p:txBody>
      </p:sp>
      <p:sp>
        <p:nvSpPr>
          <p:cNvPr id="107" name="Rectangle 2"/>
          <p:cNvSpPr txBox="1">
            <a:spLocks noGrp="1"/>
          </p:cNvSpPr>
          <p:nvPr>
            <p:ph type="title"/>
          </p:nvPr>
        </p:nvSpPr>
        <p:spPr>
          <a:prstGeom prst="rect">
            <a:avLst/>
          </a:prstGeom>
        </p:spPr>
        <p:txBody>
          <a:bodyPr/>
          <a:lstStyle/>
          <a:p>
            <a:r>
              <a:t>Abstract</a:t>
            </a:r>
          </a:p>
        </p:txBody>
      </p:sp>
      <p:sp>
        <p:nvSpPr>
          <p:cNvPr id="108" name="Rectangle 3"/>
          <p:cNvSpPr txBox="1">
            <a:spLocks noGrp="1"/>
          </p:cNvSpPr>
          <p:nvPr>
            <p:ph type="body" idx="1"/>
          </p:nvPr>
        </p:nvSpPr>
        <p:spPr>
          <a:prstGeom prst="rect">
            <a:avLst/>
          </a:prstGeom>
        </p:spPr>
        <p:txBody>
          <a:bodyPr/>
          <a:lstStyle/>
          <a:p>
            <a:pPr algn="ctr">
              <a:buSzTx/>
              <a:buNone/>
            </a:pPr>
            <a:r>
              <a:rPr dirty="0"/>
              <a:t>Agenda for:</a:t>
            </a:r>
          </a:p>
          <a:p>
            <a:pPr algn="ctr">
              <a:buSzTx/>
              <a:buNone/>
            </a:pPr>
            <a:endParaRPr dirty="0"/>
          </a:p>
          <a:p>
            <a:pPr algn="ctr">
              <a:buSzTx/>
              <a:buNone/>
            </a:pPr>
            <a:r>
              <a:rPr dirty="0"/>
              <a:t> RCM SG, Telecon</a:t>
            </a:r>
            <a:r>
              <a:rPr lang="en-US" dirty="0"/>
              <a:t>s</a:t>
            </a:r>
            <a:r>
              <a:rPr dirty="0"/>
              <a:t>, </a:t>
            </a:r>
            <a:r>
              <a:rPr lang="en-US" dirty="0"/>
              <a:t>June</a:t>
            </a:r>
            <a:r>
              <a:rPr dirty="0"/>
              <a:t> 2020</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3</a:t>
            </a:fld>
            <a:endParaRPr/>
          </a:p>
        </p:txBody>
      </p:sp>
      <p:sp>
        <p:nvSpPr>
          <p:cNvPr id="111" name="Rectangle 2"/>
          <p:cNvSpPr txBox="1">
            <a:spLocks noGrp="1"/>
          </p:cNvSpPr>
          <p:nvPr>
            <p:ph type="ctrTitle"/>
          </p:nvPr>
        </p:nvSpPr>
        <p:spPr>
          <a:xfrm>
            <a:off x="685800" y="1752600"/>
            <a:ext cx="7772400" cy="1470025"/>
          </a:xfrm>
          <a:prstGeom prst="rect">
            <a:avLst/>
          </a:prstGeom>
        </p:spPr>
        <p:txBody>
          <a:bodyPr>
            <a:normAutofit fontScale="90000"/>
          </a:bodyPr>
          <a:lstStyle/>
          <a:p>
            <a:pPr defTabSz="905255">
              <a:defRPr sz="3168"/>
            </a:pPr>
            <a:r>
              <a:t>IEEE 802.11  </a:t>
            </a:r>
            <a:br/>
            <a:r>
              <a:t>Random and Changing MAC Addresses Study Group</a:t>
            </a:r>
          </a:p>
        </p:txBody>
      </p:sp>
      <p:sp>
        <p:nvSpPr>
          <p:cNvPr id="112" name="Rectangle 3"/>
          <p:cNvSpPr txBox="1">
            <a:spLocks noGrp="1"/>
          </p:cNvSpPr>
          <p:nvPr>
            <p:ph type="subTitle" sz="half" idx="1"/>
          </p:nvPr>
        </p:nvSpPr>
        <p:spPr>
          <a:xfrm>
            <a:off x="1371600" y="3581400"/>
            <a:ext cx="6400800" cy="2057400"/>
          </a:xfrm>
          <a:prstGeom prst="rect">
            <a:avLst/>
          </a:prstGeom>
        </p:spPr>
        <p:txBody>
          <a:bodyPr/>
          <a:lstStyle/>
          <a:p>
            <a:r>
              <a:rPr dirty="0"/>
              <a:t>Agenda</a:t>
            </a:r>
          </a:p>
          <a:p>
            <a:r>
              <a:rPr lang="en-US" dirty="0"/>
              <a:t>June</a:t>
            </a:r>
            <a:r>
              <a:rPr dirty="0"/>
              <a:t> 2020 Tel</a:t>
            </a:r>
            <a:r>
              <a:rPr lang="en-US" dirty="0"/>
              <a:t>e</a:t>
            </a:r>
            <a:r>
              <a:rPr dirty="0"/>
              <a:t>conference</a:t>
            </a:r>
            <a:r>
              <a:rPr lang="en-US" dirty="0"/>
              <a:t>s</a:t>
            </a:r>
            <a:endParaRPr dirty="0"/>
          </a:p>
          <a:p>
            <a:pPr>
              <a:defRPr sz="2000"/>
            </a:pPr>
            <a:endParaRPr dirty="0"/>
          </a:p>
          <a:p>
            <a:pPr>
              <a:spcBef>
                <a:spcPts val="400"/>
              </a:spcBef>
              <a:defRPr sz="2000"/>
            </a:pPr>
            <a:r>
              <a:rPr dirty="0"/>
              <a:t>Chair: Carol Ansley (CommScope)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4</a:t>
            </a:fld>
            <a:endParaRPr/>
          </a:p>
        </p:txBody>
      </p:sp>
      <p:sp>
        <p:nvSpPr>
          <p:cNvPr id="115" name="Rectangle 2"/>
          <p:cNvSpPr txBox="1">
            <a:spLocks noGrp="1"/>
          </p:cNvSpPr>
          <p:nvPr>
            <p:ph type="ctrTitle"/>
          </p:nvPr>
        </p:nvSpPr>
        <p:spPr>
          <a:prstGeom prst="rect">
            <a:avLst/>
          </a:prstGeom>
        </p:spPr>
        <p:txBody>
          <a:bodyPr/>
          <a:lstStyle/>
          <a:p>
            <a:r>
              <a:rPr dirty="0"/>
              <a:t>Monday, </a:t>
            </a:r>
            <a:r>
              <a:rPr lang="en-US" dirty="0"/>
              <a:t>June 11th</a:t>
            </a:r>
            <a:endParaRPr baseline="30000"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5</a:t>
            </a:fld>
            <a:endParaRPr/>
          </a:p>
        </p:txBody>
      </p:sp>
      <p:sp>
        <p:nvSpPr>
          <p:cNvPr id="118" name="Rectangle 2"/>
          <p:cNvSpPr txBox="1">
            <a:spLocks noGrp="1"/>
          </p:cNvSpPr>
          <p:nvPr>
            <p:ph type="title"/>
          </p:nvPr>
        </p:nvSpPr>
        <p:spPr>
          <a:prstGeom prst="rect">
            <a:avLst/>
          </a:prstGeom>
        </p:spPr>
        <p:txBody>
          <a:bodyPr/>
          <a:lstStyle/>
          <a:p>
            <a:r>
              <a:t>Call for Secretary</a:t>
            </a:r>
          </a:p>
        </p:txBody>
      </p:sp>
      <p:sp>
        <p:nvSpPr>
          <p:cNvPr id="119" name="Rectangle 3"/>
          <p:cNvSpPr txBox="1">
            <a:spLocks noGrp="1"/>
          </p:cNvSpPr>
          <p:nvPr>
            <p:ph type="body" idx="1"/>
          </p:nvPr>
        </p:nvSpPr>
        <p:spPr>
          <a:prstGeom prst="rect">
            <a:avLst/>
          </a:prstGeom>
        </p:spPr>
        <p:txBody>
          <a:bodyPr/>
          <a:lstStyle>
            <a:lvl1pPr>
              <a:spcBef>
                <a:spcPts val="600"/>
              </a:spcBef>
              <a:defRPr sz="2800"/>
            </a:lvl1pPr>
          </a:lstStyle>
          <a:p>
            <a:r>
              <a:rPr dirty="0"/>
              <a:t>Volunteers?</a:t>
            </a:r>
            <a:endParaRPr lang="en-US" dirty="0"/>
          </a:p>
          <a:p>
            <a:pPr lvl="1"/>
            <a:endParaRPr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6</a:t>
            </a:fld>
            <a:endParaRPr/>
          </a:p>
        </p:txBody>
      </p:sp>
      <p:sp>
        <p:nvSpPr>
          <p:cNvPr id="122" name="Rectangle 2"/>
          <p:cNvSpPr txBox="1">
            <a:spLocks noGrp="1"/>
          </p:cNvSpPr>
          <p:nvPr>
            <p:ph type="title"/>
          </p:nvPr>
        </p:nvSpPr>
        <p:spPr>
          <a:prstGeom prst="rect">
            <a:avLst/>
          </a:prstGeom>
        </p:spPr>
        <p:txBody>
          <a:bodyPr/>
          <a:lstStyle/>
          <a:p>
            <a:r>
              <a:t>Attendance, etc.</a:t>
            </a:r>
          </a:p>
        </p:txBody>
      </p:sp>
      <p:sp>
        <p:nvSpPr>
          <p:cNvPr id="123" name="Rectangle 3"/>
          <p:cNvSpPr txBox="1">
            <a:spLocks noGrp="1"/>
          </p:cNvSpPr>
          <p:nvPr>
            <p:ph type="body" idx="1"/>
          </p:nvPr>
        </p:nvSpPr>
        <p:spPr>
          <a:prstGeom prst="rect">
            <a:avLst/>
          </a:prstGeom>
        </p:spPr>
        <p:txBody>
          <a:bodyPr/>
          <a:lstStyle/>
          <a:p>
            <a:pPr>
              <a:spcBef>
                <a:spcPts val="600"/>
              </a:spcBef>
              <a:defRPr sz="2800"/>
            </a:pPr>
            <a:r>
              <a:rPr dirty="0"/>
              <a:t>Reminders to attendees:</a:t>
            </a:r>
          </a:p>
          <a:p>
            <a:pPr marL="742950" lvl="1" indent="-285750">
              <a:defRPr b="0"/>
            </a:pPr>
            <a:r>
              <a:rPr dirty="0"/>
              <a:t>Sign in for </a:t>
            </a:r>
            <a:r>
              <a:rPr lang="en-US" dirty="0"/>
              <a:t>attendance tracking in minutes</a:t>
            </a:r>
          </a:p>
          <a:p>
            <a:pPr marL="742950" lvl="1" indent="-285750">
              <a:defRPr b="0"/>
            </a:pPr>
            <a:r>
              <a:rPr dirty="0"/>
              <a:t>Noises off</a:t>
            </a:r>
            <a:endParaRPr sz="2000" dirty="0"/>
          </a:p>
          <a:p>
            <a:pPr marL="742950" lvl="1" indent="-285750">
              <a:defRPr b="0"/>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7</a:t>
            </a:fld>
            <a:endParaRPr/>
          </a:p>
        </p:txBody>
      </p:sp>
      <p:sp>
        <p:nvSpPr>
          <p:cNvPr id="126" name="Rectangle 1"/>
          <p:cNvSpPr txBox="1">
            <a:spLocks noGrp="1"/>
          </p:cNvSpPr>
          <p:nvPr>
            <p:ph type="title"/>
          </p:nvPr>
        </p:nvSpPr>
        <p:spPr>
          <a:xfrm>
            <a:off x="685800" y="609599"/>
            <a:ext cx="7772400" cy="1160464"/>
          </a:xfrm>
          <a:prstGeom prst="rect">
            <a:avLst/>
          </a:prstGeom>
        </p:spPr>
        <p:txBody>
          <a:bodyPr lIns="46799" tIns="46799" rIns="46799" bIns="46799"/>
          <a:lstStyle/>
          <a:p>
            <a:r>
              <a:t>Participation in IEEE 802 Meetings</a:t>
            </a:r>
          </a:p>
        </p:txBody>
      </p:sp>
      <p:sp>
        <p:nvSpPr>
          <p:cNvPr id="127" name="Text Box 5"/>
          <p:cNvSpPr txBox="1">
            <a:spLocks noGrp="1"/>
          </p:cNvSpPr>
          <p:nvPr>
            <p:ph type="body" idx="1"/>
          </p:nvPr>
        </p:nvSpPr>
        <p:spPr>
          <a:xfrm>
            <a:off x="609600" y="1524000"/>
            <a:ext cx="7924800" cy="4953000"/>
          </a:xfrm>
          <a:prstGeom prst="rect">
            <a:avLst/>
          </a:prstGeom>
        </p:spPr>
        <p:txBody>
          <a:bodyPr lIns="46079" tIns="46079" rIns="46079" bIns="46079"/>
          <a:lstStyle/>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Participation in any IEEE 802 meeting (Sponsor, Sponsor subgroup, Working Group, Working Group subgroup, etc.) is on an individual basis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i="1"/>
            </a:pPr>
            <a:r>
              <a:t>•     </a:t>
            </a:r>
            <a:r>
              <a:rPr i="0"/>
              <a:t>Participants in the IEEE standards development individual process shall act based on their qualifications and experience. (</a:t>
            </a:r>
            <a:r>
              <a:rPr i="0" u="sng">
                <a:solidFill>
                  <a:srgbClr val="0066FF"/>
                </a:solidFill>
                <a:uFill>
                  <a:solidFill>
                    <a:srgbClr val="0066FF"/>
                  </a:solidFill>
                </a:uFill>
                <a:hlinkClick r:id="rId2"/>
              </a:rPr>
              <a:t>https://standards.ieee.org/develop/policies/bylaws/sb_bylaws.pdf</a:t>
            </a:r>
            <a:r>
              <a:rPr i="0" u="sng">
                <a:solidFill>
                  <a:srgbClr val="CCCCFF"/>
                </a:solidFill>
              </a:rPr>
              <a:t> </a:t>
            </a:r>
            <a:r>
              <a:rPr i="0"/>
              <a:t>section 5.2.1)</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shall not direct the actions or votes of any other member of an IEEE 802 Working Group or retaliate against any other member for their actions or votes within IEEE 802 Working Group meetings, see </a:t>
            </a:r>
            <a:r>
              <a:rPr u="sng">
                <a:solidFill>
                  <a:srgbClr val="0066FF"/>
                </a:solidFill>
                <a:uFill>
                  <a:solidFill>
                    <a:srgbClr val="0066FF"/>
                  </a:solidFill>
                </a:uFill>
                <a:hlinkClick r:id="rId3"/>
              </a:rPr>
              <a:t>https://standards.ieee.org/develop/policies/bylaws/sb_bylaws.pdf </a:t>
            </a:r>
            <a:r>
              <a:t>section 5.2.1.3 and the IEEE 802 LMSC Working Group Policies and Procedures, subclause 3.4.1 “Chair”, list item x.</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By participating in IEEE 802 meetings, you accept these requirements.  If you do not agree to these policies then you shall not participate.</a:t>
            </a:r>
            <a:endParaRPr sz="1200"/>
          </a:p>
          <a:p>
            <a:pPr marL="339725" indent="-336550" algn="ctr">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pPr>
            <a:r>
              <a:t>(Latest revision of IEEE 802 LMSC Working Group Policies and Procedures: </a:t>
            </a:r>
            <a:r>
              <a:rPr u="sng">
                <a:solidFill>
                  <a:srgbClr val="0066FF"/>
                </a:solidFill>
                <a:uFill>
                  <a:solidFill>
                    <a:srgbClr val="0066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8</a:t>
            </a:fld>
            <a:endParaRPr/>
          </a:p>
        </p:txBody>
      </p:sp>
      <p:sp>
        <p:nvSpPr>
          <p:cNvPr id="130" name="Rectangle 2"/>
          <p:cNvSpPr txBox="1">
            <a:spLocks noGrp="1"/>
          </p:cNvSpPr>
          <p:nvPr>
            <p:ph type="title"/>
          </p:nvPr>
        </p:nvSpPr>
        <p:spPr>
          <a:xfrm>
            <a:off x="381000" y="838200"/>
            <a:ext cx="8458200" cy="609600"/>
          </a:xfrm>
          <a:prstGeom prst="rect">
            <a:avLst/>
          </a:prstGeom>
        </p:spPr>
        <p:txBody>
          <a:bodyPr/>
          <a:lstStyle>
            <a:lvl1pPr>
              <a:defRPr u="sng"/>
            </a:lvl1pPr>
          </a:lstStyle>
          <a:p>
            <a:r>
              <a:t>Other Guidelines for IEEE WG Meetings</a:t>
            </a:r>
          </a:p>
        </p:txBody>
      </p:sp>
      <p:sp>
        <p:nvSpPr>
          <p:cNvPr id="131" name="Rectangle 4"/>
          <p:cNvSpPr txBox="1"/>
          <p:nvPr/>
        </p:nvSpPr>
        <p:spPr>
          <a:xfrm>
            <a:off x="579119" y="1676400"/>
            <a:ext cx="8138162" cy="38049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marL="230188" indent="-230188">
              <a:lnSpc>
                <a:spcPct val="80000"/>
              </a:lnSpc>
              <a:spcBef>
                <a:spcPts val="500"/>
              </a:spcBef>
              <a:buClr>
                <a:srgbClr val="CC3300"/>
              </a:buClr>
              <a:buSzPct val="50000"/>
              <a:buChar char=""/>
              <a:defRPr sz="700" u="sng">
                <a:solidFill>
                  <a:srgbClr val="FF0000"/>
                </a:solidFill>
                <a:latin typeface="Arial"/>
                <a:ea typeface="Arial"/>
                <a:cs typeface="Arial"/>
                <a:sym typeface="Arial"/>
              </a:defRPr>
            </a:pPr>
            <a:endParaRPr/>
          </a:p>
          <a:p>
            <a:pPr marL="230188" indent="-230188">
              <a:lnSpc>
                <a:spcPct val="80000"/>
              </a:lnSpc>
              <a:spcBef>
                <a:spcPts val="800"/>
              </a:spcBef>
              <a:buClr>
                <a:srgbClr val="CC3300"/>
              </a:buClr>
              <a:buSzPct val="50000"/>
              <a:buChar char="•"/>
              <a:defRPr sz="1800" b="1">
                <a:solidFill>
                  <a:srgbClr val="000099"/>
                </a:solidFill>
                <a:latin typeface="Arial"/>
                <a:ea typeface="Arial"/>
                <a:cs typeface="Arial"/>
                <a:sym typeface="Arial"/>
              </a:defRPr>
            </a:pPr>
            <a:r>
              <a:t>All IEEE-SA standards meetings shall be conducted in compliance with all applicable laws, including antitrust and competition laws. </a:t>
            </a:r>
            <a:endParaRPr sz="2400">
              <a:latin typeface="+mn-lt"/>
              <a:ea typeface="+mn-ea"/>
              <a:cs typeface="+mn-cs"/>
              <a:sym typeface="Times New Roman"/>
            </a:endParaRP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interpretation, validity, or essentiality of patents/patent claims. </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specific license rates, terms, or conditions.</a:t>
            </a:r>
            <a:endParaRPr sz="2000"/>
          </a:p>
          <a:p>
            <a:pPr marL="1143000" lvl="2" indent="-228600">
              <a:lnSpc>
                <a:spcPct val="80000"/>
              </a:lnSpc>
              <a:spcBef>
                <a:spcPts val="600"/>
              </a:spcBef>
              <a:buClr>
                <a:srgbClr val="CC3300"/>
              </a:buClr>
              <a:buSzPct val="50000"/>
              <a:buChar char="•"/>
              <a:defRPr sz="1400">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8600">
              <a:lnSpc>
                <a:spcPct val="80000"/>
              </a:lnSpc>
              <a:spcBef>
                <a:spcPts val="600"/>
              </a:spcBef>
              <a:buClr>
                <a:srgbClr val="CC3300"/>
              </a:buClr>
              <a:buSzPct val="50000"/>
              <a:buFont typeface="Arial"/>
              <a:buChar char="•"/>
              <a:defRPr sz="1400">
                <a:solidFill>
                  <a:srgbClr val="000099"/>
                </a:solidFill>
                <a:latin typeface="Arial"/>
                <a:ea typeface="Arial"/>
                <a:cs typeface="Arial"/>
                <a:sym typeface="Arial"/>
              </a:defRPr>
            </a:pPr>
            <a:r>
              <a:t>Technical considerations remain primary focus</a:t>
            </a: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or engage in the fixing of product prices, allocation of customers, or division of sales markets.</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status or substance of ongoing or threatened litigation.</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be silent if inappropriate topics are discussed … do formally object.</a:t>
            </a:r>
            <a:endParaRPr sz="2000"/>
          </a:p>
          <a:p>
            <a:pPr marL="230188" indent="-230188" algn="ctr">
              <a:lnSpc>
                <a:spcPct val="80000"/>
              </a:lnSpc>
              <a:spcBef>
                <a:spcPts val="200"/>
              </a:spcBef>
              <a:defRPr sz="1000" b="1">
                <a:solidFill>
                  <a:srgbClr val="000099"/>
                </a:solidFill>
                <a:latin typeface="Arial"/>
                <a:ea typeface="Arial"/>
                <a:cs typeface="Arial"/>
                <a:sym typeface="Arial"/>
              </a:defRPr>
            </a:pPr>
            <a:r>
              <a:t>---------------------------------------------------------------   </a:t>
            </a:r>
          </a:p>
          <a:p>
            <a:pPr marL="230188" indent="-230188" algn="ctr">
              <a:lnSpc>
                <a:spcPct val="80000"/>
              </a:lnSpc>
              <a:spcBef>
                <a:spcPts val="200"/>
              </a:spcBef>
              <a:defRPr b="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pPr lvl="4" indent="0" algn="ctr"/>
            <a:fld id="{86CB4B4D-7CA3-9044-876B-883B54F8677D}" type="slidenum">
              <a:t>9</a:t>
            </a:fld>
            <a:endParaRPr/>
          </a:p>
        </p:txBody>
      </p:sp>
      <p:sp>
        <p:nvSpPr>
          <p:cNvPr id="134" name="Rectangle 2"/>
          <p:cNvSpPr txBox="1">
            <a:spLocks noGrp="1"/>
          </p:cNvSpPr>
          <p:nvPr>
            <p:ph type="title"/>
          </p:nvPr>
        </p:nvSpPr>
        <p:spPr>
          <a:prstGeom prst="rect">
            <a:avLst/>
          </a:prstGeom>
        </p:spPr>
        <p:txBody>
          <a:bodyPr/>
          <a:lstStyle/>
          <a:p>
            <a:r>
              <a:t>Study group operating rules</a:t>
            </a:r>
          </a:p>
        </p:txBody>
      </p:sp>
      <p:sp>
        <p:nvSpPr>
          <p:cNvPr id="135" name="Rectangle 3"/>
          <p:cNvSpPr txBox="1">
            <a:spLocks noGrp="1"/>
          </p:cNvSpPr>
          <p:nvPr>
            <p:ph type="body" idx="1"/>
          </p:nvPr>
        </p:nvSpPr>
        <p:spPr>
          <a:prstGeom prst="rect">
            <a:avLst/>
          </a:prstGeom>
        </p:spPr>
        <p:txBody>
          <a:bodyPr/>
          <a:lstStyle/>
          <a:p>
            <a:pPr>
              <a:spcBef>
                <a:spcPts val="600"/>
              </a:spcBef>
              <a:defRPr sz="2800"/>
            </a:pPr>
            <a:r>
              <a:rPr lang="en-US" dirty="0"/>
              <a:t>Will follow operating manual for study groups</a:t>
            </a:r>
          </a:p>
          <a:p>
            <a:pPr lvl="1">
              <a:spcBef>
                <a:spcPts val="600"/>
              </a:spcBef>
              <a:defRPr sz="2800"/>
            </a:pPr>
            <a:r>
              <a:rPr lang="en-US" dirty="0"/>
              <a:t>Purpose: to create PAR/CSD as authorized by 802 EC for study group</a:t>
            </a:r>
          </a:p>
          <a:p>
            <a:pPr>
              <a:spcBef>
                <a:spcPts val="600"/>
              </a:spcBef>
              <a:defRPr sz="2800"/>
            </a:pPr>
            <a:r>
              <a:rPr dirty="0"/>
              <a:t>No motions</a:t>
            </a:r>
            <a:r>
              <a:rPr lang="en-US" dirty="0"/>
              <a:t> for the time being</a:t>
            </a:r>
            <a:r>
              <a:rPr dirty="0"/>
              <a:t> (straw polls are okay)</a:t>
            </a:r>
          </a:p>
          <a:p>
            <a:pPr>
              <a:spcBef>
                <a:spcPts val="600"/>
              </a:spcBef>
              <a:defRPr sz="2800"/>
            </a:pPr>
            <a:r>
              <a:rPr dirty="0"/>
              <a:t>Attendance </a:t>
            </a:r>
            <a:r>
              <a:rPr lang="en-US" dirty="0"/>
              <a:t>is taken for minutes</a:t>
            </a:r>
            <a:endParaRPr dirty="0"/>
          </a:p>
        </p:txBody>
      </p:sp>
    </p:spTree>
  </p:cSld>
  <p:clrMapOvr>
    <a:masterClrMapping/>
  </p:clrMapOvr>
  <p:transition spd="med"/>
</p:sld>
</file>

<file path=ppt/theme/theme1.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204</TotalTime>
  <Words>729</Words>
  <Application>Microsoft Office PowerPoint</Application>
  <PresentationFormat>On-screen Show (4:3)</PresentationFormat>
  <Paragraphs>119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Intel Clear</vt:lpstr>
      <vt:lpstr>Times New Roman</vt:lpstr>
      <vt:lpstr>Verdana</vt:lpstr>
      <vt:lpstr>802-11-Submission</vt:lpstr>
      <vt:lpstr>RCM-SG-Agenda-June-2020</vt:lpstr>
      <vt:lpstr>Abstract</vt:lpstr>
      <vt:lpstr>IEEE 802.11   Random and Changing MAC Addresses Study Group</vt:lpstr>
      <vt:lpstr>Monday, June 11th</vt:lpstr>
      <vt:lpstr>Call for Secretary</vt:lpstr>
      <vt:lpstr>Attendance, etc.</vt:lpstr>
      <vt:lpstr>Participation in IEEE 802 Meetings</vt:lpstr>
      <vt:lpstr>Other Guidelines for IEEE WG Meetings</vt:lpstr>
      <vt:lpstr>Study group operating rules</vt:lpstr>
      <vt:lpstr>RCM ad-hoc Agenda – June 2020</vt:lpstr>
      <vt:lpstr>Motion sent to EC </vt:lpstr>
      <vt:lpstr>Scope and Goals</vt:lpstr>
      <vt:lpstr>Next Teleconference</vt:lpstr>
      <vt:lpstr>Background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RCM-SG-agenda-Mar-2020</dc:title>
  <dc:creator>Ansley, Carol</dc:creator>
  <cp:lastModifiedBy>Ansley, Carol</cp:lastModifiedBy>
  <cp:revision>15</cp:revision>
  <dcterms:modified xsi:type="dcterms:W3CDTF">2020-06-05T20:26:05Z</dcterms:modified>
</cp:coreProperties>
</file>