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79" r:id="rId6"/>
    <p:sldId id="1053" r:id="rId7"/>
    <p:sldId id="1049" r:id="rId8"/>
    <p:sldId id="1050" r:id="rId9"/>
    <p:sldId id="1051" r:id="rId10"/>
    <p:sldId id="1055" r:id="rId11"/>
    <p:sldId id="1056" r:id="rId12"/>
    <p:sldId id="1039" r:id="rId13"/>
    <p:sldId id="1059" r:id="rId14"/>
    <p:sldId id="1054" r:id="rId15"/>
    <p:sldId id="1057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uncan Ho" initials="DH" lastIdx="1" clrIdx="0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2" autoAdjust="0"/>
    <p:restoredTop sz="94660"/>
  </p:normalViewPr>
  <p:slideViewPr>
    <p:cSldViewPr>
      <p:cViewPr varScale="1">
        <p:scale>
          <a:sx n="114" d="100"/>
          <a:sy n="114" d="100"/>
        </p:scale>
        <p:origin x="1446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DD37E-2A4B-4E91-B51C-9518A2BB9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11">
            <a:extLst>
              <a:ext uri="{FF2B5EF4-FFF2-40B4-BE49-F238E27FC236}">
                <a16:creationId xmlns:a16="http://schemas.microsoft.com/office/drawing/2014/main" id="{2ED39060-C36E-41B3-B607-BE9965062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6616" y="1709928"/>
            <a:ext cx="8407908" cy="463600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8A6B205D-2EF4-4BD0-9F7B-E2FDD0D3BA7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354130" y="1181834"/>
            <a:ext cx="6431050" cy="350865"/>
          </a:xfrm>
        </p:spPr>
        <p:txBody>
          <a:bodyPr tIns="0" bIns="0" anchor="t"/>
          <a:lstStyle>
            <a:lvl1pPr marL="0" indent="0" algn="l" defTabSz="6858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1800" b="0" kern="12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Arial" pitchFamily="34" charset="0"/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50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0165558-D070-4FBF-8B99-A3900CEE7E0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40" t="-3343" r="-1348" b="-2916"/>
          <a:stretch/>
        </p:blipFill>
        <p:spPr>
          <a:xfrm>
            <a:off x="8084439" y="0"/>
            <a:ext cx="1062990" cy="749808"/>
          </a:xfrm>
          <a:prstGeom prst="rect">
            <a:avLst/>
          </a:prstGeom>
          <a:solidFill>
            <a:srgbClr val="4B5A75"/>
          </a:solidFill>
        </p:spPr>
      </p:pic>
    </p:spTree>
    <p:extLst>
      <p:ext uri="{BB962C8B-B14F-4D97-AF65-F5344CB8AC3E}">
        <p14:creationId xmlns:p14="http://schemas.microsoft.com/office/powerpoint/2010/main" val="2740743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Duncan Ho, Qualcomm Incorporated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802.11-20/0727r0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5B97ED7-1CB9-4D15-A8FD-7F94A47C6F8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57982" y="322656"/>
            <a:ext cx="159941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January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MLA: MAC Address Security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2020-06-29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8FC7CEFA-B70D-4036-9C86-4F4555D719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2216334"/>
              </p:ext>
            </p:extLst>
          </p:nvPr>
        </p:nvGraphicFramePr>
        <p:xfrm>
          <a:off x="576263" y="2627313"/>
          <a:ext cx="7991475" cy="245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" name="Document" r:id="rId4" imgW="8267030" imgH="2534496" progId="Word.Document.8">
                  <p:embed/>
                </p:oleObj>
              </mc:Choice>
              <mc:Fallback>
                <p:oleObj name="Document" r:id="rId4" imgW="8267030" imgH="2534496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8FC7CEFA-B70D-4036-9C86-4F4555D7193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263" y="2627313"/>
                        <a:ext cx="7991475" cy="245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Do you agree to the following?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 non-AP MLD includes the following in the (re)Association Request frame: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The non-AP MLD address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The MAC addresses of all the STAs of the non-AP MLD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An AP MLD includes the following in the Association Response frame: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The AP MLD address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The MAC addresses of all the APs of the AP MLD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8426222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Do you agree to the following?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 non-AP MLD and AP MLD use a single and same link to perform the following (i.e., all the following OTA messages will have the same &lt;TA, RA&gt; ):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802.11 Authentication (e.g., the open authentication, SAE, </a:t>
            </a:r>
            <a:r>
              <a:rPr lang="en-US" dirty="0" err="1">
                <a:solidFill>
                  <a:schemeClr val="tx2"/>
                </a:solidFill>
              </a:rPr>
              <a:t>etc</a:t>
            </a:r>
            <a:r>
              <a:rPr lang="en-US" dirty="0">
                <a:solidFill>
                  <a:schemeClr val="tx2"/>
                </a:solidFill>
              </a:rPr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Association and Re-association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4-way handshake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737428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Do you agree to the following?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The 4-way handshake uses the MLD addresses of the peer MLDs in lieu of MAC addresses (&lt;TA, RA&gt; of the frames corresponding to the 4-way handshake </a:t>
            </a:r>
            <a:r>
              <a:rPr lang="en-US" dirty="0" err="1">
                <a:solidFill>
                  <a:schemeClr val="tx2"/>
                </a:solidFill>
              </a:rPr>
              <a:t>msgs</a:t>
            </a:r>
            <a:r>
              <a:rPr lang="en-US" dirty="0">
                <a:solidFill>
                  <a:schemeClr val="tx2"/>
                </a:solidFill>
              </a:rPr>
              <a:t>) as AA and SPA in PTK derivation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During the 4-way handshake, the peer MLDs shall exchange the MAC addresses of the STAs corresponding to each setup link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The MLDs shall verify that the MAC addresses corresponding to each setup link that are exchanged during the 4-way handshake and the multi-link setup are identical. If there is a mismatch, the MLD shall tear down the multi-link (re)setup with the peer MLD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540619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Current Direction of 11be 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Each AP of an AP MLD uses a different MAC Address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The AP MLD address can be a value different than any of the AP MAC addresses or it can take the value of one of the AP MAC addresses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Each STA of a non-AP MLD also uses a different MAC Address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The non-AP MLD address can be a value different than any of the STA MAC addresses or it can take the value of one of the STA MAC addresses</a:t>
            </a:r>
            <a:endParaRPr lang="en-US" b="0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Single PMK per MLD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Single PMKSA per MLD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Single TK per MLD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244132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36E3A-5866-4BE0-9AAE-B7576AB10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 MLD and Non-AP MLD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C2F595-15F0-4B58-9C62-ACF5E1969B8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1F69C7-D5C6-4787-93AE-CE4BBAF3328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9350F0CB-5AE5-450B-961A-294F86482C09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4916055"/>
              </p:ext>
            </p:extLst>
          </p:nvPr>
        </p:nvGraphicFramePr>
        <p:xfrm>
          <a:off x="457200" y="1676400"/>
          <a:ext cx="4267200" cy="306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6" name="Visio" r:id="rId3" imgW="4267328" imgH="3066908" progId="Visio.Drawing.11">
                  <p:embed/>
                </p:oleObj>
              </mc:Choice>
              <mc:Fallback>
                <p:oleObj name="Visio" r:id="rId3" imgW="4267328" imgH="3066908" progId="Visio.Drawing.11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1F2B7CCF-56A6-4FFA-AEE4-3EA1A57A3DF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1676400"/>
                        <a:ext cx="4267200" cy="3067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B320C635-AB09-4DDB-858E-52E8827C16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8719840"/>
              </p:ext>
            </p:extLst>
          </p:nvPr>
        </p:nvGraphicFramePr>
        <p:xfrm>
          <a:off x="4571206" y="1670102"/>
          <a:ext cx="4267200" cy="306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7" name="Visio" r:id="rId5" imgW="4267328" imgH="3066908" progId="Visio.Drawing.11">
                  <p:embed/>
                </p:oleObj>
              </mc:Choice>
              <mc:Fallback>
                <p:oleObj name="Visio" r:id="rId5" imgW="4267328" imgH="3066908" progId="Visio.Drawing.11">
                  <p:embed/>
                  <p:pic>
                    <p:nvPicPr>
                      <p:cNvPr id="6" name="Content Placeholder 5">
                        <a:extLst>
                          <a:ext uri="{FF2B5EF4-FFF2-40B4-BE49-F238E27FC236}">
                            <a16:creationId xmlns:a16="http://schemas.microsoft.com/office/drawing/2014/main" id="{9350F0CB-5AE5-450B-961A-294F86482C0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71206" y="1670102"/>
                        <a:ext cx="4267200" cy="3067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73911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Current Direction of 11be Security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5000"/>
            <a:ext cx="7770813" cy="4189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During association, all the link MAC addresses and the MLD address of both peer MLDs are exchanged (all unprotected though)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The 4-way handshake uses the MLD address of the peer MLDs (as opposed to the MAC address of the peer STAs)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Post-authentication, the TA/RA fields in the MAC header use the MAC addresses of the link for which the frames are transmitted 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417647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799"/>
          </a:xfrm>
        </p:spPr>
        <p:txBody>
          <a:bodyPr/>
          <a:lstStyle/>
          <a:p>
            <a:r>
              <a:rPr lang="en-US" dirty="0"/>
              <a:t>Potential Security Flaw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570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Traditionally in the single link case, the MAC addresses of the peer STAs are used for 4-way handshake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The same MAC addresses are then used in the TA/RA of the frame header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Therefore, the MAC addresses are protected by the 4-way handshake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The TA/RA fields are protected by the</a:t>
            </a:r>
            <a:r>
              <a:rPr lang="en-US" b="0" dirty="0">
                <a:solidFill>
                  <a:schemeClr val="tx2"/>
                </a:solidFill>
              </a:rPr>
              <a:t> MIC after the 4-way handshake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In the MLO case (currently proposed),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The MAC addresses are exchanged during Association (unprotected)</a:t>
            </a:r>
            <a:endParaRPr lang="en-US" b="0" dirty="0">
              <a:solidFill>
                <a:schemeClr val="tx2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The MLD addresses of the peer MLDs are used for the computation of the PTK in the 4-way handshake. </a:t>
            </a:r>
            <a:r>
              <a:rPr lang="en-US" dirty="0">
                <a:solidFill>
                  <a:schemeClr val="tx2"/>
                </a:solidFill>
              </a:rPr>
              <a:t>MAC addresses are still used for the actual OTA </a:t>
            </a:r>
            <a:r>
              <a:rPr lang="en-US" dirty="0" err="1">
                <a:solidFill>
                  <a:schemeClr val="tx2"/>
                </a:solidFill>
              </a:rPr>
              <a:t>msgs</a:t>
            </a:r>
            <a:endParaRPr lang="en-US" b="0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b="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496703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Potential Security Flaw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Step 1:</a:t>
            </a:r>
            <a:r>
              <a:rPr lang="en-US" b="0" dirty="0">
                <a:solidFill>
                  <a:schemeClr val="tx2"/>
                </a:solidFill>
              </a:rPr>
              <a:t> An attacker replaces the authentic STA MAC addresses of the links* during Association (unprotected) with some other values. *The links other than the one used for the Association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Step 2: </a:t>
            </a:r>
            <a:r>
              <a:rPr lang="en-US" b="0" dirty="0">
                <a:solidFill>
                  <a:schemeClr val="tx2"/>
                </a:solidFill>
              </a:rPr>
              <a:t>Both peer MLDs will execute the 4-way handshake with the MLD addresses and everything will look good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Step 3: </a:t>
            </a:r>
            <a:r>
              <a:rPr lang="en-US" b="0" dirty="0">
                <a:solidFill>
                  <a:schemeClr val="tx2"/>
                </a:solidFill>
              </a:rPr>
              <a:t>However, when the transmitter tries to send a frame with TA/RA field set to the authentic MAC addresses, the receiver will ignore this frame because the receiver only knows about the values (as the RA) injected by the attacker in Step 1 above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60099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2-link AP MLD: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MLD address = </a:t>
            </a:r>
            <a:r>
              <a:rPr lang="en-US" dirty="0" err="1">
                <a:solidFill>
                  <a:schemeClr val="tx2"/>
                </a:solidFill>
              </a:rPr>
              <a:t>MLDa</a:t>
            </a:r>
            <a:endParaRPr lang="en-US" dirty="0">
              <a:solidFill>
                <a:schemeClr val="tx2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Link 1 AP1 MAC address = a1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Link 2 AP2 MAC address = a2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2-link Non-AP MLD: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MLD address = </a:t>
            </a:r>
            <a:r>
              <a:rPr lang="en-US" dirty="0" err="1">
                <a:solidFill>
                  <a:schemeClr val="tx2"/>
                </a:solidFill>
              </a:rPr>
              <a:t>MLDm</a:t>
            </a:r>
            <a:endParaRPr lang="en-US" dirty="0">
              <a:solidFill>
                <a:schemeClr val="tx2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Link 1 STA1 MAC address = m1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Link 2 STA2 MAC address = m2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727551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Example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Association performed on Link 1 (a1, m1), unprotected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Association exchanges: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(</a:t>
            </a:r>
            <a:r>
              <a:rPr lang="en-US" dirty="0" err="1">
                <a:solidFill>
                  <a:schemeClr val="tx2"/>
                </a:solidFill>
              </a:rPr>
              <a:t>MLDa</a:t>
            </a:r>
            <a:r>
              <a:rPr lang="en-US" dirty="0">
                <a:solidFill>
                  <a:schemeClr val="tx2"/>
                </a:solidFill>
              </a:rPr>
              <a:t>, a1, a2, </a:t>
            </a:r>
            <a:r>
              <a:rPr lang="en-US" dirty="0" err="1">
                <a:solidFill>
                  <a:schemeClr val="tx2"/>
                </a:solidFill>
              </a:rPr>
              <a:t>MLDm</a:t>
            </a:r>
            <a:r>
              <a:rPr lang="en-US" dirty="0">
                <a:solidFill>
                  <a:schemeClr val="tx2"/>
                </a:solidFill>
              </a:rPr>
              <a:t>, m1, </a:t>
            </a:r>
            <a:r>
              <a:rPr lang="en-US" dirty="0">
                <a:solidFill>
                  <a:schemeClr val="accent2"/>
                </a:solidFill>
              </a:rPr>
              <a:t>m2’</a:t>
            </a:r>
            <a:r>
              <a:rPr lang="en-US" dirty="0">
                <a:solidFill>
                  <a:schemeClr val="tx2"/>
                </a:solidFill>
              </a:rPr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Attacker replaces the original m2 by </a:t>
            </a:r>
            <a:r>
              <a:rPr lang="en-US" dirty="0">
                <a:solidFill>
                  <a:schemeClr val="accent2"/>
                </a:solidFill>
              </a:rPr>
              <a:t>m2’</a:t>
            </a:r>
            <a:r>
              <a:rPr lang="en-US" dirty="0">
                <a:solidFill>
                  <a:schemeClr val="tx2"/>
                </a:solidFill>
              </a:rPr>
              <a:t> in the Association frames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4-way handshake performed on Link 1 (a1, m1) successfully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Now AP MLD sends a legit frame on Link 2 with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&lt;TA, RA&gt; = &lt;a2, m2&gt; , which will be </a:t>
            </a:r>
            <a:r>
              <a:rPr lang="en-US" u="sng" dirty="0">
                <a:solidFill>
                  <a:schemeClr val="tx2"/>
                </a:solidFill>
              </a:rPr>
              <a:t>ignored</a:t>
            </a:r>
            <a:r>
              <a:rPr lang="en-US" dirty="0">
                <a:solidFill>
                  <a:schemeClr val="tx2"/>
                </a:solidFill>
              </a:rPr>
              <a:t> by the STA on Link 2, which is looking for frames with RA=</a:t>
            </a:r>
            <a:r>
              <a:rPr lang="en-US" dirty="0">
                <a:solidFill>
                  <a:schemeClr val="accent2"/>
                </a:solidFill>
              </a:rPr>
              <a:t>m2’</a:t>
            </a:r>
            <a:r>
              <a:rPr lang="en-US" dirty="0">
                <a:solidFill>
                  <a:schemeClr val="tx2"/>
                </a:solidFill>
              </a:rPr>
              <a:t> and not m2</a:t>
            </a:r>
          </a:p>
          <a:p>
            <a:pPr marL="457200" lvl="1" indent="0"/>
            <a:endParaRPr lang="en-US" dirty="0">
              <a:solidFill>
                <a:schemeClr val="tx2"/>
              </a:solidFill>
            </a:endParaRPr>
          </a:p>
          <a:p>
            <a:pPr marL="457200" lvl="1" indent="0"/>
            <a:r>
              <a:rPr lang="en-US" dirty="0">
                <a:solidFill>
                  <a:schemeClr val="tx2"/>
                </a:solidFill>
              </a:rPr>
              <a:t>=&gt; Link 2 will appear dead to the AP MLD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349215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799"/>
          </a:xfrm>
        </p:spPr>
        <p:txBody>
          <a:bodyPr/>
          <a:lstStyle/>
          <a:p>
            <a:r>
              <a:rPr lang="en-US" dirty="0"/>
              <a:t>Proposed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To include all the MAC addresses of an MLD during the 4-way handshake so they could be bound to the MLD address and MLD entity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The STA should verify these MAC addresses are the same as those exchanged during the Association Request/Response phase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E.g., add the MAC addresses of the STAs affiliated with the MLDs as new KDEs in the EAPOL-Key msg 3, and either msg 2 or msg 4. In addition, FT and FILS authentication cases would likely need to be covered as well and for those, similar payload would need to be included either in FTE </a:t>
            </a:r>
            <a:r>
              <a:rPr lang="en-US" b="0" dirty="0" err="1">
                <a:solidFill>
                  <a:schemeClr val="tx2"/>
                </a:solidFill>
              </a:rPr>
              <a:t>subelement</a:t>
            </a:r>
            <a:r>
              <a:rPr lang="en-US" b="0" dirty="0">
                <a:solidFill>
                  <a:schemeClr val="tx2"/>
                </a:solidFill>
              </a:rPr>
              <a:t> or a new IE in (Re)Association Request/Response frame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25876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80d3c346ed87dbe397de4bf8678d22a7">
  <xsd:schema xmlns:xsd="http://www.w3.org/2001/XMLSchema" xmlns:xs="http://www.w3.org/2001/XMLSchema" xmlns:p="http://schemas.microsoft.com/office/2006/metadata/properties" xmlns:ns3="4b1de6fe-44aa-4e13-b7e7-ab260d1ea5f8" xmlns:ns4="bcc01d59-85de-4ef9-881e-76d8b6a6f841" targetNamespace="http://schemas.microsoft.com/office/2006/metadata/properties" ma:root="true" ma:fieldsID="87d3fd4b2b1d530e17fd3d6ab294b57e" ns3:_="" ns4:_="">
    <xsd:import namespace="4b1de6fe-44aa-4e13-b7e7-ab260d1ea5f8"/>
    <xsd:import namespace="bcc01d59-85de-4ef9-881e-76d8b6a6f84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AA5D7E9-4D3F-4332-8D42-848DD2C371B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0712AC8-A898-43EA-B953-07916E0046FF}">
  <ds:schemaRefs>
    <ds:schemaRef ds:uri="http://purl.org/dc/terms/"/>
    <ds:schemaRef ds:uri="4b1de6fe-44aa-4e13-b7e7-ab260d1ea5f8"/>
    <ds:schemaRef ds:uri="bcc01d59-85de-4ef9-881e-76d8b6a6f841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A188DE4-D8E4-48DD-B79A-74B64449A8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1de6fe-44aa-4e13-b7e7-ab260d1ea5f8"/>
    <ds:schemaRef ds:uri="bcc01d59-85de-4ef9-881e-76d8b6a6f8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11481</TotalTime>
  <Words>1084</Words>
  <Application>Microsoft Office PowerPoint</Application>
  <PresentationFormat>On-screen Show (4:3)</PresentationFormat>
  <Paragraphs>99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Times New Roman</vt:lpstr>
      <vt:lpstr>Office Theme</vt:lpstr>
      <vt:lpstr>Document</vt:lpstr>
      <vt:lpstr>Visio</vt:lpstr>
      <vt:lpstr>MLA: MAC Address Security</vt:lpstr>
      <vt:lpstr>Current Direction of 11be Security</vt:lpstr>
      <vt:lpstr>AP MLD and Non-AP MLD</vt:lpstr>
      <vt:lpstr>Current Direction of 11be Security (Cont’d)</vt:lpstr>
      <vt:lpstr>Potential Security Flaw</vt:lpstr>
      <vt:lpstr>Potential Security Flaw (Cont’d)</vt:lpstr>
      <vt:lpstr>Example</vt:lpstr>
      <vt:lpstr>Example (Cont’d)</vt:lpstr>
      <vt:lpstr>Proposed Solution</vt:lpstr>
      <vt:lpstr>SP1</vt:lpstr>
      <vt:lpstr>SP2</vt:lpstr>
      <vt:lpstr>SP3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Duncan Ho</dc:creator>
  <cp:lastModifiedBy>Duncan Ho</cp:lastModifiedBy>
  <cp:revision>279</cp:revision>
  <cp:lastPrinted>1601-01-01T00:00:00Z</cp:lastPrinted>
  <dcterms:created xsi:type="dcterms:W3CDTF">2019-06-07T21:10:12Z</dcterms:created>
  <dcterms:modified xsi:type="dcterms:W3CDTF">2020-06-29T23:23:37Z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0x0101004257954231A76C44B0D04C9AEE4292A8</vt:lpwstr>
  </property>
</Properties>
</file>