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666" r:id="rId1"/>
  </p:sldMasterIdLst>
  <p:notesMasterIdLst>
    <p:notesMasterId r:id="rId17"/>
  </p:notesMasterIdLst>
  <p:handoutMasterIdLst>
    <p:handoutMasterId r:id="rId18"/>
  </p:handoutMasterIdLst>
  <p:sldIdLst>
    <p:sldId id="269" r:id="rId2"/>
    <p:sldId id="427" r:id="rId3"/>
    <p:sldId id="424" r:id="rId4"/>
    <p:sldId id="439" r:id="rId5"/>
    <p:sldId id="460" r:id="rId6"/>
    <p:sldId id="459" r:id="rId7"/>
    <p:sldId id="458" r:id="rId8"/>
    <p:sldId id="461" r:id="rId9"/>
    <p:sldId id="364" r:id="rId10"/>
    <p:sldId id="457" r:id="rId11"/>
    <p:sldId id="456" r:id="rId12"/>
    <p:sldId id="443" r:id="rId13"/>
    <p:sldId id="455" r:id="rId14"/>
    <p:sldId id="409" r:id="rId15"/>
    <p:sldId id="46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3625"/>
    <a:srgbClr val="CC9900"/>
    <a:srgbClr val="000099"/>
    <a:srgbClr val="003300"/>
    <a:srgbClr val="DC4724"/>
    <a:srgbClr val="004070"/>
    <a:srgbClr val="0F1EB1"/>
    <a:srgbClr val="082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3817" autoAdjust="0"/>
  </p:normalViewPr>
  <p:slideViewPr>
    <p:cSldViewPr>
      <p:cViewPr varScale="1">
        <p:scale>
          <a:sx n="67" d="100"/>
          <a:sy n="67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7355AB-7D5E-4A3C-818C-9248C5032F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F521009-4753-4F51-AC94-AC99DD411B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BAE4250-722C-4FDA-8813-D877BA0EF5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4C3573-B5EB-40FE-A479-36C5298653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3536965-349E-4AC4-AD1B-0578E72404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C466E373-DA83-4A63-96D0-192EBB24F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EDC6D3E-0201-46C7-9449-8FE31F47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D510A9E7-8385-400F-A5A0-0B62D59A2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77A773-81EE-44B9-8192-DA3A99E531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24846C-E032-40BF-9812-3A39CEFB5A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89C5559-66B9-44BF-98FB-26AE2C24F8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2C9B6CB-1343-4564-A175-6AE20B16F8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98192A0-6450-4028-8BB2-D93496C3AA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EFECF9A-05C1-4CD0-8058-90CABB1A09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93368C6-22EB-4AB7-98B9-6301A89C4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53B3E61C-8851-4206-9DFF-CBB8A5457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96F3638F-D785-486E-B2B3-CE1F7C776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535AE7E-652C-434A-BCEA-1EBD42CB65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F5F4179-D5C5-44C6-B8A8-0A9D27D016C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D9280B3-4FE2-42F1-8ABC-2E63E9CB63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Abramovsky, Ghosh, Segev &amp; Li, Intel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D4A4117-B987-4E79-B140-F757FA714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194EF05-9067-4D59-BC63-B9501A64B98F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8E7BE6E-666E-45BF-A2C0-23B3B61EF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BD08A9A-202A-411F-80A0-BBC51568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27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Jiang, Li, </a:t>
            </a:r>
            <a:r>
              <a:rPr lang="sv-SE" i="1" dirty="0"/>
              <a:t>et al</a:t>
            </a:r>
            <a:r>
              <a:rPr lang="sv-SE" dirty="0"/>
              <a:t>.,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049D9D-C451-4564-B9C6-411313690F2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24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39953" y="6475415"/>
            <a:ext cx="733674" cy="363537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14448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Li, Jiang, </a:t>
            </a:r>
            <a:r>
              <a:rPr lang="sv-SE" i="1" dirty="0"/>
              <a:t>et al</a:t>
            </a:r>
            <a:r>
              <a:rPr lang="sv-SE" dirty="0"/>
              <a:t>.,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6EAA4F8-C466-4437-8695-DAE4812BB0D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7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841A478-3D78-46EA-966A-8334F508465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906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0BFF2C0-A065-4D9D-B996-0C820D7A5DC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02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Li, Jiang, and Segev,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A997864-F137-4CC8-A685-3DF04A8818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0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244A9C03-5491-4484-805B-EEB45121B08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21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267B50F0-73A3-476A-A378-3C2A3B52E7C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C141CBA-70EE-48BF-A7FB-10DB850A22F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493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/>
              <a:t>Jiang, Li, </a:t>
            </a:r>
            <a:r>
              <a:rPr lang="sv-SE" i="1" dirty="0"/>
              <a:t>et al</a:t>
            </a:r>
            <a:r>
              <a:rPr lang="sv-SE" dirty="0"/>
              <a:t>.,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321D4AB-B326-4570-AC38-9B82D3EF543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960199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802.11-20/0710r0</a:t>
            </a:r>
          </a:p>
        </p:txBody>
      </p:sp>
    </p:spTree>
    <p:extLst>
      <p:ext uri="{BB962C8B-B14F-4D97-AF65-F5344CB8AC3E}">
        <p14:creationId xmlns:p14="http://schemas.microsoft.com/office/powerpoint/2010/main" val="74526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7" r:id="rId1"/>
    <p:sldLayoutId id="2147484668" r:id="rId2"/>
    <p:sldLayoutId id="2147484669" r:id="rId3"/>
    <p:sldLayoutId id="2147484670" r:id="rId4"/>
    <p:sldLayoutId id="2147484671" r:id="rId5"/>
    <p:sldLayoutId id="2147484672" r:id="rId6"/>
    <p:sldLayoutId id="2147484673" r:id="rId7"/>
    <p:sldLayoutId id="2147484674" r:id="rId8"/>
    <p:sldLayoutId id="2147484675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1C5964F-2FDA-4856-9EB3-CECE1DCA5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438"/>
            <a:ext cx="7918450" cy="1066800"/>
          </a:xfrm>
          <a:noFill/>
        </p:spPr>
        <p:txBody>
          <a:bodyPr/>
          <a:lstStyle/>
          <a:p>
            <a:pPr eaLnBrk="1" hangingPunct="1"/>
            <a:r>
              <a:rPr lang="en-GB" altLang="en-US" dirty="0"/>
              <a:t>Attacks to Fully Random QPSK Sounding Signal</a:t>
            </a:r>
          </a:p>
        </p:txBody>
      </p:sp>
      <p:sp>
        <p:nvSpPr>
          <p:cNvPr id="15363" name="Rectangle 6">
            <a:extLst>
              <a:ext uri="{FF2B5EF4-FFF2-40B4-BE49-F238E27FC236}">
                <a16:creationId xmlns:a16="http://schemas.microsoft.com/office/drawing/2014/main" id="{BBBA7EDA-07FE-4DE4-B0A2-A84F27A876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685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b="0" dirty="0"/>
              <a:t>Date: 20</a:t>
            </a:r>
            <a:r>
              <a:rPr lang="en-US" altLang="zh-CN" b="0" dirty="0">
                <a:ea typeface="SimSun" panose="02010600030101010101" pitchFamily="2" charset="-122"/>
              </a:rPr>
              <a:t>20</a:t>
            </a:r>
            <a:r>
              <a:rPr lang="en-GB" altLang="en-US" b="0" dirty="0"/>
              <a:t>-0</a:t>
            </a:r>
            <a:r>
              <a:rPr lang="en-US" altLang="en-US" b="0" dirty="0">
                <a:ea typeface="SimSun" panose="02010600030101010101" pitchFamily="2" charset="-122"/>
              </a:rPr>
              <a:t>5</a:t>
            </a:r>
            <a:r>
              <a:rPr lang="en-GB" altLang="en-US" b="0" dirty="0"/>
              <a:t>-</a:t>
            </a:r>
            <a:r>
              <a:rPr lang="en-US" altLang="en-US" b="0" dirty="0">
                <a:ea typeface="SimSun" panose="02010600030101010101" pitchFamily="2" charset="-122"/>
              </a:rPr>
              <a:t>05</a:t>
            </a:r>
            <a:endParaRPr lang="en-GB" altLang="en-US" b="0" dirty="0"/>
          </a:p>
        </p:txBody>
      </p:sp>
      <p:sp>
        <p:nvSpPr>
          <p:cNvPr id="15364" name="Slide Number Placeholder 4">
            <a:extLst>
              <a:ext uri="{FF2B5EF4-FFF2-40B4-BE49-F238E27FC236}">
                <a16:creationId xmlns:a16="http://schemas.microsoft.com/office/drawing/2014/main" id="{6DDA247C-6E91-4F57-A71A-806EFA6B37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5EC10FA9-A808-4109-9422-D6B9EE1E3547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6" name="Date Placeholder 1">
            <a:extLst>
              <a:ext uri="{FF2B5EF4-FFF2-40B4-BE49-F238E27FC236}">
                <a16:creationId xmlns:a16="http://schemas.microsoft.com/office/drawing/2014/main" id="{E7167B2E-D602-4828-A6B3-A36545D52F7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2020</a:t>
            </a:r>
          </a:p>
        </p:txBody>
      </p:sp>
      <p:graphicFrame>
        <p:nvGraphicFramePr>
          <p:cNvPr id="15365" name="Object 11">
            <a:extLst>
              <a:ext uri="{FF2B5EF4-FFF2-40B4-BE49-F238E27FC236}">
                <a16:creationId xmlns:a16="http://schemas.microsoft.com/office/drawing/2014/main" id="{8071A1C6-B71F-46BD-AAC3-2FAF1368B0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309057"/>
              </p:ext>
            </p:extLst>
          </p:nvPr>
        </p:nvGraphicFramePr>
        <p:xfrm>
          <a:off x="693738" y="2900363"/>
          <a:ext cx="7913687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8" name="Document" r:id="rId4" imgW="8692854" imgH="3651668" progId="Word.Document.8">
                  <p:embed/>
                </p:oleObj>
              </mc:Choice>
              <mc:Fallback>
                <p:oleObj name="Document" r:id="rId4" imgW="8692854" imgH="365166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2900363"/>
                        <a:ext cx="7913687" cy="331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B23846-A41D-48B0-8182-CC94C71CB0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E0222F-06E5-4E74-A366-3532E6EF5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100" y="1379997"/>
            <a:ext cx="6825800" cy="50954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ACD6D1-DD73-43F8-8A23-2A7F9AAF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54" y="620688"/>
            <a:ext cx="8205094" cy="1065213"/>
          </a:xfrm>
        </p:spPr>
        <p:txBody>
          <a:bodyPr/>
          <a:lstStyle/>
          <a:p>
            <a:r>
              <a:rPr lang="en-US" sz="2800" dirty="0"/>
              <a:t>Bit detection rate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564B4-B927-440D-831D-A9E4A5A27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E4ED-AA77-4F1F-A82D-13928F0409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6BB84E-A785-48A0-8E07-6F3046CD2F22}"/>
              </a:ext>
            </a:extLst>
          </p:cNvPr>
          <p:cNvCxnSpPr/>
          <p:nvPr/>
        </p:nvCxnSpPr>
        <p:spPr bwMode="auto">
          <a:xfrm>
            <a:off x="6703093" y="2445210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F53F72-F23C-4E5C-946F-BE432435BD47}"/>
              </a:ext>
            </a:extLst>
          </p:cNvPr>
          <p:cNvSpPr txBox="1"/>
          <p:nvPr/>
        </p:nvSpPr>
        <p:spPr>
          <a:xfrm>
            <a:off x="4638643" y="2026868"/>
            <a:ext cx="24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&gt; 0.97 for ¼ cases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FA53DFEA-E6E3-4740-A285-502151FAE4B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126589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B607FA-1543-45A4-9329-C7F7B8410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776" y="1446296"/>
            <a:ext cx="7093632" cy="49728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ACD6D1-DD73-43F8-8A23-2A7F9AAF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54" y="620688"/>
            <a:ext cx="8205094" cy="1065213"/>
          </a:xfrm>
        </p:spPr>
        <p:txBody>
          <a:bodyPr/>
          <a:lstStyle/>
          <a:p>
            <a:r>
              <a:rPr lang="en-US" sz="2800" dirty="0"/>
              <a:t>Correlation Coefficient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564B4-B927-440D-831D-A9E4A5A27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E4ED-AA77-4F1F-A82D-13928F0409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6BB84E-A785-48A0-8E07-6F3046CD2F22}"/>
              </a:ext>
            </a:extLst>
          </p:cNvPr>
          <p:cNvCxnSpPr/>
          <p:nvPr/>
        </p:nvCxnSpPr>
        <p:spPr bwMode="auto">
          <a:xfrm>
            <a:off x="6732240" y="2454140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F53F72-F23C-4E5C-946F-BE432435BD47}"/>
              </a:ext>
            </a:extLst>
          </p:cNvPr>
          <p:cNvSpPr txBox="1"/>
          <p:nvPr/>
        </p:nvSpPr>
        <p:spPr>
          <a:xfrm>
            <a:off x="4792998" y="2076534"/>
            <a:ext cx="24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&gt; 0.94 for ¼ cases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C247A334-0519-4F9F-A33F-B6F6C676EF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307756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7140-5ADD-457D-9B27-3D66D395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D5E2-D527-4F06-A6DF-F11B47860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37" y="1673104"/>
            <a:ext cx="8007027" cy="46362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Assuming ISI-free channels and observing about ¼ of the sounding, the attacker can know &gt;94% of the remaining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The complexity is low</a:t>
            </a:r>
          </a:p>
          <a:p>
            <a:pPr marL="642938" lvl="1" indent="-342900">
              <a:buFont typeface="Times New Roman" panose="02020603050405020304" pitchFamily="18" charset="0"/>
              <a:buChar char="―"/>
            </a:pPr>
            <a:r>
              <a:rPr lang="en-US" sz="2200" b="0" dirty="0"/>
              <a:t>Only </a:t>
            </a:r>
            <a:r>
              <a:rPr lang="en-US" altLang="en-US" sz="2200" b="0" dirty="0"/>
              <a:t>64k Viterbi states.</a:t>
            </a:r>
            <a:r>
              <a:rPr lang="en-US" altLang="en-US" sz="2200" dirty="0"/>
              <a:t> </a:t>
            </a:r>
            <a:r>
              <a:rPr lang="en-US" sz="2200" dirty="0"/>
              <a:t>Using 64M states, the o</a:t>
            </a:r>
            <a:r>
              <a:rPr lang="en-US" sz="2200" b="0" dirty="0"/>
              <a:t>bservation window reduces down to 1/8 of the sounding</a:t>
            </a:r>
          </a:p>
          <a:p>
            <a:pPr marL="642938" lvl="1" indent="-342900">
              <a:buFont typeface="Times New Roman" panose="02020603050405020304" pitchFamily="18" charset="0"/>
              <a:buChar char="―"/>
            </a:pPr>
            <a:r>
              <a:rPr lang="en-US" sz="2200" b="0" dirty="0"/>
              <a:t>Lower complexity detectors e.g. decision-feedback and LMMSE equalizers exist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Since the security relies on ICI in frequency domain, which only mixes the adjacent encryption bits, the attacker can detected the bits sequentially with a low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Better protection is needed for future proof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9AE36-B856-4EDD-9064-C9E1C8427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6D271-E2E8-4EEF-BE20-6424D11C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B343F9F6-DD31-40D3-B100-1803405E37B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4120947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7140-5ADD-457D-9B27-3D66D395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D5E2-D527-4F06-A6DF-F11B47860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Under the assumption of ISI-free channels, QPSK fully random sounding signal can be broken with low complexities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9AE36-B856-4EDD-9064-C9E1C8427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6D271-E2E8-4EEF-BE20-6424D11C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Apr. 2020</a:t>
            </a:r>
            <a:endParaRPr lang="en-US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A28B81F-1555-4103-B986-0742AAA22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290350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8D10-A881-4394-B93F-168D92F4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980728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EEDA8-D65E-4208-98A6-8736D0F42D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4E64A-E54D-46DA-BE1D-A187178472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Apr. 2020</a:t>
            </a:r>
            <a:endParaRPr lang="en-US" dirty="0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A13895F-A48A-447F-B2E7-27B16C4C5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09ABDC-05EC-4A5D-AFDE-5F03FB5CB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13213"/>
          </a:xfrm>
        </p:spPr>
        <p:txBody>
          <a:bodyPr/>
          <a:lstStyle/>
          <a:p>
            <a:pPr marL="0" indent="0"/>
            <a:r>
              <a:rPr lang="en-US" sz="2400" b="0" dirty="0"/>
              <a:t>[1] </a:t>
            </a:r>
            <a:r>
              <a:rPr lang="en-US" sz="2400" b="0" dirty="0" err="1"/>
              <a:t>Tianyu</a:t>
            </a:r>
            <a:r>
              <a:rPr lang="en-US" sz="2400" b="0" dirty="0"/>
              <a:t> Wu, </a:t>
            </a:r>
            <a:r>
              <a:rPr lang="en-US" sz="2400" b="0" i="1" dirty="0"/>
              <a:t>et al</a:t>
            </a:r>
            <a:r>
              <a:rPr lang="en-US" sz="2400" b="0" dirty="0"/>
              <a:t>., IEEE 802.11-20/0375r1, Mar. 2020</a:t>
            </a:r>
          </a:p>
        </p:txBody>
      </p:sp>
    </p:spTree>
    <p:extLst>
      <p:ext uri="{BB962C8B-B14F-4D97-AF65-F5344CB8AC3E}">
        <p14:creationId xmlns:p14="http://schemas.microsoft.com/office/powerpoint/2010/main" val="1998136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8D10-A881-4394-B93F-168D92F4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78224"/>
            <a:ext cx="7772400" cy="1066800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EEDA8-D65E-4208-98A6-8736D0F42D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4E64A-E54D-46DA-BE1D-A187178472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Apr. 2020</a:t>
            </a:r>
            <a:endParaRPr lang="en-US" dirty="0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A13895F-A48A-447F-B2E7-27B16C4C5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49306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93FA-9622-4493-8926-A6224EDA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CB83-BA1F-4A90-9ECC-417B03CDB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some attack mode, it is assumed that the attacker has a ISI-free channel to the sounding transmitter.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this assumption, the existing 8PSK-Golay secure sounding signal is vulnerable under brute force computational attacks and therefore fully random QPSK was proposed for secure ranging [1].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will show that the fully random QPSK is vulnerable and better protection is needed for future proof.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29D54-76BC-469C-96D9-7169207616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09EF0-E040-42B3-B360-D8E2784BEF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FB11B3A-9663-4455-B8F5-F60B3A8A9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86772"/>
            <a:ext cx="1919816" cy="203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F0DB187F-8A45-4280-B014-5EB517783E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43149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EBF3-C062-4A8F-A35C-E9DDEC9C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7AF6-66D3-4BF3-98B1-2E017FD0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38" y="1634080"/>
            <a:ext cx="7772400" cy="11729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Attacker observes the beginning portion and detects the phases of the sinusoids for generating shifted attack signals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97A6DE8E-3DFE-43D8-9112-7C92B29CDE4B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March 2020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310922-0D61-40DD-B1F5-19F7E18A5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888" y="2852937"/>
            <a:ext cx="6750496" cy="5040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B5C9C-7CB2-44D9-BA63-FA93DE81E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826" y="3455421"/>
            <a:ext cx="6750496" cy="7494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C8FF78-4F25-45E9-B72F-5E0D48B3A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826" y="4895531"/>
            <a:ext cx="6750496" cy="6217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14ABE4-08CA-4934-8E88-57EF1BB6C6F7}"/>
              </a:ext>
            </a:extLst>
          </p:cNvPr>
          <p:cNvSpPr txBox="1"/>
          <p:nvPr/>
        </p:nvSpPr>
        <p:spPr>
          <a:xfrm>
            <a:off x="4223186" y="404179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B12C9F-9FC4-4279-A8D7-46A937047A4E}"/>
              </a:ext>
            </a:extLst>
          </p:cNvPr>
          <p:cNvSpPr/>
          <p:nvPr/>
        </p:nvSpPr>
        <p:spPr bwMode="auto">
          <a:xfrm>
            <a:off x="1076796" y="2708920"/>
            <a:ext cx="2736305" cy="2915987"/>
          </a:xfrm>
          <a:prstGeom prst="rect">
            <a:avLst/>
          </a:prstGeom>
          <a:solidFill>
            <a:schemeClr val="accent1">
              <a:alpha val="5000"/>
            </a:schemeClr>
          </a:solidFill>
          <a:ln w="158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2D49C13C-DD0B-49E0-B5B6-F8AC6A4984C4}"/>
              </a:ext>
            </a:extLst>
          </p:cNvPr>
          <p:cNvSpPr/>
          <p:nvPr/>
        </p:nvSpPr>
        <p:spPr bwMode="auto">
          <a:xfrm rot="16200000">
            <a:off x="2336937" y="4545124"/>
            <a:ext cx="216024" cy="2736304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41A59C-4113-4188-84BF-E7BBEC9CB2DB}"/>
              </a:ext>
            </a:extLst>
          </p:cNvPr>
          <p:cNvSpPr txBox="1"/>
          <p:nvPr/>
        </p:nvSpPr>
        <p:spPr>
          <a:xfrm>
            <a:off x="1403648" y="6021288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Observation window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99FCAAD3-C301-4A5F-BEF7-A02E90FCC271}"/>
              </a:ext>
            </a:extLst>
          </p:cNvPr>
          <p:cNvSpPr/>
          <p:nvPr/>
        </p:nvSpPr>
        <p:spPr bwMode="auto">
          <a:xfrm rot="16200000">
            <a:off x="5882023" y="3902952"/>
            <a:ext cx="216024" cy="405457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A63213-CB0F-480C-A8C0-CA328CD3D8D8}"/>
              </a:ext>
            </a:extLst>
          </p:cNvPr>
          <p:cNvSpPr txBox="1"/>
          <p:nvPr/>
        </p:nvSpPr>
        <p:spPr>
          <a:xfrm>
            <a:off x="5110627" y="6007881"/>
            <a:ext cx="1758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Attack window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16F9682-34C2-4418-A4F6-F0838C501316}"/>
              </a:ext>
            </a:extLst>
          </p:cNvPr>
          <p:cNvSpPr txBox="1">
            <a:spLocks/>
          </p:cNvSpPr>
          <p:nvPr/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3</a:t>
            </a:fld>
            <a:endParaRPr lang="en-GB" altLang="en-US" sz="1600" dirty="0"/>
          </a:p>
        </p:txBody>
      </p: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619989DB-2F3B-489A-82B7-426514349D3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317433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Windowed FFT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3234"/>
            <a:ext cx="7772400" cy="106521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Time-domain window is applied to weight the input signal and then FFT is performed on the weighted signal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4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12C1C5-EF66-4488-9682-58C05874C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2498447"/>
            <a:ext cx="6685366" cy="394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4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Windowed FFT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3234"/>
            <a:ext cx="7772400" cy="106521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The longer the window in time, the fewer the significant taps in frequency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5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ACF070-8A3E-4F6D-AB01-947C71EF5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475679"/>
            <a:ext cx="8363794" cy="37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3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Windowing in Time, ICI in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60459"/>
            <a:ext cx="7772400" cy="10652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/>
              <a:t>The time-domain windowing introduces inter-carrier interferences in frequency domain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6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974AFB-C0E2-4406-90C4-33D85B7BF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77" y="2348880"/>
            <a:ext cx="7653382" cy="42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8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Attack to QPSK Sounding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2"/>
            <a:ext cx="7772400" cy="4628726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/>
              <a:t>Assuming an ISI-free channel, attacker can detect the QPSK symbols using Viterbi equalizer in frequency domain and then generate attack signals</a:t>
            </a:r>
          </a:p>
          <a:p>
            <a:pPr algn="just"/>
            <a:endParaRPr lang="en-US" sz="2200" b="0" dirty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2200" b="0" dirty="0"/>
              <a:t>A Hamming window is applied to the </a:t>
            </a:r>
            <a:r>
              <a:rPr lang="en-US" sz="2200" dirty="0"/>
              <a:t>beginning</a:t>
            </a:r>
            <a:r>
              <a:rPr lang="en-US" sz="2200" b="0" dirty="0"/>
              <a:t> portion of the sounding signal in time domain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200" b="0" dirty="0"/>
              <a:t>The windowed signal is converted into frequency domain, whose spectrum is simply the convolution of Hamming spectrum and the independent </a:t>
            </a:r>
            <a:r>
              <a:rPr lang="en-US" sz="2200" dirty="0"/>
              <a:t>QPSK </a:t>
            </a:r>
            <a:r>
              <a:rPr lang="en-US" sz="2200" b="0" dirty="0"/>
              <a:t>symbols 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200" dirty="0"/>
              <a:t>Detecting the QPSK symbols</a:t>
            </a:r>
            <a:r>
              <a:rPr lang="en-US" sz="2200" b="0" dirty="0"/>
              <a:t> is a classical equalization </a:t>
            </a:r>
            <a:r>
              <a:rPr lang="en-US" sz="2200" dirty="0"/>
              <a:t>problem for </a:t>
            </a:r>
            <a:r>
              <a:rPr lang="en-US" sz="2200" b="0" dirty="0"/>
              <a:t>ISI channels, which can be solved by Viterbi equalizer optimally </a:t>
            </a:r>
          </a:p>
          <a:p>
            <a:pPr marL="0" indent="0" algn="just"/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7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309510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Viterbi Equalizer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81274"/>
            <a:ext cx="7772400" cy="124435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Almost the same as the Viterbi algorithm for convolutional code decoding except the operations are now in complex domain</a:t>
            </a:r>
          </a:p>
          <a:p>
            <a:pPr algn="just"/>
            <a:endParaRPr lang="en-US" sz="2200" b="0" dirty="0"/>
          </a:p>
          <a:p>
            <a:pPr marL="0" indent="0" algn="just"/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8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AA1F3-64BC-48B5-94DE-24D2063F421D}"/>
              </a:ext>
            </a:extLst>
          </p:cNvPr>
          <p:cNvSpPr/>
          <p:nvPr/>
        </p:nvSpPr>
        <p:spPr bwMode="auto">
          <a:xfrm>
            <a:off x="2627784" y="3870870"/>
            <a:ext cx="661438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n-</a:t>
            </a:r>
            <a:r>
              <a:rPr lang="en-US" baseline="-25000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CDC399-D066-420E-866D-238DB53B874D}"/>
              </a:ext>
            </a:extLst>
          </p:cNvPr>
          <p:cNvSpPr/>
          <p:nvPr/>
        </p:nvSpPr>
        <p:spPr bwMode="auto">
          <a:xfrm>
            <a:off x="3661023" y="3872011"/>
            <a:ext cx="666773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n-</a:t>
            </a:r>
            <a:r>
              <a:rPr lang="en-US" baseline="-25000" dirty="0"/>
              <a:t>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D89BD5-4515-414E-BAE9-6BD4DAAD8083}"/>
              </a:ext>
            </a:extLst>
          </p:cNvPr>
          <p:cNvSpPr/>
          <p:nvPr/>
        </p:nvSpPr>
        <p:spPr bwMode="auto">
          <a:xfrm>
            <a:off x="4660429" y="3870871"/>
            <a:ext cx="679674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</a:t>
            </a:r>
            <a:r>
              <a:rPr lang="en-US" baseline="-25000" dirty="0"/>
              <a:t>-3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D6FC74-1341-42F4-B92C-2C44546E2FC1}"/>
              </a:ext>
            </a:extLst>
          </p:cNvPr>
          <p:cNvSpPr/>
          <p:nvPr/>
        </p:nvSpPr>
        <p:spPr bwMode="auto">
          <a:xfrm>
            <a:off x="5730604" y="3868960"/>
            <a:ext cx="679673" cy="57606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n-</a:t>
            </a:r>
            <a:r>
              <a:rPr lang="en-US" baseline="-25000" dirty="0"/>
              <a:t>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6001AD-6C01-42D2-B100-AD509C6CCF2E}"/>
              </a:ext>
            </a:extLst>
          </p:cNvPr>
          <p:cNvSpPr/>
          <p:nvPr/>
        </p:nvSpPr>
        <p:spPr bwMode="auto">
          <a:xfrm>
            <a:off x="1582060" y="3869907"/>
            <a:ext cx="661438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</a:t>
            </a:r>
            <a:r>
              <a:rPr kumimoji="0" lang="en-US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2BAAC3-739C-46AD-9A75-AEE6D1731293}"/>
              </a:ext>
            </a:extLst>
          </p:cNvPr>
          <p:cNvCxnSpPr>
            <a:cxnSpLocks/>
            <a:stCxn id="12" idx="3"/>
            <a:endCxn id="6" idx="1"/>
          </p:cNvCxnSpPr>
          <p:nvPr/>
        </p:nvCxnSpPr>
        <p:spPr bwMode="auto">
          <a:xfrm>
            <a:off x="2243498" y="4156410"/>
            <a:ext cx="384286" cy="9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19D932-DB8F-40CE-BA74-ECCFF7BE1C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289222" y="4156410"/>
            <a:ext cx="371801" cy="2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CF398F3-716C-4C61-9D75-5E4B043E486D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>
            <a:off x="4327796" y="4158514"/>
            <a:ext cx="332633" cy="3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788D51C-C838-4652-A52E-F4303F2644B0}"/>
              </a:ext>
            </a:extLst>
          </p:cNvPr>
          <p:cNvCxnSpPr>
            <a:cxnSpLocks/>
            <a:endCxn id="11" idx="1"/>
          </p:cNvCxnSpPr>
          <p:nvPr/>
        </p:nvCxnSpPr>
        <p:spPr bwMode="auto">
          <a:xfrm>
            <a:off x="5336633" y="4147840"/>
            <a:ext cx="393971" cy="9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3DC870F-2B4C-47F4-9A0C-4809876304BD}"/>
              </a:ext>
            </a:extLst>
          </p:cNvPr>
          <p:cNvCxnSpPr/>
          <p:nvPr/>
        </p:nvCxnSpPr>
        <p:spPr bwMode="auto">
          <a:xfrm>
            <a:off x="6410277" y="4147840"/>
            <a:ext cx="3219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E930C7C-8BC0-46B2-A746-880C0DA0F52E}"/>
              </a:ext>
            </a:extLst>
          </p:cNvPr>
          <p:cNvGrpSpPr/>
          <p:nvPr/>
        </p:nvGrpSpPr>
        <p:grpSpPr>
          <a:xfrm>
            <a:off x="3757996" y="4822673"/>
            <a:ext cx="462176" cy="707886"/>
            <a:chOff x="3742932" y="4504764"/>
            <a:chExt cx="462176" cy="707886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3BBEB43-198F-4002-9120-9077DF8C6EFC}"/>
                </a:ext>
              </a:extLst>
            </p:cNvPr>
            <p:cNvSpPr/>
            <p:nvPr/>
          </p:nvSpPr>
          <p:spPr bwMode="auto">
            <a:xfrm>
              <a:off x="3773060" y="4663215"/>
              <a:ext cx="432048" cy="43204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AE2316F-4CCB-4E92-8627-2AFFBF80A27C}"/>
                </a:ext>
              </a:extLst>
            </p:cNvPr>
            <p:cNvSpPr txBox="1"/>
            <p:nvPr/>
          </p:nvSpPr>
          <p:spPr>
            <a:xfrm>
              <a:off x="3742932" y="4504764"/>
              <a:ext cx="3894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+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EC1AF92-1354-4BDD-8239-9A6406703E45}"/>
              </a:ext>
            </a:extLst>
          </p:cNvPr>
          <p:cNvCxnSpPr>
            <a:cxnSpLocks/>
          </p:cNvCxnSpPr>
          <p:nvPr/>
        </p:nvCxnSpPr>
        <p:spPr bwMode="auto">
          <a:xfrm>
            <a:off x="1934695" y="4442912"/>
            <a:ext cx="1845217" cy="733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21EC2F-FA62-44B3-8ACE-E1452A1BAA94}"/>
              </a:ext>
            </a:extLst>
          </p:cNvPr>
          <p:cNvCxnSpPr>
            <a:cxnSpLocks/>
            <a:stCxn id="11" idx="2"/>
            <a:endCxn id="19" idx="6"/>
          </p:cNvCxnSpPr>
          <p:nvPr/>
        </p:nvCxnSpPr>
        <p:spPr bwMode="auto">
          <a:xfrm flipH="1">
            <a:off x="4220172" y="4445021"/>
            <a:ext cx="1850269" cy="7521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FB83BAA-ABFA-4A76-92AE-817716361F48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2958503" y="4443875"/>
            <a:ext cx="889869" cy="5783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4AF1F1B-D74E-4379-BB28-DB37A1BF0CD2}"/>
              </a:ext>
            </a:extLst>
          </p:cNvPr>
          <p:cNvCxnSpPr>
            <a:cxnSpLocks/>
          </p:cNvCxnSpPr>
          <p:nvPr/>
        </p:nvCxnSpPr>
        <p:spPr bwMode="auto">
          <a:xfrm>
            <a:off x="3989084" y="4445016"/>
            <a:ext cx="0" cy="5361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B2220FC-1462-40D2-B374-52E7FD0B4D5F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flipH="1">
            <a:off x="4129797" y="4446935"/>
            <a:ext cx="870469" cy="5752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03D515F-5E49-422E-AB2F-D3FEDFA51461}"/>
              </a:ext>
            </a:extLst>
          </p:cNvPr>
          <p:cNvCxnSpPr>
            <a:cxnSpLocks/>
          </p:cNvCxnSpPr>
          <p:nvPr/>
        </p:nvCxnSpPr>
        <p:spPr bwMode="auto">
          <a:xfrm>
            <a:off x="3989084" y="5872620"/>
            <a:ext cx="8075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AE58E683-F813-4C97-89D9-F0DAEAEE60FC}"/>
              </a:ext>
            </a:extLst>
          </p:cNvPr>
          <p:cNvSpPr txBox="1"/>
          <p:nvPr/>
        </p:nvSpPr>
        <p:spPr>
          <a:xfrm>
            <a:off x="2469384" y="45902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0875CE9-3DEF-4AF4-AE22-AC255694DECD}"/>
              </a:ext>
            </a:extLst>
          </p:cNvPr>
          <p:cNvSpPr txBox="1"/>
          <p:nvPr/>
        </p:nvSpPr>
        <p:spPr>
          <a:xfrm flipH="1">
            <a:off x="3255604" y="4359339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8146A-B13F-48BD-89E0-0D98424D52AA}"/>
              </a:ext>
            </a:extLst>
          </p:cNvPr>
          <p:cNvSpPr txBox="1"/>
          <p:nvPr/>
        </p:nvSpPr>
        <p:spPr>
          <a:xfrm flipH="1">
            <a:off x="3903453" y="4417187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AF89478-5E31-4C19-9C0D-B74247AF9575}"/>
              </a:ext>
            </a:extLst>
          </p:cNvPr>
          <p:cNvSpPr txBox="1"/>
          <p:nvPr/>
        </p:nvSpPr>
        <p:spPr>
          <a:xfrm flipH="1">
            <a:off x="4724854" y="4407423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D227634-89EC-436B-AB5B-39A338AAF2D7}"/>
              </a:ext>
            </a:extLst>
          </p:cNvPr>
          <p:cNvSpPr txBox="1"/>
          <p:nvPr/>
        </p:nvSpPr>
        <p:spPr>
          <a:xfrm flipH="1">
            <a:off x="5227729" y="4578931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69" name="Right Brace 68">
            <a:extLst>
              <a:ext uri="{FF2B5EF4-FFF2-40B4-BE49-F238E27FC236}">
                <a16:creationId xmlns:a16="http://schemas.microsoft.com/office/drawing/2014/main" id="{E1F74B5E-DC18-4EC0-BCE7-360753A77635}"/>
              </a:ext>
            </a:extLst>
          </p:cNvPr>
          <p:cNvSpPr/>
          <p:nvPr/>
        </p:nvSpPr>
        <p:spPr bwMode="auto">
          <a:xfrm rot="16200000">
            <a:off x="4310565" y="1581602"/>
            <a:ext cx="416235" cy="378318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5D5DD06-FB17-47F3-B8C5-D131296CD5EA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1824" y="5335067"/>
            <a:ext cx="1036548" cy="4135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0931D1F-0202-41AD-B336-936EBA4B3A1C}"/>
              </a:ext>
            </a:extLst>
          </p:cNvPr>
          <p:cNvSpPr txBox="1"/>
          <p:nvPr/>
        </p:nvSpPr>
        <p:spPr>
          <a:xfrm>
            <a:off x="1977941" y="5462155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noise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2423D36-78C7-41F4-84BE-48B112D20A14}"/>
              </a:ext>
            </a:extLst>
          </p:cNvPr>
          <p:cNvSpPr txBox="1"/>
          <p:nvPr/>
        </p:nvSpPr>
        <p:spPr>
          <a:xfrm>
            <a:off x="2394882" y="2621170"/>
            <a:ext cx="5057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Each combination of the previous 4 symbols represents one of 2</a:t>
            </a:r>
            <a:r>
              <a:rPr lang="en-US" sz="2000" baseline="30000" dirty="0">
                <a:solidFill>
                  <a:schemeClr val="tx1"/>
                </a:solidFill>
              </a:rPr>
              <a:t>8 </a:t>
            </a:r>
            <a:r>
              <a:rPr lang="en-US" sz="2000" dirty="0">
                <a:solidFill>
                  <a:schemeClr val="tx1"/>
                </a:solidFill>
              </a:rPr>
              <a:t>states in the memory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E853ADC-80EC-4DAD-8774-6BD785265DBF}"/>
              </a:ext>
            </a:extLst>
          </p:cNvPr>
          <p:cNvSpPr txBox="1"/>
          <p:nvPr/>
        </p:nvSpPr>
        <p:spPr>
          <a:xfrm>
            <a:off x="558705" y="3574508"/>
            <a:ext cx="11649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Current input symbol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2775C9D-2C2D-437B-9FC8-4CFB53910A2E}"/>
              </a:ext>
            </a:extLst>
          </p:cNvPr>
          <p:cNvSpPr txBox="1"/>
          <p:nvPr/>
        </p:nvSpPr>
        <p:spPr>
          <a:xfrm>
            <a:off x="5493936" y="5668813"/>
            <a:ext cx="2816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Observed output symbol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D2EDDC7-449E-48EB-9348-C0F2DFF40B85}"/>
              </a:ext>
            </a:extLst>
          </p:cNvPr>
          <p:cNvSpPr/>
          <p:nvPr/>
        </p:nvSpPr>
        <p:spPr bwMode="auto">
          <a:xfrm>
            <a:off x="4814587" y="5582366"/>
            <a:ext cx="661438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i="1" dirty="0"/>
              <a:t>r</a:t>
            </a:r>
            <a:r>
              <a:rPr kumimoji="0" lang="en-US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91DDE56-B5B5-4FAF-B45A-B8871432A4DF}"/>
              </a:ext>
            </a:extLst>
          </p:cNvPr>
          <p:cNvCxnSpPr>
            <a:cxnSpLocks/>
          </p:cNvCxnSpPr>
          <p:nvPr/>
        </p:nvCxnSpPr>
        <p:spPr bwMode="auto">
          <a:xfrm>
            <a:off x="3989084" y="5408753"/>
            <a:ext cx="0" cy="463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47B078BC-DDBD-4E3C-944D-AF586FB26C4A}"/>
              </a:ext>
            </a:extLst>
          </p:cNvPr>
          <p:cNvSpPr txBox="1"/>
          <p:nvPr/>
        </p:nvSpPr>
        <p:spPr>
          <a:xfrm>
            <a:off x="5671673" y="4691951"/>
            <a:ext cx="2140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Significant taps in Hamming spectrum</a:t>
            </a:r>
          </a:p>
        </p:txBody>
      </p:sp>
    </p:spTree>
    <p:extLst>
      <p:ext uri="{BB962C8B-B14F-4D97-AF65-F5344CB8AC3E}">
        <p14:creationId xmlns:p14="http://schemas.microsoft.com/office/powerpoint/2010/main" val="3059643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B69A2A26-BBED-48DF-8AAB-0883B480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Simulation Settings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Content Placeholder 2">
                <a:extLst>
                  <a:ext uri="{FF2B5EF4-FFF2-40B4-BE49-F238E27FC236}">
                    <a16:creationId xmlns:a16="http://schemas.microsoft.com/office/drawing/2014/main" id="{822E1332-914B-4B6C-81E2-BF91F61FB149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72431" y="1628800"/>
                <a:ext cx="8364065" cy="4740275"/>
              </a:xfrm>
            </p:spPr>
            <p:txBody>
              <a:bodyPr/>
              <a:lstStyle/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20 MHz bandwidth, 2x LTF with 0.8us zero GI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1 Tx and 1 Rx, SNR 30 dB, QPSK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Observation window size: about a quarter i.e. 5/16 of sounding signal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Viterbi equalizer with 64k states i.e. chasing 9 out of 11 significant taps in Hamming window spectrum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Bit detection rates are plot in CDF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Correlation coefficients between the signal predicted by the attacker and the genuine signal in the attack window are plot in CDF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en-US" sz="28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altLang="en-US" sz="28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p>
                              </m:sSup>
                              <m:r>
                                <a:rPr lang="en-US" altLang="en-US" sz="28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altLang="en-US" sz="2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en-US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en-US" sz="2800" i="1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altLang="en-US" sz="2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8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en-US" sz="2000" b="0" dirty="0"/>
              </a:p>
              <a:p>
                <a:pPr eaLnBrk="1" hangingPunct="1"/>
                <a:endParaRPr lang="en-US" altLang="en-US" b="0" dirty="0"/>
              </a:p>
            </p:txBody>
          </p:sp>
        </mc:Choice>
        <mc:Fallback xmlns="">
          <p:sp>
            <p:nvSpPr>
              <p:cNvPr id="28675" name="Content Placeholder 2">
                <a:extLst>
                  <a:ext uri="{FF2B5EF4-FFF2-40B4-BE49-F238E27FC236}">
                    <a16:creationId xmlns:a16="http://schemas.microsoft.com/office/drawing/2014/main" id="{822E1332-914B-4B6C-81E2-BF91F61FB1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2431" y="1628800"/>
                <a:ext cx="8364065" cy="4740275"/>
              </a:xfrm>
              <a:blipFill>
                <a:blip r:embed="rId2"/>
                <a:stretch>
                  <a:fillRect l="-802" t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76" name="Slide Number Placeholder 4">
            <a:extLst>
              <a:ext uri="{FF2B5EF4-FFF2-40B4-BE49-F238E27FC236}">
                <a16:creationId xmlns:a16="http://schemas.microsoft.com/office/drawing/2014/main" id="{D61DF71B-5C89-4A92-A95E-F3049726BE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4276725" y="6503988"/>
            <a:ext cx="576264" cy="152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0" dirty="0"/>
              <a:t>Slide </a:t>
            </a:r>
            <a:fld id="{6385C9AD-3DE9-4941-BD64-3DF153F992C3}" type="slidenum">
              <a:rPr lang="en-GB" altLang="en-US" sz="16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600" b="0" dirty="0"/>
          </a:p>
        </p:txBody>
      </p:sp>
      <p:sp>
        <p:nvSpPr>
          <p:cNvPr id="28678" name="Date Placeholder 1">
            <a:extLst>
              <a:ext uri="{FF2B5EF4-FFF2-40B4-BE49-F238E27FC236}">
                <a16:creationId xmlns:a16="http://schemas.microsoft.com/office/drawing/2014/main" id="{DF2E577C-2841-4E85-9224-F6E2D5ABA255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2020</a:t>
            </a:r>
          </a:p>
        </p:txBody>
      </p:sp>
      <p:sp>
        <p:nvSpPr>
          <p:cNvPr id="28677" name="Right Brace 58">
            <a:extLst>
              <a:ext uri="{FF2B5EF4-FFF2-40B4-BE49-F238E27FC236}">
                <a16:creationId xmlns:a16="http://schemas.microsoft.com/office/drawing/2014/main" id="{CC9B391C-85D3-4435-AD74-F60541DB9356}"/>
              </a:ext>
            </a:extLst>
          </p:cNvPr>
          <p:cNvSpPr>
            <a:spLocks/>
          </p:cNvSpPr>
          <p:nvPr/>
        </p:nvSpPr>
        <p:spPr bwMode="auto">
          <a:xfrm rot="5400000">
            <a:off x="4145757" y="8079581"/>
            <a:ext cx="215900" cy="576263"/>
          </a:xfrm>
          <a:prstGeom prst="rightBrace">
            <a:avLst>
              <a:gd name="adj1" fmla="val 834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498D215-3D8E-4771-B466-29F41918BC8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_16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169" id="{A421516C-4C05-4482-9A51-2835E851F9C6}" vid="{9E935513-B027-44B3-A59B-F388B5CD40A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Theme_169</Template>
  <TotalTime>31628</TotalTime>
  <Words>774</Words>
  <Application>Microsoft Office PowerPoint</Application>
  <PresentationFormat>On-screen Show (4:3)</PresentationFormat>
  <Paragraphs>120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Segoe UI</vt:lpstr>
      <vt:lpstr>Times New Roman</vt:lpstr>
      <vt:lpstr>Theme_169</vt:lpstr>
      <vt:lpstr>Document</vt:lpstr>
      <vt:lpstr>Attacks to Fully Random QPSK Sounding Signal</vt:lpstr>
      <vt:lpstr>Introduction </vt:lpstr>
      <vt:lpstr>Observation Window</vt:lpstr>
      <vt:lpstr>Windowed FFT (1/2)</vt:lpstr>
      <vt:lpstr>Windowed FFT (2/2)</vt:lpstr>
      <vt:lpstr>Windowing in Time, ICI in Frequency</vt:lpstr>
      <vt:lpstr>Attack to QPSK Sounding Signal</vt:lpstr>
      <vt:lpstr>Viterbi Equalizer</vt:lpstr>
      <vt:lpstr>Simulation Settings</vt:lpstr>
      <vt:lpstr>Bit detection rate</vt:lpstr>
      <vt:lpstr>Correlation Coefficient</vt:lpstr>
      <vt:lpstr>Remarks</vt:lpstr>
      <vt:lpstr>Conclusions</vt:lpstr>
      <vt:lpstr>References</vt:lpstr>
      <vt:lpstr>Backup Slides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apstephe, 100</dc:creator>
  <cp:keywords>CTPClassification=CTP_IC:VisualMarkings=, CTPClassification=CTP_IC</cp:keywords>
  <cp:lastModifiedBy>Qinghua Li</cp:lastModifiedBy>
  <cp:revision>1833</cp:revision>
  <cp:lastPrinted>1998-02-10T13:28:06Z</cp:lastPrinted>
  <dcterms:created xsi:type="dcterms:W3CDTF">2009-11-13T19:11:16Z</dcterms:created>
  <dcterms:modified xsi:type="dcterms:W3CDTF">2020-05-06T07:22:55Z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33c89749-0630-414a-8288-ab56d2e51207</vt:lpwstr>
  </property>
  <property fmtid="{D5CDD505-2E9C-101B-9397-08002B2CF9AE}" pid="3" name="CTP_BU">
    <vt:lpwstr>TSCG CENTRAL GROUP</vt:lpwstr>
  </property>
  <property fmtid="{D5CDD505-2E9C-101B-9397-08002B2CF9AE}" pid="4" name="CTP_TimeStamp">
    <vt:lpwstr>2020-05-06 07:22:55Z</vt:lpwstr>
  </property>
  <property fmtid="{D5CDD505-2E9C-101B-9397-08002B2CF9AE}" pid="5" name="CTPClassification">
    <vt:lpwstr>CTP_IC</vt:lpwstr>
  </property>
</Properties>
</file>