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83" r:id="rId2"/>
    <p:sldId id="1132" r:id="rId3"/>
    <p:sldId id="1139" r:id="rId4"/>
    <p:sldId id="1152" r:id="rId5"/>
    <p:sldId id="1133" r:id="rId6"/>
    <p:sldId id="1140" r:id="rId7"/>
    <p:sldId id="1141" r:id="rId8"/>
    <p:sldId id="1142" r:id="rId9"/>
    <p:sldId id="1143" r:id="rId10"/>
    <p:sldId id="1153" r:id="rId11"/>
    <p:sldId id="1170" r:id="rId12"/>
    <p:sldId id="1155" r:id="rId13"/>
    <p:sldId id="1156" r:id="rId14"/>
    <p:sldId id="1167" r:id="rId15"/>
    <p:sldId id="1168" r:id="rId16"/>
    <p:sldId id="1169" r:id="rId17"/>
    <p:sldId id="1157" r:id="rId18"/>
    <p:sldId id="1158" r:id="rId19"/>
    <p:sldId id="1159" r:id="rId20"/>
    <p:sldId id="1137" r:id="rId21"/>
    <p:sldId id="1138" r:id="rId22"/>
    <p:sldId id="1136" r:id="rId23"/>
    <p:sldId id="1144" r:id="rId24"/>
    <p:sldId id="1145" r:id="rId25"/>
    <p:sldId id="1161" r:id="rId26"/>
    <p:sldId id="1148" r:id="rId27"/>
    <p:sldId id="1162" r:id="rId28"/>
    <p:sldId id="1146" r:id="rId29"/>
    <p:sldId id="1163" r:id="rId30"/>
    <p:sldId id="1149" r:id="rId31"/>
    <p:sldId id="1164" r:id="rId32"/>
    <p:sldId id="1147" r:id="rId33"/>
    <p:sldId id="1165" r:id="rId34"/>
    <p:sldId id="1150" r:id="rId35"/>
    <p:sldId id="1166" r:id="rId3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802.11-20/0699r0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emf"/><Relationship Id="rId4" Type="http://schemas.openxmlformats.org/officeDocument/2006/relationships/image" Target="../media/image37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emf"/><Relationship Id="rId4" Type="http://schemas.openxmlformats.org/officeDocument/2006/relationships/image" Target="../media/image43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emf"/><Relationship Id="rId4" Type="http://schemas.openxmlformats.org/officeDocument/2006/relationships/image" Target="../media/image49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Phase Rotation Proposal Follow-up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2020-05-06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investigated PAPR for the preamble parts by applying various phase rotation sequences</a:t>
            </a:r>
          </a:p>
          <a:p>
            <a:pPr lvl="1"/>
            <a:r>
              <a:rPr lang="en-US" altLang="ko-KR" sz="1800" dirty="0" smtClean="0"/>
              <a:t>For reference, PAPR for the data part has been also examined</a:t>
            </a:r>
          </a:p>
          <a:p>
            <a:r>
              <a:rPr lang="en-US" altLang="ko-KR" sz="2000" dirty="0" smtClean="0"/>
              <a:t>We have verified that</a:t>
            </a:r>
          </a:p>
          <a:p>
            <a:pPr lvl="1"/>
            <a:r>
              <a:rPr lang="en-US" altLang="ko-KR" sz="1800" dirty="0" smtClean="0"/>
              <a:t>11ax phase rotation in </a:t>
            </a:r>
            <a:r>
              <a:rPr lang="en-US" altLang="ko-KR" sz="1800" dirty="0"/>
              <a:t>40/80/160 </a:t>
            </a:r>
            <a:r>
              <a:rPr lang="en-US" altLang="ko-KR" sz="1800" dirty="0" smtClean="0"/>
              <a:t>MHz causes a bit high PAPR especially in L-SIG</a:t>
            </a:r>
          </a:p>
          <a:p>
            <a:pPr lvl="1"/>
            <a:r>
              <a:rPr lang="en-US" altLang="ko-KR" sz="1800" dirty="0" smtClean="0"/>
              <a:t>Reusing 11ax 80MHz phase rotation in 240/320 MHz seems less effective to reduce PAPR</a:t>
            </a:r>
          </a:p>
          <a:p>
            <a:pPr lvl="1"/>
            <a:r>
              <a:rPr lang="en-US" altLang="ko-KR" sz="1800" dirty="0" smtClean="0"/>
              <a:t>In all bandwidths, the alternative phase rotation can further improve PAPR for most of the preamble parts although it may be hard to make the PAPR especially for L-SIG better than the data part</a:t>
            </a:r>
          </a:p>
          <a:p>
            <a:pPr lvl="2"/>
            <a:r>
              <a:rPr lang="en-US" altLang="ko-KR" sz="1600" dirty="0" smtClean="0"/>
              <a:t>L-SIG or U-SIG Type 1 shown in Appendix </a:t>
            </a:r>
            <a:r>
              <a:rPr lang="en-US" altLang="ko-KR" sz="1600" dirty="0"/>
              <a:t>seems to have the worst PAPR </a:t>
            </a:r>
            <a:r>
              <a:rPr lang="en-US" altLang="ko-KR" sz="1600" dirty="0" smtClean="0"/>
              <a:t>among the </a:t>
            </a:r>
            <a:r>
              <a:rPr lang="en-US" altLang="ko-KR" sz="1600" dirty="0"/>
              <a:t>preamble </a:t>
            </a:r>
            <a:r>
              <a:rPr lang="en-US" altLang="ko-KR" sz="1600" dirty="0" smtClean="0"/>
              <a:t>parts</a:t>
            </a:r>
          </a:p>
          <a:p>
            <a:pPr lvl="2"/>
            <a:r>
              <a:rPr lang="en-US" altLang="ko-KR" sz="1600" dirty="0" smtClean="0"/>
              <a:t>The </a:t>
            </a:r>
            <a:r>
              <a:rPr lang="en-US" altLang="ko-KR" sz="1600" dirty="0"/>
              <a:t>alternative phase rotation </a:t>
            </a:r>
            <a:r>
              <a:rPr lang="en-US" altLang="ko-KR" sz="1600" dirty="0" smtClean="0"/>
              <a:t>always outperforms the other options in these two parts, i.e., it has the minimum worst PAPR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914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Phase </a:t>
            </a:r>
            <a:r>
              <a:rPr lang="en-US" altLang="ko-KR" sz="1800" dirty="0"/>
              <a:t>rotation </a:t>
            </a:r>
            <a:r>
              <a:rPr lang="en-US" altLang="ko-KR" sz="1800" dirty="0" smtClean="0"/>
              <a:t>is applied to legacy preamble, RL-SIG, U-SIG and EHT-SIG in EHT PPDU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55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define a new phase rotation sequence which is different from the 11ax one for 40/80/160/80+80 MHz PPDU?</a:t>
            </a:r>
          </a:p>
          <a:p>
            <a:pPr lvl="1"/>
            <a:r>
              <a:rPr lang="en-US" altLang="ko-KR" sz="1800" dirty="0"/>
              <a:t>It is not intended for </a:t>
            </a:r>
            <a:r>
              <a:rPr lang="en-US" altLang="ko-KR" sz="1800" dirty="0" smtClean="0"/>
              <a:t>SFD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15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11be reuses the phase rotation sequence defined in 11ax for 20/40/80/160/80+80 MHz PPDU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791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11be supports the following phase rotation sequence for </a:t>
            </a:r>
            <a:r>
              <a:rPr lang="en-US" altLang="ko-KR" sz="1800" dirty="0" smtClean="0"/>
              <a:t>40MHz </a:t>
            </a:r>
            <a:r>
              <a:rPr lang="en-US" altLang="ko-KR" sz="1800" dirty="0" smtClean="0"/>
              <a:t>PPDU</a:t>
            </a:r>
          </a:p>
          <a:p>
            <a:pPr lvl="2"/>
            <a:r>
              <a:rPr lang="en-US" altLang="ko-KR" sz="1600" dirty="0" smtClean="0"/>
              <a:t>[</a:t>
            </a:r>
            <a:r>
              <a:rPr lang="en-US" altLang="ko-KR" sz="1600" dirty="0"/>
              <a:t>1 </a:t>
            </a:r>
            <a:r>
              <a:rPr lang="en-US" altLang="ko-KR" sz="1600" dirty="0" smtClean="0"/>
              <a:t>-1]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641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11be supports the following phase rotation sequence for </a:t>
            </a:r>
            <a:r>
              <a:rPr lang="en-US" altLang="ko-KR" sz="1800" dirty="0" smtClean="0"/>
              <a:t>80MHz </a:t>
            </a:r>
            <a:r>
              <a:rPr lang="en-US" altLang="ko-KR" sz="1800" dirty="0" smtClean="0"/>
              <a:t>PPDU</a:t>
            </a:r>
          </a:p>
          <a:p>
            <a:pPr lvl="2"/>
            <a:r>
              <a:rPr lang="en-US" altLang="ko-KR" sz="1600" dirty="0" smtClean="0"/>
              <a:t>[</a:t>
            </a:r>
            <a:r>
              <a:rPr lang="pl-PL" altLang="ko-KR" sz="1600" dirty="0"/>
              <a:t>1 -1 </a:t>
            </a:r>
            <a:r>
              <a:rPr lang="en-US" altLang="ko-KR" sz="1600" dirty="0" smtClean="0"/>
              <a:t>-1 1]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556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11be supports the following phase rotation sequence for </a:t>
            </a:r>
            <a:r>
              <a:rPr lang="en-US" altLang="ko-KR" sz="1800" dirty="0" smtClean="0"/>
              <a:t>160/80+80 </a:t>
            </a:r>
            <a:r>
              <a:rPr lang="en-US" altLang="ko-KR" sz="1800" dirty="0" smtClean="0"/>
              <a:t>MHz PPDU</a:t>
            </a:r>
          </a:p>
          <a:p>
            <a:pPr lvl="2"/>
            <a:r>
              <a:rPr lang="en-US" altLang="ko-KR" sz="1600" dirty="0"/>
              <a:t>[1 1 1 -1 1 -1 -1 1]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712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11be supports the following phase rotation sequence for 240/160+80 MHz PPDU</a:t>
            </a:r>
          </a:p>
          <a:p>
            <a:pPr lvl="2"/>
            <a:r>
              <a:rPr lang="en-US" altLang="ko-KR" sz="1600" dirty="0" smtClean="0"/>
              <a:t>[</a:t>
            </a:r>
            <a:r>
              <a:rPr lang="en-US" altLang="ko-KR" sz="1600" dirty="0"/>
              <a:t>1 1 -1 1 -1 1 -1 -1 -1 -1 1 1</a:t>
            </a:r>
            <a:r>
              <a:rPr lang="en-US" altLang="ko-KR" sz="1600" dirty="0" smtClean="0"/>
              <a:t>]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94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#8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11be supports the following phase rotation sequence for 320/160+160 MHz PPDU</a:t>
            </a:r>
          </a:p>
          <a:p>
            <a:pPr lvl="2"/>
            <a:r>
              <a:rPr lang="en-US" altLang="ko-KR" sz="1600" dirty="0" smtClean="0"/>
              <a:t>[</a:t>
            </a:r>
            <a:r>
              <a:rPr lang="pl-PL" altLang="ko-KR" sz="1600" dirty="0"/>
              <a:t>1 -1 j j 1 1 j -j j -j -1 -1 -j -j 1 -1</a:t>
            </a:r>
            <a:r>
              <a:rPr lang="en-US" altLang="ko-KR" sz="1600" dirty="0" smtClean="0"/>
              <a:t>]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573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1] IEEE 802.11-19/1493r1 Phase Rotation for 320MHz</a:t>
            </a:r>
            <a:endParaRPr lang="ko-KR" altLang="en-US" sz="2000"/>
          </a:p>
          <a:p>
            <a:pPr marL="0" indent="0">
              <a:buNone/>
            </a:pPr>
            <a:r>
              <a:rPr lang="en-US" altLang="ko-KR" sz="2000" dirty="0"/>
              <a:t>[2] IEEE 802.11-19/1890r2 Phase Rotation Follow-up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IEEE 802.11-20/0406r1 Phase Rotation </a:t>
            </a:r>
            <a:r>
              <a:rPr lang="en-US" altLang="ko-KR" sz="2000" dirty="0" smtClean="0"/>
              <a:t>Proposal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03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[1]-[3], we discussed how to design a phase rotation sequence in a wide bandwidth</a:t>
            </a:r>
          </a:p>
          <a:p>
            <a:r>
              <a:rPr lang="en-US" altLang="ko-KR" sz="2000" dirty="0" smtClean="0"/>
              <a:t>Especially in [3], we proposed phase rotation designed by repeating 11ax 80MHz phase rotation and applying </a:t>
            </a:r>
            <a:r>
              <a:rPr lang="en-US" altLang="ko-KR" sz="2000" dirty="0" smtClean="0"/>
              <a:t>an </a:t>
            </a:r>
            <a:r>
              <a:rPr lang="en-US" altLang="ko-KR" sz="2000" dirty="0" smtClean="0"/>
              <a:t>additional </a:t>
            </a:r>
            <a:r>
              <a:rPr lang="en-US" altLang="ko-KR" sz="2000" dirty="0" smtClean="0"/>
              <a:t>coefficient to each 80MHz segment</a:t>
            </a:r>
          </a:p>
          <a:p>
            <a:pPr lvl="1"/>
            <a:r>
              <a:rPr lang="en-US" altLang="ko-KR" sz="1800" dirty="0" smtClean="0"/>
              <a:t>Additional coefficients were optimized in consideration of the preamble punctured patterns approved in 11be</a:t>
            </a:r>
          </a:p>
          <a:p>
            <a:r>
              <a:rPr lang="en-US" altLang="ko-KR" sz="2000" dirty="0" smtClean="0"/>
              <a:t>However, we found that this approach cannot achieve an enough reduction in PAPR of the L-SIG part</a:t>
            </a:r>
          </a:p>
          <a:p>
            <a:r>
              <a:rPr lang="en-US" altLang="ko-KR" sz="2000" dirty="0" smtClean="0"/>
              <a:t>In this contribution, we further investigate PAPR focusing on L-SIG even in narrow bandwidths as well as wide bandwidths</a:t>
            </a:r>
          </a:p>
          <a:p>
            <a:pPr lvl="1"/>
            <a:r>
              <a:rPr lang="en-US" altLang="ko-KR" sz="1800" dirty="0" smtClean="0"/>
              <a:t>In Appendix, we also show PAPRs for the other preamble parts</a:t>
            </a:r>
          </a:p>
          <a:p>
            <a:r>
              <a:rPr lang="en-US" altLang="ko-KR" sz="2000" dirty="0" smtClean="0"/>
              <a:t>In addition, we propose an alternative phase rotation sequence which can further improve the PAPR in each bandwidth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122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24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Appendix presents PAPR results for L-STF, L-LTF, U-SIG and EHT-SIG in all bandwidths</a:t>
            </a:r>
          </a:p>
          <a:p>
            <a:r>
              <a:rPr lang="en-US" altLang="ko-KR" sz="2000" dirty="0" smtClean="0"/>
              <a:t>We consider two types of U-SIG</a:t>
            </a:r>
          </a:p>
          <a:p>
            <a:pPr lvl="1"/>
            <a:r>
              <a:rPr lang="en-US" altLang="ko-KR" sz="1800" dirty="0" smtClean="0"/>
              <a:t>Type 1: It is duplicated in every 20MHz in all bandwidths</a:t>
            </a:r>
          </a:p>
          <a:p>
            <a:pPr lvl="1"/>
            <a:r>
              <a:rPr lang="en-US" altLang="ko-KR" sz="1800" dirty="0" smtClean="0"/>
              <a:t>Type 2: It is duplicated in every 20MHz within 80MHz while each 80MHz has different U-SIG contents</a:t>
            </a:r>
          </a:p>
          <a:p>
            <a:pPr lvl="1"/>
            <a:r>
              <a:rPr lang="en-US" altLang="ko-KR" sz="1800" dirty="0" smtClean="0"/>
              <a:t>We plot CDF by randomly generating 500 U-SIG fields which are modulated by BPSK</a:t>
            </a:r>
          </a:p>
          <a:p>
            <a:r>
              <a:rPr lang="en-US" altLang="ko-KR" sz="2000" dirty="0"/>
              <a:t>We consider two types of </a:t>
            </a:r>
            <a:r>
              <a:rPr lang="en-US" altLang="ko-KR" sz="2000" dirty="0" smtClean="0"/>
              <a:t>EHT-SIG</a:t>
            </a:r>
          </a:p>
          <a:p>
            <a:pPr lvl="1"/>
            <a:r>
              <a:rPr lang="en-US" altLang="ko-KR" sz="1800" dirty="0" smtClean="0"/>
              <a:t>Type 1: It has [1 2 1 2 …] structure for all bandwidths, i.e., we consider only two content channels whatever the bandwidth is</a:t>
            </a:r>
          </a:p>
          <a:p>
            <a:pPr lvl="1"/>
            <a:r>
              <a:rPr lang="en-US" altLang="ko-KR" sz="1800" dirty="0" smtClean="0"/>
              <a:t>Type 2: </a:t>
            </a:r>
            <a:r>
              <a:rPr lang="en-US" altLang="ko-KR" sz="1800" dirty="0"/>
              <a:t>It has [1 2 1 2</a:t>
            </a:r>
            <a:r>
              <a:rPr lang="en-US" altLang="ko-KR" sz="1800" dirty="0" smtClean="0"/>
              <a:t>] </a:t>
            </a:r>
            <a:r>
              <a:rPr lang="en-US" altLang="ko-KR" sz="1800" dirty="0"/>
              <a:t>structure </a:t>
            </a:r>
            <a:r>
              <a:rPr lang="en-US" altLang="ko-KR" sz="1800" dirty="0" smtClean="0"/>
              <a:t>within 80MHz while each 80MHz has different EHT-SIG contents</a:t>
            </a:r>
          </a:p>
          <a:p>
            <a:pPr lvl="1"/>
            <a:r>
              <a:rPr lang="en-US" altLang="ko-KR" sz="1800" dirty="0"/>
              <a:t>We </a:t>
            </a:r>
            <a:r>
              <a:rPr lang="en-US" altLang="ko-KR" sz="1800" dirty="0" smtClean="0"/>
              <a:t>plot </a:t>
            </a:r>
            <a:r>
              <a:rPr lang="en-US" altLang="ko-KR" sz="1800" dirty="0"/>
              <a:t>CDF by randomly generating 500 </a:t>
            </a:r>
            <a:r>
              <a:rPr lang="en-US" altLang="ko-KR" sz="1800" dirty="0" smtClean="0"/>
              <a:t>EHT-SIG </a:t>
            </a:r>
            <a:r>
              <a:rPr lang="en-US" altLang="ko-KR" sz="1800" dirty="0"/>
              <a:t>fields which are </a:t>
            </a:r>
            <a:r>
              <a:rPr lang="en-US" altLang="ko-KR" sz="1800" dirty="0" smtClean="0"/>
              <a:t>modulated </a:t>
            </a:r>
            <a:r>
              <a:rPr lang="en-US" altLang="ko-KR" sz="1800" dirty="0"/>
              <a:t>by </a:t>
            </a:r>
            <a:r>
              <a:rPr lang="en-US" altLang="ko-KR" sz="1800" dirty="0" smtClean="0"/>
              <a:t>BPSK or QPSK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9021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40MHz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8508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L-STF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3858508" y="5938613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535486" y="5938613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7535485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L-LTF</a:t>
            </a:r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3474" y="4043513"/>
            <a:ext cx="3250294" cy="244180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328" y="4043513"/>
            <a:ext cx="3250294" cy="2441800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713" y="1520600"/>
            <a:ext cx="3250294" cy="2441800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3474" y="15206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09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0MHz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8508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L-STF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3858508" y="5938613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535486" y="5938613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7535485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L-LTF</a:t>
            </a:r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3474" y="4043513"/>
            <a:ext cx="3250294" cy="244180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943" y="4043513"/>
            <a:ext cx="3250294" cy="24418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713" y="1520600"/>
            <a:ext cx="3250294" cy="24418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9034" y="15206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988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160MHz – Figure 1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8508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L-STF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3858508" y="5938613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 Type 1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535486" y="5938613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 Type 2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7535485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L-LTF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61" y="1520600"/>
            <a:ext cx="3250294" cy="24418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475" y="1520600"/>
            <a:ext cx="3250294" cy="2441800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961" y="4043513"/>
            <a:ext cx="3250294" cy="2441800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6939" y="4043513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240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160MHz – Figure 1 (2/2)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8508" y="3429000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 Type 1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7535485" y="3429000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 Type 2</a:t>
            </a:r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26" y="1520600"/>
            <a:ext cx="3250294" cy="24418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474" y="15206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114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160MHz – Figure </a:t>
            </a:r>
            <a:r>
              <a:rPr lang="en-US" altLang="ko-KR" dirty="0" smtClean="0"/>
              <a:t>2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8508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L-STF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7535485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L-LTF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3858508" y="5938613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 Type 1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535486" y="5938613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 Type 2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28" y="1520600"/>
            <a:ext cx="3250294" cy="24418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474" y="1520600"/>
            <a:ext cx="3250294" cy="244180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557" y="4043513"/>
            <a:ext cx="3250294" cy="24418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3474" y="4043513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73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160MHz – Figure </a:t>
            </a:r>
            <a:r>
              <a:rPr lang="en-US" altLang="ko-KR" dirty="0" smtClean="0"/>
              <a:t>2 (2/2)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58508" y="3429000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 Type 1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535485" y="3429000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 Type 2</a:t>
            </a:r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28" y="1520600"/>
            <a:ext cx="3250294" cy="24418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474" y="15206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9623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240MHz – Figure 1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8508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L-STF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7535485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L-LTF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3858508" y="5938613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 Type 1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535486" y="5938613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 Type 2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28" y="1520600"/>
            <a:ext cx="3250294" cy="24418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6939" y="1520600"/>
            <a:ext cx="3250294" cy="244180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328" y="4043513"/>
            <a:ext cx="3250294" cy="24418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5554" y="4043513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7327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240MHz – Figure 1 (2/2)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58508" y="3429000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 Type 1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535485" y="3429000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 Type 2</a:t>
            </a:r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099" y="1520600"/>
            <a:ext cx="3250294" cy="24418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474" y="15206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631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Investigation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compare CDF of PAPR between L-SIG and the data part in 40/80/160/240/320 MHz</a:t>
            </a:r>
          </a:p>
          <a:p>
            <a:pPr lvl="1"/>
            <a:r>
              <a:rPr lang="en-US" altLang="ko-KR" sz="1800" dirty="0" smtClean="0"/>
              <a:t>To plot the CDF, we use all possible contents of L-SIG and 500 data parts which are randomly generated and are modulated by BPSK or QPSK</a:t>
            </a:r>
          </a:p>
          <a:p>
            <a:r>
              <a:rPr lang="en-US" altLang="ko-KR" sz="2000" dirty="0" smtClean="0"/>
              <a:t>We also apply various phase rotation sequences to the L-SIG part</a:t>
            </a:r>
          </a:p>
          <a:p>
            <a:pPr lvl="1"/>
            <a:r>
              <a:rPr lang="en-US" altLang="ko-KR" sz="1800" dirty="0" smtClean="0"/>
              <a:t>For 40/80/160 MHz</a:t>
            </a:r>
          </a:p>
          <a:p>
            <a:pPr lvl="2"/>
            <a:r>
              <a:rPr lang="en-US" altLang="ko-KR" sz="1600" dirty="0" smtClean="0"/>
              <a:t>Option 1: conventional 11ax phase rotation</a:t>
            </a:r>
          </a:p>
          <a:p>
            <a:pPr lvl="2"/>
            <a:r>
              <a:rPr lang="en-US" altLang="ko-KR" sz="1600" dirty="0" smtClean="0"/>
              <a:t>Option 2: alternative phase rotation</a:t>
            </a:r>
          </a:p>
          <a:p>
            <a:pPr lvl="2"/>
            <a:r>
              <a:rPr lang="en-US" altLang="ko-KR" sz="1600" dirty="0"/>
              <a:t>w/o phase rotation: phase rotation is not applied to the L-SIG </a:t>
            </a:r>
            <a:r>
              <a:rPr lang="en-US" altLang="ko-KR" sz="1600" dirty="0" smtClean="0"/>
              <a:t>part</a:t>
            </a:r>
          </a:p>
          <a:p>
            <a:pPr lvl="1"/>
            <a:r>
              <a:rPr lang="en-US" altLang="ko-KR" sz="1800" dirty="0" smtClean="0"/>
              <a:t>For 240/320 MHz</a:t>
            </a:r>
          </a:p>
          <a:p>
            <a:pPr lvl="2"/>
            <a:r>
              <a:rPr lang="en-US" altLang="ko-KR" sz="1600" dirty="0"/>
              <a:t>Option 1: </a:t>
            </a:r>
            <a:r>
              <a:rPr lang="en-US" altLang="ko-KR" sz="1600" dirty="0" smtClean="0"/>
              <a:t>repeating conventional </a:t>
            </a:r>
            <a:r>
              <a:rPr lang="en-US" altLang="ko-KR" sz="1600" dirty="0"/>
              <a:t>11ax phase </a:t>
            </a:r>
            <a:r>
              <a:rPr lang="en-US" altLang="ko-KR" sz="1600" dirty="0" smtClean="0"/>
              <a:t>rotation</a:t>
            </a:r>
          </a:p>
          <a:p>
            <a:pPr lvl="2"/>
            <a:r>
              <a:rPr lang="en-US" altLang="ko-KR" sz="1600" dirty="0" smtClean="0"/>
              <a:t>Option 2: </a:t>
            </a:r>
            <a:r>
              <a:rPr lang="en-US" altLang="ko-KR" sz="1600" dirty="0"/>
              <a:t>repeating conventional 11ax phase </a:t>
            </a:r>
            <a:r>
              <a:rPr lang="en-US" altLang="ko-KR" sz="1600" dirty="0" smtClean="0"/>
              <a:t>rotation and applying an additional coefficient to each 80MHz segment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Option 3: alternative phase rotation</a:t>
            </a:r>
          </a:p>
          <a:p>
            <a:pPr lvl="2"/>
            <a:r>
              <a:rPr lang="en-US" altLang="ko-KR" sz="1600" dirty="0"/>
              <a:t>w/o phase rotation: phase rotation is not applied to the L-SIG </a:t>
            </a:r>
            <a:r>
              <a:rPr lang="en-US" altLang="ko-KR" sz="1600" dirty="0" smtClean="0"/>
              <a:t>part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477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240MHz – Figure 2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8508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L-STF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7535485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L-LTF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3858508" y="5938613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 Type 1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535486" y="5938613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 Type 2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28" y="1520600"/>
            <a:ext cx="3250294" cy="24418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474" y="1520600"/>
            <a:ext cx="3250294" cy="244180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328" y="4043513"/>
            <a:ext cx="3250294" cy="244180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6939" y="4043513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9531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240MHz – Figure 2 (2/2)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58508" y="3429000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 Type 1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7535485" y="3429000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 Type 2</a:t>
            </a:r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557" y="1520600"/>
            <a:ext cx="3250294" cy="24418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4859" y="15206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762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320MHz – Figure 1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8508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L-STF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7535485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L-LTF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3858508" y="5938613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 Type 1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535486" y="5938613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 Type 2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28" y="1520600"/>
            <a:ext cx="3250294" cy="24418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5553" y="1520600"/>
            <a:ext cx="3250294" cy="244180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328" y="4043513"/>
            <a:ext cx="3250294" cy="24418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8306" y="4043513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4140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320MHz – Figure 1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58508" y="3429000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 Type 1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535485" y="3429000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 Type 2</a:t>
            </a:r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28" y="1520600"/>
            <a:ext cx="3250294" cy="24418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5738" y="15206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4715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320MHz – Figure 2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8508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L-STF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7535485" y="3429000"/>
            <a:ext cx="865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L-LTF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3858508" y="5938613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 Type 1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535486" y="5938613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U-SIG Type 2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759" y="1520600"/>
            <a:ext cx="3250294" cy="24418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474" y="1520600"/>
            <a:ext cx="3250294" cy="244180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759" y="4043513"/>
            <a:ext cx="3250294" cy="24418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6245" y="4043513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7147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320MHz – Figure 2 (2/2)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58508" y="3429000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 Type 1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535485" y="3429000"/>
            <a:ext cx="86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EHT-SIG Type 2</a:t>
            </a:r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28" y="1520600"/>
            <a:ext cx="3250294" cy="24418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474" y="15206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243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Investigation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bandwidth ≥ 80MHz, CDF includes PAPRs for all approved punctured patterns as well as the non-punctured one</a:t>
            </a:r>
          </a:p>
          <a:p>
            <a:pPr lvl="1"/>
            <a:r>
              <a:rPr lang="en-US" altLang="ko-KR" sz="1800" dirty="0" smtClean="0"/>
              <a:t>For 40MHz, we only consider the non-punctured case</a:t>
            </a:r>
          </a:p>
          <a:p>
            <a:r>
              <a:rPr lang="en-US" altLang="ko-KR" sz="2000" dirty="0" smtClean="0"/>
              <a:t>For the bandwidth ≥ 160MHz, two CDF figures are presented to take account of both contiguous and non-contiguous modes</a:t>
            </a:r>
          </a:p>
          <a:p>
            <a:pPr lvl="1"/>
            <a:r>
              <a:rPr lang="en-US" altLang="ko-KR" sz="1800" dirty="0" smtClean="0"/>
              <a:t>Figure 1: PAPR for the whole bandwidth considering the contiguous mode</a:t>
            </a:r>
          </a:p>
          <a:p>
            <a:pPr lvl="2"/>
            <a:r>
              <a:rPr lang="en-US" altLang="ko-KR" sz="1600" dirty="0" smtClean="0"/>
              <a:t>E.g., </a:t>
            </a:r>
            <a:r>
              <a:rPr lang="en-US" altLang="ko-KR" sz="1600" dirty="0"/>
              <a:t>for 320MHz</a:t>
            </a:r>
            <a:r>
              <a:rPr lang="en-US" altLang="ko-KR" sz="1600" dirty="0" smtClean="0"/>
              <a:t>, PAPR only for whole 320MHz (IFFT is applied to 320MHz)</a:t>
            </a:r>
          </a:p>
          <a:p>
            <a:pPr lvl="1"/>
            <a:r>
              <a:rPr lang="en-US" altLang="ko-KR" sz="1800" dirty="0" smtClean="0"/>
              <a:t>Figure 2: PAPRs for two possible non-contiguous portions as well as </a:t>
            </a:r>
            <a:r>
              <a:rPr lang="en-US" altLang="ko-KR" sz="1800" dirty="0"/>
              <a:t>the whole bandwidth considering the contiguous mode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E.g., for 320MHz, PAPRs </a:t>
            </a:r>
            <a:r>
              <a:rPr lang="en-US" altLang="ko-KR" sz="1600" dirty="0"/>
              <a:t>for each 160MHz (IFFT is applied to </a:t>
            </a:r>
            <a:r>
              <a:rPr lang="en-US" altLang="ko-KR" sz="1600" dirty="0" smtClean="0"/>
              <a:t>each 160MHz) </a:t>
            </a:r>
            <a:r>
              <a:rPr lang="en-US" altLang="ko-KR" sz="1600" dirty="0"/>
              <a:t>as </a:t>
            </a:r>
            <a:r>
              <a:rPr lang="en-US" altLang="ko-KR" sz="1600" dirty="0" smtClean="0"/>
              <a:t>well as whole </a:t>
            </a:r>
            <a:r>
              <a:rPr lang="en-US" altLang="ko-KR" sz="1600" dirty="0"/>
              <a:t>320MHz (IFFT is applied to 320MHz</a:t>
            </a:r>
            <a:r>
              <a:rPr lang="en-US" altLang="ko-KR" sz="1600" dirty="0" smtClean="0"/>
              <a:t>)</a:t>
            </a:r>
          </a:p>
          <a:p>
            <a:pPr lvl="1"/>
            <a:r>
              <a:rPr lang="en-US" altLang="ko-KR" sz="1800" dirty="0" smtClean="0"/>
              <a:t>For the bandwidth &lt; 160MHz, we only present Figure 1</a:t>
            </a:r>
          </a:p>
          <a:p>
            <a:r>
              <a:rPr lang="en-US" altLang="ko-KR" sz="2000" dirty="0" smtClean="0"/>
              <a:t>In Appendix, PAPR results for the other preamble parts such as L-STF, L-LTF, U-SIG and EHT-SIG are also shown according to phase rotation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86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</a:t>
            </a:r>
            <a:r>
              <a:rPr lang="en-US" altLang="ko-KR" dirty="0" smtClean="0"/>
              <a:t>Investigation - 40MHz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40MHz, there is no agreed preamble punctured pattern, and thus, the following figure only contains PAPR for the non-punctured one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10100" y="3176587"/>
            <a:ext cx="381476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sz="1400" dirty="0" smtClean="0"/>
              <a:t>Option 1: [1 j]</a:t>
            </a:r>
          </a:p>
          <a:p>
            <a:pPr marL="171450" indent="-171450">
              <a:buFontTx/>
              <a:buChar char="-"/>
            </a:pPr>
            <a:r>
              <a:rPr lang="en-US" altLang="ko-KR" sz="1400" dirty="0" smtClean="0"/>
              <a:t>Option 2: [1 -1]</a:t>
            </a:r>
          </a:p>
          <a:p>
            <a:pPr marL="171450" indent="-171450">
              <a:buFontTx/>
              <a:buChar char="-"/>
            </a:pPr>
            <a:r>
              <a:rPr lang="en-US" altLang="ko-KR" sz="1400" dirty="0" smtClean="0"/>
              <a:t>Option 1, i.e., the conventional phase rotation causes too much higher PAPR in the L-SIG part and seems even worse than the case without phase rotation</a:t>
            </a:r>
          </a:p>
          <a:p>
            <a:pPr marL="171450" indent="-171450">
              <a:buFontTx/>
              <a:buChar char="-"/>
            </a:pPr>
            <a:r>
              <a:rPr lang="en-US" altLang="ko-KR" sz="1400" dirty="0" smtClean="0"/>
              <a:t>Option 2 can improve the PAPR although it has a higher PAPR than the data part</a:t>
            </a:r>
          </a:p>
          <a:p>
            <a:pPr marL="171450" indent="-171450">
              <a:buFontTx/>
              <a:buChar char="-"/>
            </a:pPr>
            <a:r>
              <a:rPr lang="en-US" altLang="ko-KR" sz="1400" dirty="0" smtClean="0"/>
              <a:t>As can be seen in Appendix, option 2 has a slightly better PAPR in most of the preamble parts</a:t>
            </a:r>
            <a:endParaRPr lang="ko-KR" altLang="en-US" sz="140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992488"/>
            <a:ext cx="4062868" cy="305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94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Investigation </a:t>
            </a:r>
            <a:r>
              <a:rPr lang="en-US" altLang="ko-KR" dirty="0" smtClean="0"/>
              <a:t>- 80MHz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</a:t>
            </a:r>
            <a:r>
              <a:rPr lang="en-US" altLang="ko-KR" sz="2000" dirty="0"/>
              <a:t>following figure </a:t>
            </a:r>
            <a:r>
              <a:rPr lang="en-US" altLang="ko-KR" sz="2000" dirty="0" smtClean="0"/>
              <a:t>contains </a:t>
            </a:r>
            <a:r>
              <a:rPr lang="en-US" altLang="ko-KR" sz="2000" dirty="0"/>
              <a:t>PAPR </a:t>
            </a:r>
            <a:r>
              <a:rPr lang="en-US" altLang="ko-KR" sz="2000" dirty="0" smtClean="0"/>
              <a:t>for the agreed punctured patterns as well as the non-punctured one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10100" y="3048000"/>
            <a:ext cx="3543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sz="1400" dirty="0" smtClean="0"/>
              <a:t>Option 1: [1 -1 -1 -1]</a:t>
            </a:r>
          </a:p>
          <a:p>
            <a:pPr marL="171450" indent="-171450">
              <a:buFontTx/>
              <a:buChar char="-"/>
            </a:pPr>
            <a:r>
              <a:rPr lang="en-US" altLang="ko-KR" sz="1400" dirty="0" smtClean="0"/>
              <a:t>Option 2: [1 -1 -1 1]</a:t>
            </a:r>
          </a:p>
          <a:p>
            <a:pPr marL="171450" indent="-171450">
              <a:buFontTx/>
              <a:buChar char="-"/>
            </a:pPr>
            <a:r>
              <a:rPr lang="en-US" altLang="ko-KR" sz="1400" dirty="0" smtClean="0"/>
              <a:t>The case without phase rotation has a quite high PAPR in the L-SIG part</a:t>
            </a:r>
          </a:p>
          <a:p>
            <a:pPr marL="171450" indent="-171450">
              <a:buFontTx/>
              <a:buChar char="-"/>
            </a:pPr>
            <a:r>
              <a:rPr lang="en-US" altLang="ko-KR" sz="1400" dirty="0" smtClean="0"/>
              <a:t>The trend of the others is similar to 40MHz</a:t>
            </a:r>
            <a:endParaRPr lang="ko-KR" altLang="en-US" sz="140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815150"/>
            <a:ext cx="4062868" cy="305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627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Investigation </a:t>
            </a:r>
            <a:r>
              <a:rPr lang="en-US" altLang="ko-KR" dirty="0" smtClean="0"/>
              <a:t>- 160MHz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following </a:t>
            </a:r>
            <a:r>
              <a:rPr lang="en-US" altLang="ko-KR" sz="2000" dirty="0" smtClean="0"/>
              <a:t>figures contain </a:t>
            </a:r>
            <a:r>
              <a:rPr lang="en-US" altLang="ko-KR" sz="2000" dirty="0"/>
              <a:t>PAPR for the agreed punctured patterns as well as the non-punctured one</a:t>
            </a:r>
            <a:endParaRPr lang="ko-KR" altLang="en-US" sz="2000"/>
          </a:p>
          <a:p>
            <a:pPr lvl="1"/>
            <a:r>
              <a:rPr lang="en-US" altLang="ko-KR" sz="1800" dirty="0" smtClean="0"/>
              <a:t>Option 1: [1 -1 -1 -1 1 -1 -1 -1]</a:t>
            </a:r>
          </a:p>
          <a:p>
            <a:pPr lvl="1"/>
            <a:r>
              <a:rPr lang="en-US" altLang="ko-KR" sz="1800" dirty="0" smtClean="0"/>
              <a:t>Option 2: [1 </a:t>
            </a:r>
            <a:r>
              <a:rPr lang="en-US" altLang="ko-KR" sz="1800" dirty="0"/>
              <a:t>1 1 -1 1 -1 -1 </a:t>
            </a:r>
            <a:r>
              <a:rPr lang="en-US" altLang="ko-KR" sz="1800" dirty="0" smtClean="0"/>
              <a:t>1]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60198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Figure 1:</a:t>
            </a:r>
            <a:r>
              <a:rPr lang="en-US" altLang="ko-KR" dirty="0"/>
              <a:t> </a:t>
            </a:r>
            <a:r>
              <a:rPr lang="en-US" altLang="ko-KR" dirty="0" smtClean="0"/>
              <a:t>PAPRs </a:t>
            </a:r>
            <a:r>
              <a:rPr lang="en-US" altLang="ko-KR" dirty="0"/>
              <a:t>only for whole </a:t>
            </a:r>
            <a:r>
              <a:rPr lang="en-US" altLang="ko-KR" dirty="0" smtClean="0"/>
              <a:t>160MHz </a:t>
            </a:r>
          </a:p>
          <a:p>
            <a:r>
              <a:rPr lang="en-US" altLang="ko-KR" dirty="0"/>
              <a:t>Figure </a:t>
            </a:r>
            <a:r>
              <a:rPr lang="en-US" altLang="ko-KR" dirty="0" smtClean="0"/>
              <a:t>2: PAPRs for </a:t>
            </a:r>
            <a:r>
              <a:rPr lang="en-US" altLang="ko-KR" dirty="0"/>
              <a:t>whole </a:t>
            </a:r>
            <a:r>
              <a:rPr lang="en-US" altLang="ko-KR" dirty="0" smtClean="0"/>
              <a:t>160MHz and each 80MHz as well </a:t>
            </a:r>
            <a:endParaRPr lang="ko-KR" altLang="en-US" dirty="0"/>
          </a:p>
        </p:txBody>
      </p:sp>
      <p:grpSp>
        <p:nvGrpSpPr>
          <p:cNvPr id="15" name="그룹 14"/>
          <p:cNvGrpSpPr/>
          <p:nvPr/>
        </p:nvGrpSpPr>
        <p:grpSpPr>
          <a:xfrm>
            <a:off x="1260930" y="3273200"/>
            <a:ext cx="6511470" cy="2594200"/>
            <a:chOff x="1260930" y="3273200"/>
            <a:chExt cx="6511470" cy="2594200"/>
          </a:xfrm>
        </p:grpSpPr>
        <p:sp>
          <p:nvSpPr>
            <p:cNvPr id="9" name="TextBox 8"/>
            <p:cNvSpPr txBox="1"/>
            <p:nvPr/>
          </p:nvSpPr>
          <p:spPr>
            <a:xfrm>
              <a:off x="2507107" y="5590401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Figure 1</a:t>
              </a:r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69870" y="5590401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Figure 2</a:t>
              </a:r>
              <a:endParaRPr lang="ko-KR" altLang="en-US"/>
            </a:p>
          </p:txBody>
        </p:sp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60930" y="3273200"/>
              <a:ext cx="3250294" cy="2441800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22106" y="3273200"/>
              <a:ext cx="3250294" cy="2441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00304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Investigation </a:t>
            </a:r>
            <a:r>
              <a:rPr lang="en-US" altLang="ko-KR" dirty="0" smtClean="0"/>
              <a:t>- 240MHz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following </a:t>
            </a:r>
            <a:r>
              <a:rPr lang="en-US" altLang="ko-KR" sz="2000" dirty="0" smtClean="0"/>
              <a:t>figures contain </a:t>
            </a:r>
            <a:r>
              <a:rPr lang="en-US" altLang="ko-KR" sz="2000" dirty="0"/>
              <a:t>PAPR for the agreed punctured patterns as well as the non-punctured one</a:t>
            </a:r>
            <a:endParaRPr lang="ko-KR" altLang="en-US" sz="2000"/>
          </a:p>
          <a:p>
            <a:pPr lvl="1"/>
            <a:r>
              <a:rPr lang="en-US" altLang="ko-KR" sz="1800" dirty="0" smtClean="0"/>
              <a:t>Option </a:t>
            </a:r>
            <a:r>
              <a:rPr lang="en-US" altLang="ko-KR" sz="1800" dirty="0"/>
              <a:t>1: </a:t>
            </a:r>
            <a:r>
              <a:rPr lang="en-US" altLang="ko-KR" sz="1800" dirty="0" smtClean="0"/>
              <a:t>[1 </a:t>
            </a:r>
            <a:r>
              <a:rPr lang="en-US" altLang="ko-KR" sz="1800" dirty="0"/>
              <a:t>-1 -1 -1 1 -1 -1 -1 1 -1 -1 -</a:t>
            </a:r>
            <a:r>
              <a:rPr lang="en-US" altLang="ko-KR" sz="1800" dirty="0" smtClean="0"/>
              <a:t>1]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Option 2: [</a:t>
            </a:r>
            <a:r>
              <a:rPr lang="en-US" altLang="ko-KR" sz="1800" dirty="0"/>
              <a:t>1 -1 -1 -1 -1 1 1 1 -1 1 1 </a:t>
            </a:r>
            <a:r>
              <a:rPr lang="en-US" altLang="ko-KR" sz="1800" dirty="0" smtClean="0"/>
              <a:t>1]</a:t>
            </a:r>
          </a:p>
          <a:p>
            <a:pPr lvl="1"/>
            <a:r>
              <a:rPr lang="en-US" altLang="ko-KR" sz="1800" dirty="0" smtClean="0"/>
              <a:t>Option 3: [</a:t>
            </a:r>
            <a:r>
              <a:rPr lang="en-US" altLang="ko-KR" sz="1800" dirty="0"/>
              <a:t>1 1 -1 1 -1 1 -1 -1 -1 -1 1 </a:t>
            </a:r>
            <a:r>
              <a:rPr lang="en-US" altLang="ko-KR" sz="1800" dirty="0" smtClean="0"/>
              <a:t>1]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60198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Figure 1:</a:t>
            </a:r>
            <a:r>
              <a:rPr lang="en-US" altLang="ko-KR" dirty="0"/>
              <a:t> </a:t>
            </a:r>
            <a:r>
              <a:rPr lang="en-US" altLang="ko-KR" dirty="0" smtClean="0"/>
              <a:t>PAPRs </a:t>
            </a:r>
            <a:r>
              <a:rPr lang="en-US" altLang="ko-KR" dirty="0"/>
              <a:t>only for whole </a:t>
            </a:r>
            <a:r>
              <a:rPr lang="en-US" altLang="ko-KR" dirty="0" smtClean="0"/>
              <a:t>240MHz </a:t>
            </a:r>
          </a:p>
          <a:p>
            <a:r>
              <a:rPr lang="en-US" altLang="ko-KR" dirty="0"/>
              <a:t>Figure </a:t>
            </a:r>
            <a:r>
              <a:rPr lang="en-US" altLang="ko-KR" dirty="0" smtClean="0"/>
              <a:t>2: PAPRs for </a:t>
            </a:r>
            <a:r>
              <a:rPr lang="en-US" altLang="ko-KR" dirty="0"/>
              <a:t>whole </a:t>
            </a:r>
            <a:r>
              <a:rPr lang="en-US" altLang="ko-KR" dirty="0" smtClean="0"/>
              <a:t>240MHz and each 80MHz and 160MHz as well </a:t>
            </a:r>
            <a:endParaRPr lang="ko-KR" altLang="en-US" dirty="0"/>
          </a:p>
        </p:txBody>
      </p:sp>
      <p:grpSp>
        <p:nvGrpSpPr>
          <p:cNvPr id="15" name="그룹 14"/>
          <p:cNvGrpSpPr/>
          <p:nvPr/>
        </p:nvGrpSpPr>
        <p:grpSpPr>
          <a:xfrm>
            <a:off x="1260765" y="3501800"/>
            <a:ext cx="6511635" cy="2569799"/>
            <a:chOff x="1260765" y="3501800"/>
            <a:chExt cx="6511635" cy="2569799"/>
          </a:xfrm>
        </p:grpSpPr>
        <p:sp>
          <p:nvSpPr>
            <p:cNvPr id="10" name="TextBox 9"/>
            <p:cNvSpPr txBox="1"/>
            <p:nvPr/>
          </p:nvSpPr>
          <p:spPr>
            <a:xfrm>
              <a:off x="2507107" y="5794600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Figure 1</a:t>
              </a:r>
              <a:endParaRPr lang="ko-KR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69870" y="5794600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Figure 2</a:t>
              </a:r>
              <a:endParaRPr lang="ko-KR" altLang="en-US"/>
            </a:p>
          </p:txBody>
        </p:sp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60765" y="3501800"/>
              <a:ext cx="3250294" cy="2441800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22106" y="3501800"/>
              <a:ext cx="3250294" cy="2441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60705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Investigation </a:t>
            </a:r>
            <a:r>
              <a:rPr lang="en-US" altLang="ko-KR" dirty="0" smtClean="0"/>
              <a:t>- 320MHz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following </a:t>
            </a:r>
            <a:r>
              <a:rPr lang="en-US" altLang="ko-KR" sz="2000" dirty="0" smtClean="0"/>
              <a:t>figures contain </a:t>
            </a:r>
            <a:r>
              <a:rPr lang="en-US" altLang="ko-KR" sz="2000" dirty="0"/>
              <a:t>PAPR for the agreed punctured patterns as well as the non-punctured one</a:t>
            </a:r>
            <a:endParaRPr lang="ko-KR" altLang="en-US" sz="2000"/>
          </a:p>
          <a:p>
            <a:pPr lvl="1"/>
            <a:r>
              <a:rPr lang="en-US" altLang="ko-KR" sz="1800" dirty="0" smtClean="0"/>
              <a:t>Option </a:t>
            </a:r>
            <a:r>
              <a:rPr lang="en-US" altLang="ko-KR" sz="1800" dirty="0"/>
              <a:t>1: </a:t>
            </a:r>
            <a:r>
              <a:rPr lang="en-US" altLang="ko-KR" sz="1800" dirty="0" smtClean="0"/>
              <a:t>[</a:t>
            </a:r>
            <a:r>
              <a:rPr lang="en-US" altLang="ko-KR" sz="1800" dirty="0"/>
              <a:t>1 -1 -1 -1 1 -1 -1 -1 1 -1 -1 -1 1 -1 -1 -</a:t>
            </a:r>
            <a:r>
              <a:rPr lang="en-US" altLang="ko-KR" sz="1800" dirty="0" smtClean="0"/>
              <a:t>1]</a:t>
            </a:r>
            <a:endParaRPr lang="en-US" altLang="ko-KR" sz="1800" dirty="0"/>
          </a:p>
          <a:p>
            <a:pPr lvl="1"/>
            <a:r>
              <a:rPr lang="en-US" altLang="ko-KR" sz="1800" dirty="0"/>
              <a:t>Option 2: </a:t>
            </a:r>
            <a:r>
              <a:rPr lang="en-US" altLang="ko-KR" sz="1800" dirty="0" smtClean="0"/>
              <a:t>[</a:t>
            </a:r>
            <a:r>
              <a:rPr lang="en-US" altLang="ko-KR" sz="1800" dirty="0"/>
              <a:t>1 -1 -1 -1 1 -1 -1 -1 -1 1 1 1 -1 1 1 </a:t>
            </a:r>
            <a:r>
              <a:rPr lang="en-US" altLang="ko-KR" sz="1800" dirty="0" smtClean="0"/>
              <a:t>1]</a:t>
            </a:r>
            <a:endParaRPr lang="en-US" altLang="ko-KR" sz="1800" dirty="0"/>
          </a:p>
          <a:p>
            <a:pPr lvl="1"/>
            <a:r>
              <a:rPr lang="en-US" altLang="ko-KR" sz="1800" dirty="0"/>
              <a:t>Option 3: </a:t>
            </a:r>
            <a:r>
              <a:rPr lang="en-US" altLang="ko-KR" sz="1800" dirty="0" smtClean="0"/>
              <a:t>[</a:t>
            </a:r>
            <a:r>
              <a:rPr lang="pl-PL" altLang="ko-KR" sz="1800" dirty="0"/>
              <a:t>1 -1 j j 1 1 j -j j -j -1 -1 -j -j 1 -</a:t>
            </a:r>
            <a:r>
              <a:rPr lang="pl-PL" altLang="ko-KR" sz="1800" dirty="0" smtClean="0"/>
              <a:t>1</a:t>
            </a:r>
            <a:r>
              <a:rPr lang="en-US" altLang="ko-KR" sz="1800" dirty="0" smtClean="0"/>
              <a:t>]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60198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Figure 1:</a:t>
            </a:r>
            <a:r>
              <a:rPr lang="en-US" altLang="ko-KR" dirty="0"/>
              <a:t> </a:t>
            </a:r>
            <a:r>
              <a:rPr lang="en-US" altLang="ko-KR" dirty="0" smtClean="0"/>
              <a:t>PAPRs </a:t>
            </a:r>
            <a:r>
              <a:rPr lang="en-US" altLang="ko-KR" dirty="0"/>
              <a:t>only for whole </a:t>
            </a:r>
            <a:r>
              <a:rPr lang="en-US" altLang="ko-KR" dirty="0" smtClean="0"/>
              <a:t>320MHz </a:t>
            </a:r>
          </a:p>
          <a:p>
            <a:r>
              <a:rPr lang="en-US" altLang="ko-KR" dirty="0"/>
              <a:t>Figure </a:t>
            </a:r>
            <a:r>
              <a:rPr lang="en-US" altLang="ko-KR" dirty="0" smtClean="0"/>
              <a:t>2: PAPRs for </a:t>
            </a:r>
            <a:r>
              <a:rPr lang="en-US" altLang="ko-KR" dirty="0"/>
              <a:t>whole </a:t>
            </a:r>
            <a:r>
              <a:rPr lang="en-US" altLang="ko-KR" dirty="0" smtClean="0"/>
              <a:t>320MHz and each 160MHz as well </a:t>
            </a:r>
            <a:endParaRPr lang="ko-KR" altLang="en-US" dirty="0"/>
          </a:p>
        </p:txBody>
      </p:sp>
      <p:grpSp>
        <p:nvGrpSpPr>
          <p:cNvPr id="15" name="그룹 14"/>
          <p:cNvGrpSpPr/>
          <p:nvPr/>
        </p:nvGrpSpPr>
        <p:grpSpPr>
          <a:xfrm>
            <a:off x="1260765" y="3501800"/>
            <a:ext cx="6511635" cy="2569059"/>
            <a:chOff x="1260765" y="3501800"/>
            <a:chExt cx="6511635" cy="2569059"/>
          </a:xfrm>
        </p:grpSpPr>
        <p:sp>
          <p:nvSpPr>
            <p:cNvPr id="8" name="TextBox 7"/>
            <p:cNvSpPr txBox="1"/>
            <p:nvPr/>
          </p:nvSpPr>
          <p:spPr>
            <a:xfrm>
              <a:off x="2507107" y="5793860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Figure 1</a:t>
              </a:r>
              <a:endParaRPr lang="ko-KR" alt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69870" y="5793860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Figure 2</a:t>
              </a:r>
              <a:endParaRPr lang="ko-KR" altLang="en-US"/>
            </a:p>
          </p:txBody>
        </p:sp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60765" y="3501800"/>
              <a:ext cx="3250294" cy="2441800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22106" y="3501800"/>
              <a:ext cx="3250294" cy="2441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497915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266772</TotalTime>
  <Words>2099</Words>
  <Application>Microsoft Office PowerPoint</Application>
  <PresentationFormat>화면 슬라이드 쇼(4:3)</PresentationFormat>
  <Paragraphs>327</Paragraphs>
  <Slides>35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35</vt:i4>
      </vt:variant>
    </vt:vector>
  </HeadingPairs>
  <TitlesOfParts>
    <vt:vector size="40" baseType="lpstr">
      <vt:lpstr>굴림</vt:lpstr>
      <vt:lpstr>맑은 고딕</vt:lpstr>
      <vt:lpstr>Arial</vt:lpstr>
      <vt:lpstr>Times New Roman</vt:lpstr>
      <vt:lpstr>802-11-Submission</vt:lpstr>
      <vt:lpstr>Phase Rotation Proposal Follow-up</vt:lpstr>
      <vt:lpstr>Introduction</vt:lpstr>
      <vt:lpstr>PAPR Investigation</vt:lpstr>
      <vt:lpstr>PAPR Investigation</vt:lpstr>
      <vt:lpstr>PAPR Investigation - 40MHz</vt:lpstr>
      <vt:lpstr>PAPR Investigation - 80MHz</vt:lpstr>
      <vt:lpstr>PAPR Investigation - 160MHz</vt:lpstr>
      <vt:lpstr>PAPR Investigation - 240MHz</vt:lpstr>
      <vt:lpstr>PAPR Investigation - 320MHz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References</vt:lpstr>
      <vt:lpstr>Appendix</vt:lpstr>
      <vt:lpstr>Assumptions</vt:lpstr>
      <vt:lpstr>40MHz</vt:lpstr>
      <vt:lpstr>80MHz</vt:lpstr>
      <vt:lpstr>160MHz – Figure 1 (1/2)</vt:lpstr>
      <vt:lpstr>160MHz – Figure 1 (2/2)</vt:lpstr>
      <vt:lpstr>160MHz – Figure 2 (1/2)</vt:lpstr>
      <vt:lpstr>160MHz – Figure 2 (2/2)</vt:lpstr>
      <vt:lpstr>240MHz – Figure 1 (1/2)</vt:lpstr>
      <vt:lpstr>240MHz – Figure 1 (2/2)</vt:lpstr>
      <vt:lpstr>240MHz – Figure 2 (1/2)</vt:lpstr>
      <vt:lpstr>240MHz – Figure 2 (2/2)</vt:lpstr>
      <vt:lpstr>320MHz – Figure 1 (1/2)</vt:lpstr>
      <vt:lpstr>320MHz – Figure 1 (1/2)</vt:lpstr>
      <vt:lpstr>320MHz – Figure 2 (1/2)</vt:lpstr>
      <vt:lpstr>320MHz – Figure 2 (2/2)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5851</cp:revision>
  <cp:lastPrinted>2019-09-10T23:00:58Z</cp:lastPrinted>
  <dcterms:created xsi:type="dcterms:W3CDTF">2007-05-21T21:00:37Z</dcterms:created>
  <dcterms:modified xsi:type="dcterms:W3CDTF">2020-05-06T05:05:22Z</dcterms:modified>
</cp:coreProperties>
</file>